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26.xml" ContentType="application/vnd.openxmlformats-officedocument.presentationml.slide+xml"/>
  <Override PartName="/ppt/slides/slide473.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slides/slide549.xml" ContentType="application/vnd.openxmlformats-officedocument.presentationml.slide+xml"/>
  <Override PartName="/ppt/slides/slide596.xml" ContentType="application/vnd.openxmlformats-officedocument.presentationml.slide+xml"/>
  <Override PartName="/ppt/slides/slide612.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s/slide388.xml" ContentType="application/vnd.openxmlformats-officedocument.presentationml.slide+xml"/>
  <Override PartName="/ppt/slides/slide404.xml" ContentType="application/vnd.openxmlformats-officedocument.presentationml.slide+xml"/>
  <Override PartName="/ppt/slides/slide451.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50.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slides/slide527.xml" ContentType="application/vnd.openxmlformats-officedocument.presentationml.slide+xml"/>
  <Override PartName="/ppt/slides/slide574.xml" ContentType="application/vnd.openxmlformats-officedocument.presentationml.slide+xml"/>
  <Override PartName="/ppt/notesSlides/notesSlide16.xml" ContentType="application/vnd.openxmlformats-officedocument.presentationml.notesSlide+xml"/>
  <Override PartName="/ppt/slides/slide221.xml" ContentType="application/vnd.openxmlformats-officedocument.presentationml.slide+xml"/>
  <Override PartName="/ppt/slides/slide319.xml" ContentType="application/vnd.openxmlformats-officedocument.presentationml.slide+xml"/>
  <Override PartName="/ppt/slides/slide366.xml" ContentType="application/vnd.openxmlformats-officedocument.presentationml.slide+xml"/>
  <Override PartName="/ppt/slides/slide505.xml" ContentType="application/vnd.openxmlformats-officedocument.presentationml.slide+xml"/>
  <Override PartName="/ppt/slides/slide552.xml" ContentType="application/vnd.openxmlformats-officedocument.presentationml.slide+xml"/>
  <Override PartName="/ppt/slides/slide158.xml" ContentType="application/vnd.openxmlformats-officedocument.presentationml.slide+xml"/>
  <Override PartName="/ppt/slides/slide344.xml" ContentType="application/vnd.openxmlformats-officedocument.presentationml.slide+xml"/>
  <Override PartName="/ppt/slides/slide391.xml" ContentType="application/vnd.openxmlformats-officedocument.presentationml.slide+xml"/>
  <Override PartName="/ppt/slides/slide489.xml" ContentType="application/vnd.openxmlformats-officedocument.presentationml.slide+xml"/>
  <Override PartName="/ppt/slides/slide628.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slides/slide467.xml" ContentType="application/vnd.openxmlformats-officedocument.presentationml.slide+xml"/>
  <Override PartName="/ppt/slides/slide530.xml" ContentType="application/vnd.openxmlformats-officedocument.presentationml.slide+xml"/>
  <Override PartName="/ppt/notesSlides/notesSlide7.xml" ContentType="application/vnd.openxmlformats-officedocument.presentationml.notesSlide+xml"/>
  <Override PartName="/ppt/slides/slide88.xml" ContentType="application/vnd.openxmlformats-officedocument.presentationml.slide+xml"/>
  <Override PartName="/ppt/slides/slide259.xml" ContentType="application/vnd.openxmlformats-officedocument.presentationml.slide+xml"/>
  <Override PartName="/ppt/slides/slide322.xml" ContentType="application/vnd.openxmlformats-officedocument.presentationml.slide+xml"/>
  <Override PartName="/ppt/slides/slide606.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14.xml" ContentType="application/vnd.openxmlformats-officedocument.presentationml.slide+xml"/>
  <Override PartName="/ppt/slides/slide161.xml" ContentType="application/vnd.openxmlformats-officedocument.presentationml.slide+xml"/>
  <Override PartName="/ppt/slides/slide300.xml" ContentType="application/vnd.openxmlformats-officedocument.presentationml.slide+xml"/>
  <Override PartName="/ppt/slides/slide445.xml" ContentType="application/vnd.openxmlformats-officedocument.presentationml.slide+xml"/>
  <Override PartName="/ppt/slides/slide492.xml" ContentType="application/vnd.openxmlformats-officedocument.presentationml.slide+xml"/>
  <Override PartName="/ppt/slides/slide631.xml" ContentType="application/vnd.openxmlformats-officedocument.presentationml.slide+xml"/>
  <Default Extension="png" ContentType="image/png"/>
  <Override PartName="/ppt/slides/slide237.xml" ContentType="application/vnd.openxmlformats-officedocument.presentationml.slide+xml"/>
  <Override PartName="/ppt/slides/slide284.xml" ContentType="application/vnd.openxmlformats-officedocument.presentationml.slide+xml"/>
  <Override PartName="/ppt/slides/slide423.xml" ContentType="application/vnd.openxmlformats-officedocument.presentationml.slide+xml"/>
  <Override PartName="/ppt/slides/slide470.xml" ContentType="application/vnd.openxmlformats-officedocument.presentationml.slide+xml"/>
  <Override PartName="/ppt/slides/slide568.xml" ContentType="application/vnd.openxmlformats-officedocument.presentationml.slide+xml"/>
  <Override PartName="/ppt/theme/theme2.xml" ContentType="application/vnd.openxmlformats-officedocument.theme+xml"/>
  <Override PartName="/ppt/slides/slide44.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62.xml" ContentType="application/vnd.openxmlformats-officedocument.presentationml.slide+xml"/>
  <Override PartName="/ppt/slides/slide22.xml" ContentType="application/vnd.openxmlformats-officedocument.presentationml.slide+xml"/>
  <Override PartName="/ppt/slides/slide199.xml" ContentType="application/vnd.openxmlformats-officedocument.presentationml.slide+xml"/>
  <Override PartName="/ppt/slides/slide401.xml" ContentType="application/vnd.openxmlformats-officedocument.presentationml.slide+xml"/>
  <Override PartName="/ppt/slides/slide546.xml" ContentType="application/vnd.openxmlformats-officedocument.presentationml.slide+xml"/>
  <Override PartName="/ppt/slides/slide593.xml" ContentType="application/vnd.openxmlformats-officedocument.presentationml.slide+xml"/>
  <Override PartName="/ppt/notesSlides/notesSlide35.xml" ContentType="application/vnd.openxmlformats-officedocument.presentationml.notesSlide+xml"/>
  <Override PartName="/ppt/slides/slide240.xml" ContentType="application/vnd.openxmlformats-officedocument.presentationml.slide+xml"/>
  <Override PartName="/ppt/slides/slide338.xml" ContentType="application/vnd.openxmlformats-officedocument.presentationml.slide+xml"/>
  <Override PartName="/ppt/slides/slide385.xml" ContentType="application/vnd.openxmlformats-officedocument.presentationml.slide+xml"/>
  <Override PartName="/ppt/slides/slide524.xml" ContentType="application/vnd.openxmlformats-officedocument.presentationml.slide+xml"/>
  <Override PartName="/ppt/slides/slide571.xml" ContentType="application/vnd.openxmlformats-officedocument.presentationml.slide+xml"/>
  <Override PartName="/ppt/notesSlides/notesSlide13.xml" ContentType="application/vnd.openxmlformats-officedocument.presentationml.notesSlide+xml"/>
  <Override PartName="/ppt/slides/slide177.xml" ContentType="application/vnd.openxmlformats-officedocument.presentationml.slide+xml"/>
  <Override PartName="/ppt/slides/slide316.xml" ContentType="application/vnd.openxmlformats-officedocument.presentationml.slide+xml"/>
  <Override PartName="/ppt/slides/slide363.xml" ContentType="application/vnd.openxmlformats-officedocument.presentationml.slide+xml"/>
  <Override PartName="/ppt/slides/slide108.xml" ContentType="application/vnd.openxmlformats-officedocument.presentationml.slide+xml"/>
  <Override PartName="/ppt/slides/slide155.xml" ContentType="application/vnd.openxmlformats-officedocument.presentationml.slide+xml"/>
  <Override PartName="/ppt/slides/slide439.xml" ContentType="application/vnd.openxmlformats-officedocument.presentationml.slide+xml"/>
  <Override PartName="/ppt/slides/slide486.xml" ContentType="application/vnd.openxmlformats-officedocument.presentationml.slide+xml"/>
  <Override PartName="/ppt/slides/slide502.xml" ContentType="application/vnd.openxmlformats-officedocument.presentationml.slide+xml"/>
  <Override PartName="/ppt/slides/slide278.xml" ContentType="application/vnd.openxmlformats-officedocument.presentationml.slide+xml"/>
  <Override PartName="/ppt/slides/slide341.xml" ContentType="application/vnd.openxmlformats-officedocument.presentationml.slide+xml"/>
  <Override PartName="/ppt/slides/slide625.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417.xml" ContentType="application/vnd.openxmlformats-officedocument.presentationml.slide+xml"/>
  <Override PartName="/ppt/slides/slide464.xml" ContentType="application/vnd.openxmlformats-officedocument.presentationml.slide+xml"/>
  <Override PartName="/ppt/slides/slide603.xml" ContentType="application/vnd.openxmlformats-officedocument.presentationml.slide+xml"/>
  <Default Extension="svg" ContentType="image/svg+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s/slide442.xml" ContentType="application/vnd.openxmlformats-officedocument.presentationml.slide+xml"/>
  <Override PartName="/ppt/slides/slide587.xml" ContentType="application/vnd.openxmlformats-officedocument.presentationml.slide+xml"/>
  <Override PartName="/ppt/notesSlides/notesSlide29.xml" ContentType="application/vnd.openxmlformats-officedocument.presentationml.notesSlide+xml"/>
  <Override PartName="/ppt/slides/slide16.xml" ContentType="application/vnd.openxmlformats-officedocument.presentationml.slide+xml"/>
  <Override PartName="/ppt/slides/slide63.xml" ContentType="application/vnd.openxmlformats-officedocument.presentationml.slide+xml"/>
  <Override PartName="/ppt/slides/slide234.xml" ContentType="application/vnd.openxmlformats-officedocument.presentationml.slide+xml"/>
  <Override PartName="/ppt/slides/slide281.xml" ContentType="application/vnd.openxmlformats-officedocument.presentationml.slide+xml"/>
  <Override PartName="/ppt/slides/slide379.xml" ContentType="application/vnd.openxmlformats-officedocument.presentationml.slide+xml"/>
  <Override PartName="/ppt/slides/slide41.xml" ContentType="application/vnd.openxmlformats-officedocument.presentationml.slide+xml"/>
  <Override PartName="/ppt/slides/slide357.xml" ContentType="application/vnd.openxmlformats-officedocument.presentationml.slide+xml"/>
  <Override PartName="/ppt/slides/slide420.xml" ContentType="application/vnd.openxmlformats-officedocument.presentationml.slide+xml"/>
  <Override PartName="/ppt/slides/slide518.xml" ContentType="application/vnd.openxmlformats-officedocument.presentationml.slide+xml"/>
  <Override PartName="/ppt/slides/slide565.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s/slide543.xml" ContentType="application/vnd.openxmlformats-officedocument.presentationml.slide+xml"/>
  <Override PartName="/ppt/slides/slide590.xml" ContentType="application/vnd.openxmlformats-officedocument.presentationml.slide+xml"/>
  <Override PartName="/ppt/notesSlides/notesSlide32.xml" ContentType="application/vnd.openxmlformats-officedocument.presentationml.notesSlide+xml"/>
  <Override PartName="/ppt/slides/slide335.xml" ContentType="application/vnd.openxmlformats-officedocument.presentationml.slide+xml"/>
  <Override PartName="/ppt/slides/slide382.xml" ContentType="application/vnd.openxmlformats-officedocument.presentationml.slide+xml"/>
  <Override PartName="/ppt/slides/slide619.xml" ContentType="application/vnd.openxmlformats-officedocument.presentationml.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slides/slide458.xml" ContentType="application/vnd.openxmlformats-officedocument.presentationml.slide+xml"/>
  <Override PartName="/ppt/slides/slide521.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297.xml" ContentType="application/vnd.openxmlformats-officedocument.presentationml.slide+xml"/>
  <Override PartName="/ppt/slides/slide313.xml" ContentType="application/vnd.openxmlformats-officedocument.presentationml.slide+xml"/>
  <Override PartName="/ppt/slides/slide360.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52.xml" ContentType="application/vnd.openxmlformats-officedocument.presentationml.slide+xml"/>
  <Override PartName="/ppt/slides/slide436.xml" ContentType="application/vnd.openxmlformats-officedocument.presentationml.slide+xml"/>
  <Override PartName="/ppt/slides/slide483.xml" ContentType="application/vnd.openxmlformats-officedocument.presentationml.slide+xml"/>
  <Override PartName="/ppt/slides/slide622.xml" ContentType="application/vnd.openxmlformats-officedocument.presentationml.slide+xml"/>
  <Override PartName="/ppt/notesSlides/notesSlide1.xml" ContentType="application/vnd.openxmlformats-officedocument.presentationml.notesSlide+xml"/>
  <Override PartName="/ppt/slides/slide130.xml" ContentType="application/vnd.openxmlformats-officedocument.presentationml.slide+xml"/>
  <Override PartName="/ppt/slides/slide228.xml" ContentType="application/vnd.openxmlformats-officedocument.presentationml.slide+xml"/>
  <Override PartName="/ppt/slides/slide275.xml" ContentType="application/vnd.openxmlformats-officedocument.presentationml.slide+xml"/>
  <Override PartName="/ppt/slides/slide414.xml" ContentType="application/vnd.openxmlformats-officedocument.presentationml.slide+xml"/>
  <Override PartName="/ppt/slides/slide461.xml" ContentType="application/vnd.openxmlformats-officedocument.presentationml.slide+xml"/>
  <Override PartName="/ppt/slides/slide559.xml" ContentType="application/vnd.openxmlformats-officedocument.presentationml.slide+xml"/>
  <Override PartName="/ppt/slides/slide35.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slides/slide398.xml" ContentType="application/vnd.openxmlformats-officedocument.presentationml.slide+xml"/>
  <Override PartName="/ppt/slides/slide537.xml" ContentType="application/vnd.openxmlformats-officedocument.presentationml.slide+xml"/>
  <Override PartName="/ppt/slides/slide584.xml" ContentType="application/vnd.openxmlformats-officedocument.presentationml.slide+xml"/>
  <Override PartName="/ppt/slides/slide600.xml" ContentType="application/vnd.openxmlformats-officedocument.presentationml.slide+xml"/>
  <Override PartName="/ppt/slides/slide13.xml" ContentType="application/vnd.openxmlformats-officedocument.presentationml.slide+xml"/>
  <Override PartName="/ppt/slides/slide60.xml" ContentType="application/vnd.openxmlformats-officedocument.presentationml.slide+xml"/>
  <Override PartName="/ppt/slides/slide329.xml" ContentType="application/vnd.openxmlformats-officedocument.presentationml.slide+xml"/>
  <Override PartName="/ppt/slides/slide376.xml" ContentType="application/vnd.openxmlformats-officedocument.presentationml.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231.xml" ContentType="application/vnd.openxmlformats-officedocument.presentationml.slide+xml"/>
  <Override PartName="/ppt/slides/slide515.xml" ContentType="application/vnd.openxmlformats-officedocument.presentationml.slide+xml"/>
  <Override PartName="/ppt/slides/slide562.xml" ContentType="application/vnd.openxmlformats-officedocument.presentationml.slide+xml"/>
  <Override PartName="/ppt/slides/slide307.xml" ContentType="application/vnd.openxmlformats-officedocument.presentationml.slide+xml"/>
  <Override PartName="/ppt/slides/slide354.xml" ContentType="application/vnd.openxmlformats-officedocument.presentationml.slide+xml"/>
  <Override PartName="/ppt/slides/slide499.xml" ContentType="application/vnd.openxmlformats-officedocument.presentationml.slide+xml"/>
  <Override PartName="/ppt/slides/slide540.xml" ContentType="application/vnd.openxmlformats-officedocument.presentationml.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slides/slide332.xml" ContentType="application/vnd.openxmlformats-officedocument.presentationml.slide+xml"/>
  <Override PartName="/ppt/slides/slide477.xml" ContentType="application/vnd.openxmlformats-officedocument.presentationml.slide+xml"/>
  <Override PartName="/ppt/slides/slide124.xml" ContentType="application/vnd.openxmlformats-officedocument.presentationml.slide+xml"/>
  <Override PartName="/ppt/slides/slide171.xml" ContentType="application/vnd.openxmlformats-officedocument.presentationml.slide+xml"/>
  <Override PartName="/ppt/slides/slide269.xml" ContentType="application/vnd.openxmlformats-officedocument.presentationml.slide+xml"/>
  <Override PartName="/ppt/slides/slide616.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310.xml" ContentType="application/vnd.openxmlformats-officedocument.presentationml.slide+xml"/>
  <Override PartName="/ppt/slides/slide408.xml" ContentType="application/vnd.openxmlformats-officedocument.presentationml.slide+xml"/>
  <Override PartName="/ppt/slides/slide455.xml" ContentType="application/vnd.openxmlformats-officedocument.presentationml.slide+xml"/>
  <Override PartName="/ppt/slides/slide4.xml" ContentType="application/vnd.openxmlformats-officedocument.presentationml.slide+xml"/>
  <Override PartName="/ppt/slides/slide54.xml" ContentType="application/vnd.openxmlformats-officedocument.presentationml.slide+xml"/>
  <Override PartName="/ppt/slides/slide102.xml" ContentType="application/vnd.openxmlformats-officedocument.presentationml.slide+xml"/>
  <Override PartName="/ppt/slides/slide247.xml" ContentType="application/vnd.openxmlformats-officedocument.presentationml.slide+xml"/>
  <Override PartName="/ppt/slides/slide294.xml" ContentType="application/vnd.openxmlformats-officedocument.presentationml.slide+xml"/>
  <Override PartName="/ppt/slides/slide433.xml" ContentType="application/vnd.openxmlformats-officedocument.presentationml.slide+xml"/>
  <Override PartName="/ppt/slides/slide480.xml" ContentType="application/vnd.openxmlformats-officedocument.presentationml.slide+xml"/>
  <Override PartName="/ppt/slides/slide578.xml" ContentType="application/vnd.openxmlformats-officedocument.presentationml.slide+xml"/>
  <Override PartName="/ppt/slideLayouts/slideLayout6.xml" ContentType="application/vnd.openxmlformats-officedocument.presentationml.slideLayout+xml"/>
  <Override PartName="/ppt/slides/slide225.xml" ContentType="application/vnd.openxmlformats-officedocument.presentationml.slide+xml"/>
  <Override PartName="/ppt/slides/slide272.xml" ContentType="application/vnd.openxmlformats-officedocument.presentationml.slide+xml"/>
  <Override PartName="/ppt/slides/slide509.xml" ContentType="application/vnd.openxmlformats-officedocument.presentationml.slide+xml"/>
  <Override PartName="/ppt/slides/slide556.xml" ContentType="application/vnd.openxmlformats-officedocument.presentationml.slide+xml"/>
  <Override PartName="/ppt/slides/slide32.xml" ContentType="application/vnd.openxmlformats-officedocument.presentationml.slide+xml"/>
  <Override PartName="/ppt/slides/slide348.xml" ContentType="application/vnd.openxmlformats-officedocument.presentationml.slide+xml"/>
  <Override PartName="/ppt/slides/slide395.xml" ContentType="application/vnd.openxmlformats-officedocument.presentationml.slide+xml"/>
  <Override PartName="/ppt/slides/slide411.xml" ContentType="application/vnd.openxmlformats-officedocument.presentationml.slide+xml"/>
  <Override PartName="/ppt/slides/slide10.xml" ContentType="application/vnd.openxmlformats-officedocument.presentationml.slide+xml"/>
  <Override PartName="/ppt/slides/slide187.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slides/slide534.xml" ContentType="application/vnd.openxmlformats-officedocument.presentationml.slide+xml"/>
  <Override PartName="/ppt/slides/slide581.xml" ContentType="application/vnd.openxmlformats-officedocument.presentationml.slide+xml"/>
  <Override PartName="/ppt/notesSlides/notesSlide23.xml" ContentType="application/vnd.openxmlformats-officedocument.presentationml.notesSlide+xml"/>
  <Override PartName="/ppt/slides/slide326.xml" ContentType="application/vnd.openxmlformats-officedocument.presentationml.slide+xml"/>
  <Override PartName="/ppt/slides/slide373.xml" ContentType="application/vnd.openxmlformats-officedocument.presentationml.slide+xml"/>
  <Override PartName="/ppt/slides/slide512.xml" ContentType="application/vnd.openxmlformats-officedocument.presentationml.slide+xml"/>
  <Override PartName="/ppt/slides/slide118.xml" ContentType="application/vnd.openxmlformats-officedocument.presentationml.slide+xml"/>
  <Override PartName="/ppt/slides/slide165.xml" ContentType="application/vnd.openxmlformats-officedocument.presentationml.slide+xml"/>
  <Override PartName="/ppt/slides/slide304.xml" ContentType="application/vnd.openxmlformats-officedocument.presentationml.slide+xml"/>
  <Override PartName="/ppt/slides/slide351.xml" ContentType="application/vnd.openxmlformats-officedocument.presentationml.slide+xml"/>
  <Override PartName="/ppt/slides/slide449.xml" ContentType="application/vnd.openxmlformats-officedocument.presentationml.slide+xml"/>
  <Override PartName="/ppt/slides/slide496.xml" ContentType="application/vnd.openxmlformats-officedocument.presentationml.slide+xml"/>
  <Override PartName="/ppt/slides/slide143.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slides/slide635.xml" ContentType="application/vnd.openxmlformats-officedocument.presentationml.slide+xml"/>
  <Override PartName="/ppt/slides/slide48.xml" ContentType="application/vnd.openxmlformats-officedocument.presentationml.slide+xml"/>
  <Override PartName="/ppt/slides/slide95.xml" ContentType="application/vnd.openxmlformats-officedocument.presentationml.slide+xml"/>
  <Override PartName="/ppt/slides/slide427.xml" ContentType="application/vnd.openxmlformats-officedocument.presentationml.slide+xml"/>
  <Override PartName="/ppt/slides/slide474.xml" ContentType="application/vnd.openxmlformats-officedocument.presentationml.slide+xml"/>
  <Override PartName="/ppt/slides/slide613.xml" ContentType="application/vnd.openxmlformats-officedocument.presentationml.slide+xml"/>
  <Override PartName="/ppt/slides/slide26.xml" ContentType="application/vnd.openxmlformats-officedocument.presentationml.slide+xml"/>
  <Override PartName="/ppt/slides/slide73.xml" ContentType="application/vnd.openxmlformats-officedocument.presentationml.slide+xml"/>
  <Override PartName="/ppt/slides/slide121.xml" ContentType="application/vnd.openxmlformats-officedocument.presentationml.slide+xml"/>
  <Override PartName="/ppt/slides/slide219.xml" ContentType="application/vnd.openxmlformats-officedocument.presentationml.slide+xml"/>
  <Override PartName="/ppt/slides/slide266.xml" ContentType="application/vnd.openxmlformats-officedocument.presentationml.slide+xml"/>
  <Override PartName="/ppt/slides/slide405.xml" ContentType="application/vnd.openxmlformats-officedocument.presentationml.slide+xml"/>
  <Override PartName="/ppt/slides/slide452.xml" ContentType="application/vnd.openxmlformats-officedocument.presentationml.slide+xml"/>
  <Override PartName="/ppt/slides/slide597.xml" ContentType="application/vnd.openxmlformats-officedocument.presentationml.slide+xml"/>
  <Override PartName="/ppt/slides/slide1.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s/slide389.xml" ContentType="application/vnd.openxmlformats-officedocument.presentationml.slide+xml"/>
  <Override PartName="/ppt/slides/slide528.xml" ContentType="application/vnd.openxmlformats-officedocument.presentationml.slide+xml"/>
  <Override PartName="/ppt/slides/slide57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367.xml" ContentType="application/vnd.openxmlformats-officedocument.presentationml.slide+xml"/>
  <Override PartName="/ppt/slides/slide430.xml" ContentType="application/vnd.openxmlformats-officedocument.presentationml.slide+xml"/>
  <Override PartName="/ppt/slides/slide159.xml" ContentType="application/vnd.openxmlformats-officedocument.presentationml.slide+xml"/>
  <Override PartName="/ppt/slides/slide222.xml" ContentType="application/vnd.openxmlformats-officedocument.presentationml.slide+xml"/>
  <Override PartName="/ppt/slides/slide506.xml" ContentType="application/vnd.openxmlformats-officedocument.presentationml.slide+xml"/>
  <Override PartName="/ppt/slides/slide553.xml" ContentType="application/vnd.openxmlformats-officedocument.presentationml.slide+xml"/>
  <Override PartName="/ppt/slides/slide200.xml" ContentType="application/vnd.openxmlformats-officedocument.presentationml.slide+xml"/>
  <Override PartName="/ppt/slides/slide345.xml" ContentType="application/vnd.openxmlformats-officedocument.presentationml.slide+xml"/>
  <Override PartName="/ppt/slides/slide392.xml" ContentType="application/vnd.openxmlformats-officedocument.presentationml.slide+xml"/>
  <Override PartName="/ppt/slides/slide531.xml" ContentType="application/vnd.openxmlformats-officedocument.presentationml.slide+xml"/>
  <Override PartName="/ppt/slides/slide629.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Default Extension="gif" ContentType="image/gif"/>
  <Override PartName="/ppt/slides/slide89.xml" ContentType="application/vnd.openxmlformats-officedocument.presentationml.slide+xml"/>
  <Override PartName="/ppt/slides/slide137.xml" ContentType="application/vnd.openxmlformats-officedocument.presentationml.slide+xml"/>
  <Override PartName="/ppt/slides/slide184.xml" ContentType="application/vnd.openxmlformats-officedocument.presentationml.slide+xml"/>
  <Override PartName="/ppt/slides/slide323.xml" ContentType="application/vnd.openxmlformats-officedocument.presentationml.slide+xml"/>
  <Override PartName="/ppt/slides/slide370.xml" ContentType="application/vnd.openxmlformats-officedocument.presentationml.slide+xml"/>
  <Override PartName="/ppt/slides/slide468.xml" ContentType="application/vnd.openxmlformats-officedocument.presentationml.slide+xml"/>
  <Override PartName="/ppt/slides/slide607.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446.xml" ContentType="application/vnd.openxmlformats-officedocument.presentationml.slide+xml"/>
  <Override PartName="/ppt/slides/slide493.xml" ContentType="application/vnd.openxmlformats-officedocument.presentationml.slide+xml"/>
  <Override PartName="/ppt/slides/slide67.xml" ContentType="application/vnd.openxmlformats-officedocument.presentationml.slide+xml"/>
  <Override PartName="/ppt/slides/slide238.xml" ContentType="application/vnd.openxmlformats-officedocument.presentationml.slide+xml"/>
  <Override PartName="/ppt/slides/slide285.xml" ContentType="application/vnd.openxmlformats-officedocument.presentationml.slide+xml"/>
  <Override PartName="/ppt/slides/slide301.xml" ContentType="application/vnd.openxmlformats-officedocument.presentationml.slide+xml"/>
  <Override PartName="/ppt/slides/slide632.xml" ContentType="application/vnd.openxmlformats-officedocument.presentationml.slide+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424.xml" ContentType="application/vnd.openxmlformats-officedocument.presentationml.slide+xml"/>
  <Override PartName="/ppt/slides/slide471.xml" ContentType="application/vnd.openxmlformats-officedocument.presentationml.slide+xml"/>
  <Override PartName="/ppt/slides/slide569.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slides/slide402.xml" ContentType="application/vnd.openxmlformats-officedocument.presentationml.slide+xml"/>
  <Override PartName="/ppt/slides/slide547.xml" ContentType="application/vnd.openxmlformats-officedocument.presentationml.slide+xml"/>
  <Override PartName="/ppt/slides/slide594.xml" ContentType="application/vnd.openxmlformats-officedocument.presentationml.slide+xml"/>
  <Override PartName="/ppt/slides/slide610.xml" ContentType="application/vnd.openxmlformats-officedocument.presentationml.slide+xml"/>
  <Override PartName="/ppt/notesSlides/notesSlide36.xml" ContentType="application/vnd.openxmlformats-officedocument.presentationml.notesSlide+xml"/>
  <Override PartName="/ppt/slides/slide23.xml" ContentType="application/vnd.openxmlformats-officedocument.presentationml.slide+xml"/>
  <Override PartName="/ppt/slides/slide70.xml" ContentType="application/vnd.openxmlformats-officedocument.presentationml.slide+xml"/>
  <Override PartName="/ppt/slides/slide241.xml" ContentType="application/vnd.openxmlformats-officedocument.presentationml.slide+xml"/>
  <Override PartName="/ppt/slides/slide339.xml" ContentType="application/vnd.openxmlformats-officedocument.presentationml.slide+xml"/>
  <Override PartName="/ppt/slides/slide386.xml" ContentType="application/vnd.openxmlformats-officedocument.presentationml.slide+xml"/>
  <Override PartName="/ppt/slides/slide178.xml" ContentType="application/vnd.openxmlformats-officedocument.presentationml.slide+xml"/>
  <Override PartName="/ppt/slides/slide525.xml" ContentType="application/vnd.openxmlformats-officedocument.presentationml.slide+xml"/>
  <Override PartName="/ppt/slides/slide572.xml" ContentType="application/vnd.openxmlformats-officedocument.presentationml.slide+xml"/>
  <Override PartName="/ppt/notesSlides/notesSlide14.xml" ContentType="application/vnd.openxmlformats-officedocument.presentationml.notesSlide+xml"/>
  <Override PartName="/ppt/slides/slide317.xml" ContentType="application/vnd.openxmlformats-officedocument.presentationml.slide+xml"/>
  <Override PartName="/ppt/slides/slide364.xml" ContentType="application/vnd.openxmlformats-officedocument.presentationml.slide+xml"/>
  <Override PartName="/ppt/slides/slide503.xml" ContentType="application/vnd.openxmlformats-officedocument.presentationml.slide+xml"/>
  <Override PartName="/ppt/slides/slide550.xml" ContentType="application/vnd.openxmlformats-officedocument.presentationml.slide+xml"/>
  <Override PartName="/ppt/commentAuthors.xml" ContentType="application/vnd.openxmlformats-officedocument.presentationml.commentAuthors+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342.xml" ContentType="application/vnd.openxmlformats-officedocument.presentationml.slide+xml"/>
  <Override PartName="/ppt/slides/slide487.xml" ContentType="application/vnd.openxmlformats-officedocument.presentationml.slide+xml"/>
  <Override PartName="/ppt/slides/slide626.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slides/slide331.xml" ContentType="application/vnd.openxmlformats-officedocument.presentationml.slide+xml"/>
  <Override PartName="/ppt/slides/slide418.xml" ContentType="application/vnd.openxmlformats-officedocument.presentationml.slide+xml"/>
  <Override PartName="/ppt/slides/slide429.xml" ContentType="application/vnd.openxmlformats-officedocument.presentationml.slide+xml"/>
  <Override PartName="/ppt/slides/slide465.xml" ContentType="application/vnd.openxmlformats-officedocument.presentationml.slide+xml"/>
  <Override PartName="/ppt/slides/slide476.xml" ContentType="application/vnd.openxmlformats-officedocument.presentationml.slide+xml"/>
  <Override PartName="/ppt/slides/slide615.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20.xml" ContentType="application/vnd.openxmlformats-officedocument.presentationml.slide+xml"/>
  <Override PartName="/ppt/slides/slide407.xml" ContentType="application/vnd.openxmlformats-officedocument.presentationml.slide+xml"/>
  <Override PartName="/ppt/slides/slide454.xml" ContentType="application/vnd.openxmlformats-officedocument.presentationml.slide+xml"/>
  <Override PartName="/ppt/slides/slide599.xml" ContentType="application/vnd.openxmlformats-officedocument.presentationml.slide+xml"/>
  <Override PartName="/ppt/slides/slide604.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s/slide443.xml" ContentType="application/vnd.openxmlformats-officedocument.presentationml.slide+xml"/>
  <Override PartName="/ppt/slides/slide490.xml" ContentType="application/vnd.openxmlformats-officedocument.presentationml.slide+xml"/>
  <Override PartName="/ppt/slides/slide577.xml" ContentType="application/vnd.openxmlformats-officedocument.presentationml.slide+xml"/>
  <Override PartName="/ppt/slides/slide588.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Override PartName="/ppt/slides/slide369.xml" ContentType="application/vnd.openxmlformats-officedocument.presentationml.slide+xml"/>
  <Override PartName="/ppt/slides/slide421.xml" ContentType="application/vnd.openxmlformats-officedocument.presentationml.slide+xml"/>
  <Override PartName="/ppt/slides/slide432.xml" ContentType="application/vnd.openxmlformats-officedocument.presentationml.slide+xml"/>
  <Override PartName="/ppt/slides/slide519.xml" ContentType="application/vnd.openxmlformats-officedocument.presentationml.slide+xml"/>
  <Override PartName="/ppt/slides/slide566.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slides/slide358.xml" ContentType="application/vnd.openxmlformats-officedocument.presentationml.slide+xml"/>
  <Override PartName="/ppt/slides/slide410.xml" ContentType="application/vnd.openxmlformats-officedocument.presentationml.slide+xml"/>
  <Override PartName="/ppt/slides/slide508.xml" ContentType="application/vnd.openxmlformats-officedocument.presentationml.slide+xml"/>
  <Override PartName="/ppt/slides/slide555.xml" ContentType="application/vnd.openxmlformats-officedocument.presentationml.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347.xml" ContentType="application/vnd.openxmlformats-officedocument.presentationml.slide+xml"/>
  <Override PartName="/ppt/slides/slide394.xml" ContentType="application/vnd.openxmlformats-officedocument.presentationml.slide+xml"/>
  <Override PartName="/ppt/slides/slide533.xml" ContentType="application/vnd.openxmlformats-officedocument.presentationml.slide+xml"/>
  <Override PartName="/ppt/slides/slide544.xml" ContentType="application/vnd.openxmlformats-officedocument.presentationml.slide+xml"/>
  <Override PartName="/ppt/slides/slide580.xml" ContentType="application/vnd.openxmlformats-officedocument.presentationml.slide+xml"/>
  <Override PartName="/ppt/slides/slide591.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slides/slide325.xml" ContentType="application/vnd.openxmlformats-officedocument.presentationml.slide+xml"/>
  <Override PartName="/ppt/slides/slide336.xml" ContentType="application/vnd.openxmlformats-officedocument.presentationml.slide+xml"/>
  <Override PartName="/ppt/slides/slide372.xml" ContentType="application/vnd.openxmlformats-officedocument.presentationml.slide+xml"/>
  <Override PartName="/ppt/slides/slide383.xml" ContentType="application/vnd.openxmlformats-officedocument.presentationml.slide+xml"/>
  <Override PartName="/ppt/slides/slide522.xml" ContentType="application/vnd.openxmlformats-officedocument.presentationml.slide+xml"/>
  <Override PartName="/ppt/slides/slide609.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361.xml" ContentType="application/vnd.openxmlformats-officedocument.presentationml.slide+xml"/>
  <Override PartName="/ppt/slides/slide448.xml" ContentType="application/vnd.openxmlformats-officedocument.presentationml.slide+xml"/>
  <Override PartName="/ppt/slides/slide459.xml" ContentType="application/vnd.openxmlformats-officedocument.presentationml.slide+xml"/>
  <Override PartName="/ppt/slides/slide495.xml" ContentType="application/vnd.openxmlformats-officedocument.presentationml.slide+xml"/>
  <Override PartName="/ppt/slides/slide511.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350.xml" ContentType="application/vnd.openxmlformats-officedocument.presentationml.slide+xml"/>
  <Override PartName="/ppt/slides/slide437.xml" ContentType="application/vnd.openxmlformats-officedocument.presentationml.slide+xml"/>
  <Override PartName="/ppt/slides/slide484.xml" ContentType="application/vnd.openxmlformats-officedocument.presentationml.slide+xml"/>
  <Override PartName="/ppt/slides/slide500.xml" ContentType="application/vnd.openxmlformats-officedocument.presentationml.slide+xml"/>
  <Override PartName="/ppt/slides/slide634.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slides/slide623.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slides/slide399.xml" ContentType="application/vnd.openxmlformats-officedocument.presentationml.slide+xml"/>
  <Override PartName="/ppt/slides/slide415.xml" ContentType="application/vnd.openxmlformats-officedocument.presentationml.slide+xml"/>
  <Override PartName="/ppt/slides/slide462.xml" ContentType="application/vnd.openxmlformats-officedocument.presentationml.slide+xml"/>
  <Override PartName="/ppt/slides/slide601.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s/slide440.xml" ContentType="application/vnd.openxmlformats-officedocument.presentationml.slide+xml"/>
  <Override PartName="/ppt/slides/slide538.xml" ContentType="application/vnd.openxmlformats-officedocument.presentationml.slide+xml"/>
  <Override PartName="/ppt/slides/slide585.xml" ContentType="application/vnd.openxmlformats-officedocument.presentationml.slide+xml"/>
  <Override PartName="/ppt/notesSlides/notesSlide27.xml" ContentType="application/vnd.openxmlformats-officedocument.presentationml.notesSlide+xml"/>
  <Override PartName="/ppt/slides/slide14.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377.xml" ContentType="application/vnd.openxmlformats-officedocument.presentationml.slide+xml"/>
  <Override PartName="/ppt/slides/slide516.xml" ContentType="application/vnd.openxmlformats-officedocument.presentationml.slide+xml"/>
  <Override PartName="/ppt/slides/slide563.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slides/slide169.xml" ContentType="application/vnd.openxmlformats-officedocument.presentationml.slide+xml"/>
  <Override PartName="/ppt/slides/slide308.xml" ContentType="application/vnd.openxmlformats-officedocument.presentationml.slide+xml"/>
  <Override PartName="/ppt/slides/slide355.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541.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333.xml" ContentType="application/vnd.openxmlformats-officedocument.presentationml.slide+xml"/>
  <Override PartName="/ppt/slides/slide380.xml" ContentType="application/vnd.openxmlformats-officedocument.presentationml.slide+xml"/>
  <Override PartName="/ppt/slides/slide478.xml" ContentType="application/vnd.openxmlformats-officedocument.presentationml.slide+xml"/>
  <Override PartName="/ppt/slides/slide617.xml" ContentType="application/vnd.openxmlformats-officedocument.presentationml.slide+xml"/>
  <Override PartName="/ppt/slides/slide77.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409.xml" ContentType="application/vnd.openxmlformats-officedocument.presentationml.slide+xml"/>
  <Override PartName="/ppt/slides/slide456.xml" ContentType="application/vnd.openxmlformats-officedocument.presentationml.slide+xml"/>
  <Override PartName="/ppt/slides/slide5.xml" ContentType="application/vnd.openxmlformats-officedocument.presentationml.slide+xml"/>
  <Override PartName="/ppt/slides/slide103.xml" ContentType="application/vnd.openxmlformats-officedocument.presentationml.slide+xml"/>
  <Override PartName="/ppt/slides/slide150.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11.xml" ContentType="application/vnd.openxmlformats-officedocument.presentationml.slide+xml"/>
  <Override PartName="/ppt/slides/slide579.xml" ContentType="application/vnd.openxmlformats-officedocument.presentationml.slide+xml"/>
  <Override PartName="/ppt/slideLayouts/slideLayout7.xml" ContentType="application/vnd.openxmlformats-officedocument.presentationml.slideLayout+xml"/>
  <Override PartName="/ppt/slides/slide55.xml" ContentType="application/vnd.openxmlformats-officedocument.presentationml.slide+xml"/>
  <Override PartName="/ppt/slides/slide434.xml" ContentType="application/vnd.openxmlformats-officedocument.presentationml.slide+xml"/>
  <Override PartName="/ppt/slides/slide481.xml" ContentType="application/vnd.openxmlformats-officedocument.presentationml.slide+xml"/>
  <Override PartName="/ppt/slides/slide620.xml" ContentType="application/vnd.openxmlformats-officedocument.presentationml.slide+xml"/>
  <Override PartName="/ppt/slides/slide33.xml" ContentType="application/vnd.openxmlformats-officedocument.presentationml.slide+xml"/>
  <Override PartName="/ppt/slides/slide80.xml" ContentType="application/vnd.openxmlformats-officedocument.presentationml.slide+xml"/>
  <Override PartName="/ppt/slides/slide226.xml" ContentType="application/vnd.openxmlformats-officedocument.presentationml.slide+xml"/>
  <Override PartName="/ppt/slides/slide273.xml" ContentType="application/vnd.openxmlformats-officedocument.presentationml.slide+xml"/>
  <Override PartName="/ppt/slides/slide412.xml" ContentType="application/vnd.openxmlformats-officedocument.presentationml.slide+xml"/>
  <Override PartName="/ppt/slides/slide557.xml" ContentType="application/vnd.openxmlformats-officedocument.presentationml.slide+xml"/>
  <Override PartName="/ppt/presentation.xml" ContentType="application/vnd.openxmlformats-officedocument.presentationml.presentation.main+xml"/>
  <Override PartName="/ppt/slides/slide204.xml" ContentType="application/vnd.openxmlformats-officedocument.presentationml.slide+xml"/>
  <Override PartName="/ppt/slides/slide251.xml" ContentType="application/vnd.openxmlformats-officedocument.presentationml.slide+xml"/>
  <Override PartName="/ppt/slides/slide349.xml" ContentType="application/vnd.openxmlformats-officedocument.presentationml.slide+xml"/>
  <Override PartName="/ppt/slides/slide396.xml" ContentType="application/vnd.openxmlformats-officedocument.presentationml.slide+xml"/>
  <Override PartName="/ppt/slides/slide535.xml" ContentType="application/vnd.openxmlformats-officedocument.presentationml.slide+xml"/>
  <Override PartName="/ppt/slides/slide582.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327.xml" ContentType="application/vnd.openxmlformats-officedocument.presentationml.slide+xml"/>
  <Override PartName="/ppt/slides/slide374.xml" ContentType="application/vnd.openxmlformats-officedocument.presentationml.slide+xml"/>
  <Override PartName="/ppt/slides/slide119.xml" ContentType="application/vnd.openxmlformats-officedocument.presentationml.slide+xml"/>
  <Override PartName="/ppt/slides/slide166.xml" ContentType="application/vnd.openxmlformats-officedocument.presentationml.slide+xml"/>
  <Override PartName="/ppt/slides/slide513.xml" ContentType="application/vnd.openxmlformats-officedocument.presentationml.slide+xml"/>
  <Override PartName="/ppt/slides/slide560.xml" ContentType="application/vnd.openxmlformats-officedocument.presentationml.slide+xml"/>
  <Override PartName="/ppt/slideLayouts/slideLayout10.xml" ContentType="application/vnd.openxmlformats-officedocument.presentationml.slideLayout+xml"/>
  <Override PartName="/ppt/slides/slide305.xml" ContentType="application/vnd.openxmlformats-officedocument.presentationml.slide+xml"/>
  <Override PartName="/ppt/slides/slide352.xml" ContentType="application/vnd.openxmlformats-officedocument.presentationml.slide+xml"/>
  <Override PartName="/ppt/slides/slide497.xml" ContentType="application/vnd.openxmlformats-officedocument.presentationml.slide+xml"/>
  <Override PartName="/ppt/slides/slide636.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89.xml" ContentType="application/vnd.openxmlformats-officedocument.presentationml.slide+xml"/>
  <Override PartName="/ppt/slides/slide330.xml" ContentType="application/vnd.openxmlformats-officedocument.presentationml.slide+xml"/>
  <Override PartName="/ppt/slides/slide428.xml" ContentType="application/vnd.openxmlformats-officedocument.presentationml.slide+xml"/>
  <Override PartName="/ppt/slides/slide475.xml" ContentType="application/vnd.openxmlformats-officedocument.presentationml.slide+xml"/>
  <Override PartName="/ppt/slides/slide122.xml" ContentType="application/vnd.openxmlformats-officedocument.presentationml.slide+xml"/>
  <Override PartName="/ppt/slides/slide267.xml" ContentType="application/vnd.openxmlformats-officedocument.presentationml.slide+xml"/>
  <Override PartName="/ppt/slides/slide598.xml" ContentType="application/vnd.openxmlformats-officedocument.presentationml.slide+xml"/>
  <Override PartName="/ppt/slides/slide614.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406.xml" ContentType="application/vnd.openxmlformats-officedocument.presentationml.slide+xml"/>
  <Override PartName="/ppt/slides/slide453.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52.xml" ContentType="application/vnd.openxmlformats-officedocument.presentationml.slide+xml"/>
  <Override PartName="/ppt/slides/slide100.xml" ContentType="application/vnd.openxmlformats-officedocument.presentationml.slide+xml"/>
  <Override PartName="/ppt/slides/slide245.xml" ContentType="application/vnd.openxmlformats-officedocument.presentationml.slide+xml"/>
  <Override PartName="/ppt/slides/slide292.xml" ContentType="application/vnd.openxmlformats-officedocument.presentationml.slide+xml"/>
  <Override PartName="/ppt/slides/slide431.xml" ContentType="application/vnd.openxmlformats-officedocument.presentationml.slide+xml"/>
  <Override PartName="/ppt/slides/slide529.xml" ContentType="application/vnd.openxmlformats-officedocument.presentationml.slide+xml"/>
  <Override PartName="/ppt/slides/slide576.xml" ContentType="application/vnd.openxmlformats-officedocument.presentationml.slide+xml"/>
  <Override PartName="/ppt/notesSlides/notesSlide18.xml" ContentType="application/vnd.openxmlformats-officedocument.presentationml.notesSlide+xml"/>
  <Override PartName="/ppt/slides/slide223.xml" ContentType="application/vnd.openxmlformats-officedocument.presentationml.slide+xml"/>
  <Override PartName="/ppt/slides/slide270.xml" ContentType="application/vnd.openxmlformats-officedocument.presentationml.slide+xml"/>
  <Override PartName="/ppt/slides/slide368.xml" ContentType="application/vnd.openxmlformats-officedocument.presentationml.slide+xml"/>
  <Override PartName="/ppt/slides/slide507.xml" ContentType="application/vnd.openxmlformats-officedocument.presentationml.slide+xml"/>
  <Override PartName="/ppt/slides/slide554.xml" ContentType="application/vnd.openxmlformats-officedocument.presentationml.slide+xml"/>
  <Override PartName="/ppt/slides/slide30.xml" ContentType="application/vnd.openxmlformats-officedocument.presentationml.slide+xml"/>
  <Override PartName="/ppt/slides/slide346.xml" ContentType="application/vnd.openxmlformats-officedocument.presentationml.slide+xml"/>
  <Override PartName="/ppt/slides/slide393.xml" ContentType="application/vnd.openxmlformats-officedocument.presentationml.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slides/slide469.xml" ContentType="application/vnd.openxmlformats-officedocument.presentationml.slide+xml"/>
  <Override PartName="/ppt/slides/slide532.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324.xml" ContentType="application/vnd.openxmlformats-officedocument.presentationml.slide+xml"/>
  <Override PartName="/ppt/slides/slide371.xml" ContentType="application/vnd.openxmlformats-officedocument.presentationml.slide+xml"/>
  <Override PartName="/ppt/slides/slide510.xml" ContentType="application/vnd.openxmlformats-officedocument.presentationml.slide+xml"/>
  <Override PartName="/ppt/slides/slide608.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302.xml" ContentType="application/vnd.openxmlformats-officedocument.presentationml.slide+xml"/>
  <Override PartName="/ppt/slides/slide447.xml" ContentType="application/vnd.openxmlformats-officedocument.presentationml.slide+xml"/>
  <Override PartName="/ppt/slides/slide494.xml" ContentType="application/vnd.openxmlformats-officedocument.presentationml.slide+xml"/>
  <Override PartName="/ppt/slides/slide141.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slides/slide425.xml" ContentType="application/vnd.openxmlformats-officedocument.presentationml.slide+xml"/>
  <Override PartName="/ppt/slides/slide472.xml" ContentType="application/vnd.openxmlformats-officedocument.presentationml.slide+xml"/>
  <Override PartName="/ppt/slides/slide633.xml" ContentType="application/vnd.openxmlformats-officedocument.presentationml.slide+xml"/>
  <Override PartName="/ppt/slides/slide46.xml" ContentType="application/vnd.openxmlformats-officedocument.presentationml.slide+xml"/>
  <Override PartName="/ppt/slides/slide93.xml" ContentType="application/vnd.openxmlformats-officedocument.presentationml.slide+xml"/>
  <Override PartName="/ppt/slides/slide217.xml" ContentType="application/vnd.openxmlformats-officedocument.presentationml.slide+xml"/>
  <Override PartName="/ppt/slides/slide264.xml" ContentType="application/vnd.openxmlformats-officedocument.presentationml.slide+xml"/>
  <Override PartName="/ppt/slides/slide611.xml" ContentType="application/vnd.openxmlformats-officedocument.presentationml.slide+xml"/>
  <Override PartName="/ppt/slides/slide24.xml" ContentType="application/vnd.openxmlformats-officedocument.presentationml.slide+xml"/>
  <Override PartName="/ppt/slides/slide71.xml" ContentType="application/vnd.openxmlformats-officedocument.presentationml.slide+xml"/>
  <Override PartName="/ppt/slides/slide403.xml" ContentType="application/vnd.openxmlformats-officedocument.presentationml.slide+xml"/>
  <Override PartName="/ppt/slides/slide450.xml" ContentType="application/vnd.openxmlformats-officedocument.presentationml.slide+xml"/>
  <Override PartName="/ppt/slides/slide548.xml" ContentType="application/vnd.openxmlformats-officedocument.presentationml.slide+xml"/>
  <Override PartName="/ppt/slides/slide595.xml" ContentType="application/vnd.openxmlformats-officedocument.presentationml.slide+xml"/>
  <Override PartName="/ppt/notesSlides/notesSlide37.xml" ContentType="application/vnd.openxmlformats-officedocument.presentationml.notesSlide+xml"/>
  <Override PartName="/ppt/slides/slide242.xml" ContentType="application/vnd.openxmlformats-officedocument.presentationml.slide+xml"/>
  <Override PartName="/ppt/slides/slide387.xml" ContentType="application/vnd.openxmlformats-officedocument.presentationml.slide+xml"/>
  <Override PartName="/ppt/slides/slide526.xml" ContentType="application/vnd.openxmlformats-officedocument.presentationml.slide+xml"/>
  <Override PartName="/ppt/slides/slide57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179.xml" ContentType="application/vnd.openxmlformats-officedocument.presentationml.slide+xml"/>
  <Override PartName="/ppt/slides/slide318.xml" ContentType="application/vnd.openxmlformats-officedocument.presentationml.slide+xml"/>
  <Override PartName="/ppt/slides/slide365.xml" ContentType="application/vnd.openxmlformats-officedocument.presentationml.slide+xml"/>
  <Override PartName="/ppt/slides/slide157.xml" ContentType="application/vnd.openxmlformats-officedocument.presentationml.slide+xml"/>
  <Override PartName="/ppt/slides/slide220.xml" ContentType="application/vnd.openxmlformats-officedocument.presentationml.slide+xml"/>
  <Override PartName="/ppt/slides/slide488.xml" ContentType="application/vnd.openxmlformats-officedocument.presentationml.slide+xml"/>
  <Override PartName="/ppt/slides/slide504.xml" ContentType="application/vnd.openxmlformats-officedocument.presentationml.slide+xml"/>
  <Override PartName="/ppt/slides/slide551.xml" ContentType="application/vnd.openxmlformats-officedocument.presentationml.slide+xml"/>
  <Override PartName="/ppt/slides/slide343.xml" ContentType="application/vnd.openxmlformats-officedocument.presentationml.slide+xml"/>
  <Override PartName="/ppt/slides/slide390.xml" ContentType="application/vnd.openxmlformats-officedocument.presentationml.slide+xml"/>
  <Override PartName="/ppt/slides/slide627.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35.xml" ContentType="application/vnd.openxmlformats-officedocument.presentationml.slide+xml"/>
  <Override PartName="/ppt/slides/slide182.xml" ContentType="application/vnd.openxmlformats-officedocument.presentationml.slide+xml"/>
  <Override PartName="/ppt/slides/slide321.xml" ContentType="application/vnd.openxmlformats-officedocument.presentationml.slide+xml"/>
  <Override PartName="/ppt/slides/slide419.xml" ContentType="application/vnd.openxmlformats-officedocument.presentationml.slide+xml"/>
  <Override PartName="/ppt/slides/slide466.xml" ContentType="application/vnd.openxmlformats-officedocument.presentationml.slide+xml"/>
  <Override PartName="/ppt/slides/slide605.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444.xml" ContentType="application/vnd.openxmlformats-officedocument.presentationml.slide+xml"/>
  <Override PartName="/ppt/slides/slide491.xml" ContentType="application/vnd.openxmlformats-officedocument.presentationml.slide+xml"/>
  <Override PartName="/ppt/slides/slide589.xml" ContentType="application/vnd.openxmlformats-officedocument.presentationml.slide+xml"/>
  <Override PartName="/ppt/slides/slide18.xml" ContentType="application/vnd.openxmlformats-officedocument.presentationml.slide+xml"/>
  <Override PartName="/ppt/slides/slide65.xml" ContentType="application/vnd.openxmlformats-officedocument.presentationml.slide+xml"/>
  <Override PartName="/ppt/slides/slide236.xml" ContentType="application/vnd.openxmlformats-officedocument.presentationml.slide+xml"/>
  <Override PartName="/ppt/slides/slide283.xml" ContentType="application/vnd.openxmlformats-officedocument.presentationml.slide+xml"/>
  <Override PartName="/ppt/slides/slide630.xml" ContentType="application/vnd.openxmlformats-officedocument.presentationml.slide+xml"/>
  <Override PartName="/ppt/slides/slide43.xml" ContentType="application/vnd.openxmlformats-officedocument.presentationml.slide+xml"/>
  <Override PartName="/ppt/slides/slide90.xml" ContentType="application/vnd.openxmlformats-officedocument.presentationml.slide+xml"/>
  <Override PartName="/ppt/slides/slide422.xml" ContentType="application/vnd.openxmlformats-officedocument.presentationml.slide+xml"/>
  <Override PartName="/ppt/slides/slide567.xml" ContentType="application/vnd.openxmlformats-officedocument.presentationml.slide+xml"/>
  <Override PartName="/ppt/theme/theme1.xml" ContentType="application/vnd.openxmlformats-officedocument.theme+xml"/>
  <Override PartName="/ppt/slides/slide214.xml" ContentType="application/vnd.openxmlformats-officedocument.presentationml.slide+xml"/>
  <Override PartName="/ppt/slides/slide261.xml" ContentType="application/vnd.openxmlformats-officedocument.presentationml.slide+xml"/>
  <Override PartName="/ppt/slides/slide359.xml" ContentType="application/vnd.openxmlformats-officedocument.presentationml.slide+xml"/>
  <Override PartName="/ppt/slides/slide400.xml" ContentType="application/vnd.openxmlformats-officedocument.presentationml.slide+xml"/>
  <Override PartName="/ppt/slides/slide545.xml" ContentType="application/vnd.openxmlformats-officedocument.presentationml.slide+xml"/>
  <Override PartName="/ppt/slides/slide592.xml" ContentType="application/vnd.openxmlformats-officedocument.presentationml.slide+xml"/>
  <Override PartName="/ppt/notesSlides/notesSlide34.xml" ContentType="application/vnd.openxmlformats-officedocument.presentationml.notesSlide+xml"/>
  <Override PartName="/ppt/slides/slide21.xml" ContentType="application/vnd.openxmlformats-officedocument.presentationml.slide+xml"/>
  <Override PartName="/ppt/slides/slide198.xml" ContentType="application/vnd.openxmlformats-officedocument.presentationml.slide+xml"/>
  <Override PartName="/ppt/slides/slide337.xml" ContentType="application/vnd.openxmlformats-officedocument.presentationml.slide+xml"/>
  <Override PartName="/ppt/slides/slide384.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slides/slide523.xml" ContentType="application/vnd.openxmlformats-officedocument.presentationml.slide+xml"/>
  <Override PartName="/ppt/slides/slide570.xml" ContentType="application/vnd.openxmlformats-officedocument.presentationml.slide+xml"/>
  <Override PartName="/ppt/notesSlides/notesSlide12.xml" ContentType="application/vnd.openxmlformats-officedocument.presentationml.notesSlide+xml"/>
  <Override PartName="/ppt/slides/slide299.xml" ContentType="application/vnd.openxmlformats-officedocument.presentationml.slide+xml"/>
  <Override PartName="/ppt/slides/slide315.xml" ContentType="application/vnd.openxmlformats-officedocument.presentationml.slide+xml"/>
  <Override PartName="/ppt/slides/slide362.xml" ContentType="application/vnd.openxmlformats-officedocument.presentationml.slide+xml"/>
  <Override PartName="/ppt/slides/slide501.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54.xml" ContentType="application/vnd.openxmlformats-officedocument.presentationml.slide+xml"/>
  <Override PartName="/ppt/slides/slide340.xml" ContentType="application/vnd.openxmlformats-officedocument.presentationml.slide+xml"/>
  <Override PartName="/ppt/slides/slide438.xml" ContentType="application/vnd.openxmlformats-officedocument.presentationml.slide+xml"/>
  <Override PartName="/ppt/slides/slide485.xml" ContentType="application/vnd.openxmlformats-officedocument.presentationml.slide+xml"/>
  <Override PartName="/ppt/slides/slide624.xml" ContentType="application/vnd.openxmlformats-officedocument.presentationml.slide+xml"/>
  <Override PartName="/ppt/viewProps.xml" ContentType="application/vnd.openxmlformats-officedocument.presentationml.viewProps+xml"/>
  <Override PartName="/ppt/slides/slide132.xml" ContentType="application/vnd.openxmlformats-officedocument.presentationml.slide+xml"/>
  <Override PartName="/ppt/slides/slide277.xml" ContentType="application/vnd.openxmlformats-officedocument.presentationml.slide+xml"/>
  <Override PartName="/ppt/slides/slide416.xml" ContentType="application/vnd.openxmlformats-officedocument.presentationml.slide+xml"/>
  <Override PartName="/ppt/slides/slide463.xml" ContentType="application/vnd.openxmlformats-officedocument.presentationml.slide+xml"/>
  <Override PartName="/ppt/notesSlides/notesSlide3.xml" ContentType="application/vnd.openxmlformats-officedocument.presentationml.notesSlide+xml"/>
  <Override PartName="/ppt/slides/slide37.xml" ContentType="application/vnd.openxmlformats-officedocument.presentationml.slide+xml"/>
  <Override PartName="/ppt/slides/slide84.xml" ContentType="application/vnd.openxmlformats-officedocument.presentationml.slide+xml"/>
  <Override PartName="/ppt/slides/slide208.xml" ContentType="application/vnd.openxmlformats-officedocument.presentationml.slide+xml"/>
  <Override PartName="/ppt/slides/slide255.xml" ContentType="application/vnd.openxmlformats-officedocument.presentationml.slide+xml"/>
  <Override PartName="/ppt/slides/slide539.xml" ContentType="application/vnd.openxmlformats-officedocument.presentationml.slide+xml"/>
  <Override PartName="/ppt/slides/slide586.xml" ContentType="application/vnd.openxmlformats-officedocument.presentationml.slide+xml"/>
  <Override PartName="/ppt/slides/slide602.xml" ContentType="application/vnd.openxmlformats-officedocument.presentationml.slide+xml"/>
  <Override PartName="/ppt/presProps.xml" ContentType="application/vnd.openxmlformats-officedocument.presentationml.presProps+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378.xml" ContentType="application/vnd.openxmlformats-officedocument.presentationml.slide+xml"/>
  <Override PartName="/ppt/slides/slide441.xml" ContentType="application/vnd.openxmlformats-officedocument.presentationml.slide+xml"/>
  <Override PartName="/ppt/notesSlides/notesSlide28.xml" ContentType="application/vnd.openxmlformats-officedocument.presentationml.notesSlide+xml"/>
  <Override PartName="/ppt/slides/slide233.xml" ContentType="application/vnd.openxmlformats-officedocument.presentationml.slide+xml"/>
  <Override PartName="/ppt/slides/slide280.xml" ContentType="application/vnd.openxmlformats-officedocument.presentationml.slide+xml"/>
  <Override PartName="/ppt/slides/slide517.xml" ContentType="application/vnd.openxmlformats-officedocument.presentationml.slide+xml"/>
  <Override PartName="/ppt/slides/slide564.xml" ContentType="application/vnd.openxmlformats-officedocument.presentationml.slide+xml"/>
  <Override PartName="/ppt/slides/slide40.xml" ContentType="application/vnd.openxmlformats-officedocument.presentationml.slide+xml"/>
  <Override PartName="/ppt/slides/slide211.xml" ContentType="application/vnd.openxmlformats-officedocument.presentationml.slide+xml"/>
  <Override PartName="/ppt/slides/slide309.xml" ContentType="application/vnd.openxmlformats-officedocument.presentationml.slide+xml"/>
  <Override PartName="/ppt/slides/slide356.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479.xml" ContentType="application/vnd.openxmlformats-officedocument.presentationml.slide+xml"/>
  <Override PartName="/ppt/slides/slide542.xml" ContentType="application/vnd.openxmlformats-officedocument.presentationml.slide+xml"/>
  <Override PartName="/ppt/notesSlides/notesSlide31.xml" ContentType="application/vnd.openxmlformats-officedocument.presentationml.notesSlide+xml"/>
  <Override PartName="/ppt/slides/slide126.xml" ContentType="application/vnd.openxmlformats-officedocument.presentationml.slide+xml"/>
  <Override PartName="/ppt/slides/slide173.xml" ContentType="application/vnd.openxmlformats-officedocument.presentationml.slide+xml"/>
  <Override PartName="/ppt/slides/slide334.xml" ContentType="application/vnd.openxmlformats-officedocument.presentationml.slide+xml"/>
  <Override PartName="/ppt/slides/slide381.xml" ContentType="application/vnd.openxmlformats-officedocument.presentationml.slide+xml"/>
  <Override PartName="/ppt/slides/slide520.xml" ContentType="application/vnd.openxmlformats-officedocument.presentationml.slide+xml"/>
  <Override PartName="/ppt/slides/slide618.xml" ContentType="application/vnd.openxmlformats-officedocument.presentationml.slide+xml"/>
  <Override PartName="/ppt/slides/slide78.xml" ContentType="application/vnd.openxmlformats-officedocument.presentationml.slide+xml"/>
  <Override PartName="/ppt/slides/slide312.xml" ContentType="application/vnd.openxmlformats-officedocument.presentationml.slide+xml"/>
  <Override PartName="/ppt/slides/slide45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49.xml" ContentType="application/vnd.openxmlformats-officedocument.presentationml.slide+xml"/>
  <Override PartName="/ppt/slides/slide296.xml" ContentType="application/vnd.openxmlformats-officedocument.presentationml.slide+xml"/>
  <Override PartName="/ppt/slides/slide435.xml" ContentType="application/vnd.openxmlformats-officedocument.presentationml.slide+xml"/>
  <Override PartName="/ppt/slides/slide48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27.xml" ContentType="application/vnd.openxmlformats-officedocument.presentationml.slide+xml"/>
  <Override PartName="/ppt/slides/slide274.xml" ContentType="application/vnd.openxmlformats-officedocument.presentationml.slide+xml"/>
  <Override PartName="/ppt/slides/slide558.xml" ContentType="application/vnd.openxmlformats-officedocument.presentationml.slide+xml"/>
  <Override PartName="/ppt/slides/slide621.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397.xml" ContentType="application/vnd.openxmlformats-officedocument.presentationml.slide+xml"/>
  <Override PartName="/ppt/slides/slide413.xml" ContentType="application/vnd.openxmlformats-officedocument.presentationml.slide+xml"/>
  <Override PartName="/ppt/slides/slide460.xml" ContentType="application/vnd.openxmlformats-officedocument.presentationml.slide+xml"/>
  <Default Extension="rels" ContentType="application/vnd.openxmlformats-package.relationships+xml"/>
  <Override PartName="/ppt/slides/slide189.xml" ContentType="application/vnd.openxmlformats-officedocument.presentationml.slide+xml"/>
  <Override PartName="/ppt/slides/slide205.xml" ContentType="application/vnd.openxmlformats-officedocument.presentationml.slide+xml"/>
  <Override PartName="/ppt/slides/slide252.xml" ContentType="application/vnd.openxmlformats-officedocument.presentationml.slide+xml"/>
  <Override PartName="/ppt/slides/slide536.xml" ContentType="application/vnd.openxmlformats-officedocument.presentationml.slide+xml"/>
  <Override PartName="/ppt/slides/slide583.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230.xml" ContentType="application/vnd.openxmlformats-officedocument.presentationml.slide+xml"/>
  <Override PartName="/ppt/slides/slide328.xml" ContentType="application/vnd.openxmlformats-officedocument.presentationml.slide+xml"/>
  <Override PartName="/ppt/slides/slide375.xml" ContentType="application/vnd.openxmlformats-officedocument.presentationml.slide+xml"/>
  <Override PartName="/ppt/slides/slide514.xml" ContentType="application/vnd.openxmlformats-officedocument.presentationml.slide+xml"/>
  <Override PartName="/ppt/slides/slide561.xml" ContentType="application/vnd.openxmlformats-officedocument.presentationml.slide+xml"/>
  <Override PartName="/ppt/slideLayouts/slideLayout11.xml" ContentType="application/vnd.openxmlformats-officedocument.presentationml.slideLayout+xml"/>
  <Override PartName="/ppt/slides/slide167.xml" ContentType="application/vnd.openxmlformats-officedocument.presentationml.slide+xml"/>
  <Override PartName="/ppt/slides/slide306.xml" ContentType="application/vnd.openxmlformats-officedocument.presentationml.slide+xml"/>
  <Override PartName="/ppt/slides/slide353.xml" ContentType="application/vnd.openxmlformats-officedocument.presentationml.slide+xml"/>
  <Override PartName="/ppt/slides/slide498.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8"/>
  </p:notesMasterIdLst>
  <p:sldIdLst>
    <p:sldId id="257" r:id="rId2"/>
    <p:sldId id="1096" r:id="rId3"/>
    <p:sldId id="1098" r:id="rId4"/>
    <p:sldId id="1279" r:id="rId5"/>
    <p:sldId id="1280" r:id="rId6"/>
    <p:sldId id="1094" r:id="rId7"/>
    <p:sldId id="1281" r:id="rId8"/>
    <p:sldId id="1282" r:id="rId9"/>
    <p:sldId id="1283" r:id="rId10"/>
    <p:sldId id="1284" r:id="rId11"/>
    <p:sldId id="1353" r:id="rId12"/>
    <p:sldId id="1287" r:id="rId13"/>
    <p:sldId id="1288" r:id="rId14"/>
    <p:sldId id="1285" r:id="rId15"/>
    <p:sldId id="1289" r:id="rId16"/>
    <p:sldId id="1290" r:id="rId17"/>
    <p:sldId id="1291" r:id="rId18"/>
    <p:sldId id="1292" r:id="rId19"/>
    <p:sldId id="1293" r:id="rId20"/>
    <p:sldId id="1294" r:id="rId21"/>
    <p:sldId id="1295" r:id="rId22"/>
    <p:sldId id="271" r:id="rId23"/>
    <p:sldId id="1296" r:id="rId24"/>
    <p:sldId id="1297" r:id="rId25"/>
    <p:sldId id="600" r:id="rId26"/>
    <p:sldId id="318" r:id="rId27"/>
    <p:sldId id="601" r:id="rId28"/>
    <p:sldId id="1298" r:id="rId29"/>
    <p:sldId id="1299" r:id="rId30"/>
    <p:sldId id="1300" r:id="rId31"/>
    <p:sldId id="901" r:id="rId32"/>
    <p:sldId id="902" r:id="rId33"/>
    <p:sldId id="1301" r:id="rId34"/>
    <p:sldId id="1302" r:id="rId35"/>
    <p:sldId id="1303" r:id="rId36"/>
    <p:sldId id="1304" r:id="rId37"/>
    <p:sldId id="1305" r:id="rId38"/>
    <p:sldId id="1276" r:id="rId39"/>
    <p:sldId id="1306" r:id="rId40"/>
    <p:sldId id="1307" r:id="rId41"/>
    <p:sldId id="1308" r:id="rId42"/>
    <p:sldId id="883" r:id="rId43"/>
    <p:sldId id="898" r:id="rId44"/>
    <p:sldId id="1309" r:id="rId45"/>
    <p:sldId id="1310" r:id="rId46"/>
    <p:sldId id="1171" r:id="rId47"/>
    <p:sldId id="1311" r:id="rId48"/>
    <p:sldId id="1312" r:id="rId49"/>
    <p:sldId id="1313" r:id="rId50"/>
    <p:sldId id="1172" r:id="rId51"/>
    <p:sldId id="1229" r:id="rId52"/>
    <p:sldId id="1314" r:id="rId53"/>
    <p:sldId id="1315" r:id="rId54"/>
    <p:sldId id="1316" r:id="rId55"/>
    <p:sldId id="1317" r:id="rId56"/>
    <p:sldId id="1318" r:id="rId57"/>
    <p:sldId id="1173" r:id="rId58"/>
    <p:sldId id="1169" r:id="rId59"/>
    <p:sldId id="267" r:id="rId60"/>
    <p:sldId id="272" r:id="rId61"/>
    <p:sldId id="273" r:id="rId62"/>
    <p:sldId id="596" r:id="rId63"/>
    <p:sldId id="597" r:id="rId64"/>
    <p:sldId id="598" r:id="rId65"/>
    <p:sldId id="599" r:id="rId66"/>
    <p:sldId id="602" r:id="rId67"/>
    <p:sldId id="1356" r:id="rId68"/>
    <p:sldId id="604" r:id="rId69"/>
    <p:sldId id="605" r:id="rId70"/>
    <p:sldId id="606" r:id="rId71"/>
    <p:sldId id="607" r:id="rId72"/>
    <p:sldId id="285" r:id="rId73"/>
    <p:sldId id="286" r:id="rId74"/>
    <p:sldId id="289" r:id="rId75"/>
    <p:sldId id="290" r:id="rId76"/>
    <p:sldId id="292" r:id="rId77"/>
    <p:sldId id="293" r:id="rId78"/>
    <p:sldId id="848" r:id="rId79"/>
    <p:sldId id="849" r:id="rId80"/>
    <p:sldId id="1324" r:id="rId81"/>
    <p:sldId id="851" r:id="rId82"/>
    <p:sldId id="331" r:id="rId83"/>
    <p:sldId id="1144" r:id="rId84"/>
    <p:sldId id="336" r:id="rId85"/>
    <p:sldId id="852" r:id="rId86"/>
    <p:sldId id="334" r:id="rId87"/>
    <p:sldId id="1394" r:id="rId88"/>
    <p:sldId id="1395" r:id="rId89"/>
    <p:sldId id="1401" r:id="rId90"/>
    <p:sldId id="1402" r:id="rId91"/>
    <p:sldId id="294" r:id="rId92"/>
    <p:sldId id="295" r:id="rId93"/>
    <p:sldId id="296" r:id="rId94"/>
    <p:sldId id="297" r:id="rId95"/>
    <p:sldId id="298" r:id="rId96"/>
    <p:sldId id="302" r:id="rId97"/>
    <p:sldId id="1278" r:id="rId98"/>
    <p:sldId id="1351" r:id="rId99"/>
    <p:sldId id="1104" r:id="rId100"/>
    <p:sldId id="1147" r:id="rId101"/>
    <p:sldId id="1150" r:id="rId102"/>
    <p:sldId id="305" r:id="rId103"/>
    <p:sldId id="1151" r:id="rId104"/>
    <p:sldId id="306" r:id="rId105"/>
    <p:sldId id="307" r:id="rId106"/>
    <p:sldId id="308" r:id="rId107"/>
    <p:sldId id="1105" r:id="rId108"/>
    <p:sldId id="1148" r:id="rId109"/>
    <p:sldId id="1152" r:id="rId110"/>
    <p:sldId id="311" r:id="rId111"/>
    <p:sldId id="1153" r:id="rId112"/>
    <p:sldId id="312" r:id="rId113"/>
    <p:sldId id="313" r:id="rId114"/>
    <p:sldId id="314" r:id="rId115"/>
    <p:sldId id="1242" r:id="rId116"/>
    <p:sldId id="1325" r:id="rId117"/>
    <p:sldId id="315" r:id="rId118"/>
    <p:sldId id="316" r:id="rId119"/>
    <p:sldId id="1158" r:id="rId120"/>
    <p:sldId id="1156" r:id="rId121"/>
    <p:sldId id="1109" r:id="rId122"/>
    <p:sldId id="1157" r:id="rId123"/>
    <p:sldId id="1110" r:id="rId124"/>
    <p:sldId id="1326" r:id="rId125"/>
    <p:sldId id="1327" r:id="rId126"/>
    <p:sldId id="1078" r:id="rId127"/>
    <p:sldId id="319" r:id="rId128"/>
    <p:sldId id="847" r:id="rId129"/>
    <p:sldId id="320" r:id="rId130"/>
    <p:sldId id="1149" r:id="rId131"/>
    <p:sldId id="1111" r:id="rId132"/>
    <p:sldId id="1154" r:id="rId133"/>
    <p:sldId id="1107" r:id="rId134"/>
    <p:sldId id="1155" r:id="rId135"/>
    <p:sldId id="1108" r:id="rId136"/>
    <p:sldId id="1106" r:id="rId137"/>
    <p:sldId id="321" r:id="rId138"/>
    <p:sldId id="322" r:id="rId139"/>
    <p:sldId id="323" r:id="rId140"/>
    <p:sldId id="324" r:id="rId141"/>
    <p:sldId id="325" r:id="rId142"/>
    <p:sldId id="326" r:id="rId143"/>
    <p:sldId id="327" r:id="rId144"/>
    <p:sldId id="328" r:id="rId145"/>
    <p:sldId id="329" r:id="rId146"/>
    <p:sldId id="330" r:id="rId147"/>
    <p:sldId id="337" r:id="rId148"/>
    <p:sldId id="338" r:id="rId149"/>
    <p:sldId id="339" r:id="rId150"/>
    <p:sldId id="1159" r:id="rId151"/>
    <p:sldId id="1163" r:id="rId152"/>
    <p:sldId id="1160" r:id="rId153"/>
    <p:sldId id="1164" r:id="rId154"/>
    <p:sldId id="1161" r:id="rId155"/>
    <p:sldId id="1165" r:id="rId156"/>
    <p:sldId id="1167" r:id="rId157"/>
    <p:sldId id="1162" r:id="rId158"/>
    <p:sldId id="1166" r:id="rId159"/>
    <p:sldId id="1140" r:id="rId160"/>
    <p:sldId id="340" r:id="rId161"/>
    <p:sldId id="341" r:id="rId162"/>
    <p:sldId id="342" r:id="rId163"/>
    <p:sldId id="343" r:id="rId164"/>
    <p:sldId id="344" r:id="rId165"/>
    <p:sldId id="345" r:id="rId166"/>
    <p:sldId id="346" r:id="rId167"/>
    <p:sldId id="347" r:id="rId168"/>
    <p:sldId id="348" r:id="rId169"/>
    <p:sldId id="349" r:id="rId170"/>
    <p:sldId id="350" r:id="rId171"/>
    <p:sldId id="351" r:id="rId172"/>
    <p:sldId id="352" r:id="rId173"/>
    <p:sldId id="1079" r:id="rId174"/>
    <p:sldId id="1080" r:id="rId175"/>
    <p:sldId id="353" r:id="rId176"/>
    <p:sldId id="354" r:id="rId177"/>
    <p:sldId id="1007" r:id="rId178"/>
    <p:sldId id="355" r:id="rId179"/>
    <p:sldId id="356" r:id="rId180"/>
    <p:sldId id="357" r:id="rId181"/>
    <p:sldId id="358" r:id="rId182"/>
    <p:sldId id="359" r:id="rId183"/>
    <p:sldId id="1328" r:id="rId184"/>
    <p:sldId id="361" r:id="rId185"/>
    <p:sldId id="1131" r:id="rId186"/>
    <p:sldId id="362" r:id="rId187"/>
    <p:sldId id="365" r:id="rId188"/>
    <p:sldId id="1382" r:id="rId189"/>
    <p:sldId id="366" r:id="rId190"/>
    <p:sldId id="367" r:id="rId191"/>
    <p:sldId id="368" r:id="rId192"/>
    <p:sldId id="369" r:id="rId193"/>
    <p:sldId id="371" r:id="rId194"/>
    <p:sldId id="1126" r:id="rId195"/>
    <p:sldId id="372" r:id="rId196"/>
    <p:sldId id="1125" r:id="rId197"/>
    <p:sldId id="373" r:id="rId198"/>
    <p:sldId id="374" r:id="rId199"/>
    <p:sldId id="375" r:id="rId200"/>
    <p:sldId id="376" r:id="rId201"/>
    <p:sldId id="377" r:id="rId202"/>
    <p:sldId id="380" r:id="rId203"/>
    <p:sldId id="381" r:id="rId204"/>
    <p:sldId id="382" r:id="rId205"/>
    <p:sldId id="383" r:id="rId206"/>
    <p:sldId id="1273" r:id="rId207"/>
    <p:sldId id="1335" r:id="rId208"/>
    <p:sldId id="1336" r:id="rId209"/>
    <p:sldId id="1081" r:id="rId210"/>
    <p:sldId id="384" r:id="rId211"/>
    <p:sldId id="385" r:id="rId212"/>
    <p:sldId id="386" r:id="rId213"/>
    <p:sldId id="387" r:id="rId214"/>
    <p:sldId id="388" r:id="rId215"/>
    <p:sldId id="389" r:id="rId216"/>
    <p:sldId id="390" r:id="rId217"/>
    <p:sldId id="391" r:id="rId218"/>
    <p:sldId id="853" r:id="rId219"/>
    <p:sldId id="1102" r:id="rId220"/>
    <p:sldId id="857" r:id="rId221"/>
    <p:sldId id="858" r:id="rId222"/>
    <p:sldId id="1251" r:id="rId223"/>
    <p:sldId id="393" r:id="rId224"/>
    <p:sldId id="394" r:id="rId225"/>
    <p:sldId id="395" r:id="rId226"/>
    <p:sldId id="397" r:id="rId227"/>
    <p:sldId id="398" r:id="rId228"/>
    <p:sldId id="402" r:id="rId229"/>
    <p:sldId id="1357" r:id="rId230"/>
    <p:sldId id="403" r:id="rId231"/>
    <p:sldId id="404" r:id="rId232"/>
    <p:sldId id="405" r:id="rId233"/>
    <p:sldId id="406" r:id="rId234"/>
    <p:sldId id="413" r:id="rId235"/>
    <p:sldId id="414" r:id="rId236"/>
    <p:sldId id="415" r:id="rId237"/>
    <p:sldId id="416" r:id="rId238"/>
    <p:sldId id="417" r:id="rId239"/>
    <p:sldId id="418" r:id="rId240"/>
    <p:sldId id="419" r:id="rId241"/>
    <p:sldId id="420" r:id="rId242"/>
    <p:sldId id="421" r:id="rId243"/>
    <p:sldId id="1113" r:id="rId244"/>
    <p:sldId id="1211" r:id="rId245"/>
    <p:sldId id="1042" r:id="rId246"/>
    <p:sldId id="1114" r:id="rId247"/>
    <p:sldId id="1127" r:id="rId248"/>
    <p:sldId id="1115" r:id="rId249"/>
    <p:sldId id="1116" r:id="rId250"/>
    <p:sldId id="428" r:id="rId251"/>
    <p:sldId id="429" r:id="rId252"/>
    <p:sldId id="1128" r:id="rId253"/>
    <p:sldId id="1248" r:id="rId254"/>
    <p:sldId id="1215" r:id="rId255"/>
    <p:sldId id="1249" r:id="rId256"/>
    <p:sldId id="1212" r:id="rId257"/>
    <p:sldId id="1213" r:id="rId258"/>
    <p:sldId id="1216" r:id="rId259"/>
    <p:sldId id="1210" r:id="rId260"/>
    <p:sldId id="1250" r:id="rId261"/>
    <p:sldId id="1217" r:id="rId262"/>
    <p:sldId id="1226" r:id="rId263"/>
    <p:sldId id="434" r:id="rId264"/>
    <p:sldId id="1358" r:id="rId265"/>
    <p:sldId id="436" r:id="rId266"/>
    <p:sldId id="437" r:id="rId267"/>
    <p:sldId id="438" r:id="rId268"/>
    <p:sldId id="443" r:id="rId269"/>
    <p:sldId id="445" r:id="rId270"/>
    <p:sldId id="446" r:id="rId271"/>
    <p:sldId id="1329" r:id="rId272"/>
    <p:sldId id="1330" r:id="rId273"/>
    <p:sldId id="1331" r:id="rId274"/>
    <p:sldId id="1332" r:id="rId275"/>
    <p:sldId id="1333" r:id="rId276"/>
    <p:sldId id="1334" r:id="rId277"/>
    <p:sldId id="440" r:id="rId278"/>
    <p:sldId id="441" r:id="rId279"/>
    <p:sldId id="442" r:id="rId280"/>
    <p:sldId id="453" r:id="rId281"/>
    <p:sldId id="454" r:id="rId282"/>
    <p:sldId id="455" r:id="rId283"/>
    <p:sldId id="456" r:id="rId284"/>
    <p:sldId id="1059" r:id="rId285"/>
    <p:sldId id="1060" r:id="rId286"/>
    <p:sldId id="457" r:id="rId287"/>
    <p:sldId id="458" r:id="rId288"/>
    <p:sldId id="459" r:id="rId289"/>
    <p:sldId id="460" r:id="rId290"/>
    <p:sldId id="461" r:id="rId291"/>
    <p:sldId id="462" r:id="rId292"/>
    <p:sldId id="463" r:id="rId293"/>
    <p:sldId id="464" r:id="rId294"/>
    <p:sldId id="467" r:id="rId295"/>
    <p:sldId id="468" r:id="rId296"/>
    <p:sldId id="470" r:id="rId297"/>
    <p:sldId id="471" r:id="rId298"/>
    <p:sldId id="472" r:id="rId299"/>
    <p:sldId id="473" r:id="rId300"/>
    <p:sldId id="477" r:id="rId301"/>
    <p:sldId id="478" r:id="rId302"/>
    <p:sldId id="479" r:id="rId303"/>
    <p:sldId id="480" r:id="rId304"/>
    <p:sldId id="481" r:id="rId305"/>
    <p:sldId id="482" r:id="rId306"/>
    <p:sldId id="483" r:id="rId307"/>
    <p:sldId id="484" r:id="rId308"/>
    <p:sldId id="485" r:id="rId309"/>
    <p:sldId id="486" r:id="rId310"/>
    <p:sldId id="487" r:id="rId311"/>
    <p:sldId id="488" r:id="rId312"/>
    <p:sldId id="489" r:id="rId313"/>
    <p:sldId id="490" r:id="rId314"/>
    <p:sldId id="491" r:id="rId315"/>
    <p:sldId id="492" r:id="rId316"/>
    <p:sldId id="493" r:id="rId317"/>
    <p:sldId id="494" r:id="rId318"/>
    <p:sldId id="495" r:id="rId319"/>
    <p:sldId id="496" r:id="rId320"/>
    <p:sldId id="497" r:id="rId321"/>
    <p:sldId id="1354" r:id="rId322"/>
    <p:sldId id="498" r:id="rId323"/>
    <p:sldId id="499" r:id="rId324"/>
    <p:sldId id="500" r:id="rId325"/>
    <p:sldId id="501" r:id="rId326"/>
    <p:sldId id="1196" r:id="rId327"/>
    <p:sldId id="502" r:id="rId328"/>
    <p:sldId id="504" r:id="rId329"/>
    <p:sldId id="505" r:id="rId330"/>
    <p:sldId id="506" r:id="rId331"/>
    <p:sldId id="507" r:id="rId332"/>
    <p:sldId id="508" r:id="rId333"/>
    <p:sldId id="1274" r:id="rId334"/>
    <p:sldId id="509" r:id="rId335"/>
    <p:sldId id="510" r:id="rId336"/>
    <p:sldId id="1197" r:id="rId337"/>
    <p:sldId id="511" r:id="rId338"/>
    <p:sldId id="512" r:id="rId339"/>
    <p:sldId id="513" r:id="rId340"/>
    <p:sldId id="1198" r:id="rId341"/>
    <p:sldId id="1355" r:id="rId342"/>
    <p:sldId id="514" r:id="rId343"/>
    <p:sldId id="515" r:id="rId344"/>
    <p:sldId id="1272" r:id="rId345"/>
    <p:sldId id="516" r:id="rId346"/>
    <p:sldId id="517" r:id="rId347"/>
    <p:sldId id="518" r:id="rId348"/>
    <p:sldId id="519" r:id="rId349"/>
    <p:sldId id="520" r:id="rId350"/>
    <p:sldId id="521" r:id="rId351"/>
    <p:sldId id="522" r:id="rId352"/>
    <p:sldId id="523" r:id="rId353"/>
    <p:sldId id="1123" r:id="rId354"/>
    <p:sldId id="524" r:id="rId355"/>
    <p:sldId id="1124" r:id="rId356"/>
    <p:sldId id="525" r:id="rId357"/>
    <p:sldId id="526" r:id="rId358"/>
    <p:sldId id="527" r:id="rId359"/>
    <p:sldId id="1122" r:id="rId360"/>
    <p:sldId id="529" r:id="rId361"/>
    <p:sldId id="530" r:id="rId362"/>
    <p:sldId id="531" r:id="rId363"/>
    <p:sldId id="532" r:id="rId364"/>
    <p:sldId id="533" r:id="rId365"/>
    <p:sldId id="534" r:id="rId366"/>
    <p:sldId id="535" r:id="rId367"/>
    <p:sldId id="536" r:id="rId368"/>
    <p:sldId id="537" r:id="rId369"/>
    <p:sldId id="538" r:id="rId370"/>
    <p:sldId id="539" r:id="rId371"/>
    <p:sldId id="540" r:id="rId372"/>
    <p:sldId id="541" r:id="rId373"/>
    <p:sldId id="542" r:id="rId374"/>
    <p:sldId id="543" r:id="rId375"/>
    <p:sldId id="544" r:id="rId376"/>
    <p:sldId id="545" r:id="rId377"/>
    <p:sldId id="546" r:id="rId378"/>
    <p:sldId id="547" r:id="rId379"/>
    <p:sldId id="548" r:id="rId380"/>
    <p:sldId id="549" r:id="rId381"/>
    <p:sldId id="550" r:id="rId382"/>
    <p:sldId id="551" r:id="rId383"/>
    <p:sldId id="552" r:id="rId384"/>
    <p:sldId id="553" r:id="rId385"/>
    <p:sldId id="554" r:id="rId386"/>
    <p:sldId id="555" r:id="rId387"/>
    <p:sldId id="556" r:id="rId388"/>
    <p:sldId id="557" r:id="rId389"/>
    <p:sldId id="558" r:id="rId390"/>
    <p:sldId id="626" r:id="rId391"/>
    <p:sldId id="627" r:id="rId392"/>
    <p:sldId id="628" r:id="rId393"/>
    <p:sldId id="629" r:id="rId394"/>
    <p:sldId id="630" r:id="rId395"/>
    <p:sldId id="631" r:id="rId396"/>
    <p:sldId id="860" r:id="rId397"/>
    <p:sldId id="861" r:id="rId398"/>
    <p:sldId id="862" r:id="rId399"/>
    <p:sldId id="632" r:id="rId400"/>
    <p:sldId id="633" r:id="rId401"/>
    <p:sldId id="634" r:id="rId402"/>
    <p:sldId id="1086" r:id="rId403"/>
    <p:sldId id="635" r:id="rId404"/>
    <p:sldId id="1087" r:id="rId405"/>
    <p:sldId id="636" r:id="rId406"/>
    <p:sldId id="637" r:id="rId407"/>
    <p:sldId id="1088" r:id="rId408"/>
    <p:sldId id="638" r:id="rId409"/>
    <p:sldId id="639" r:id="rId410"/>
    <p:sldId id="640" r:id="rId411"/>
    <p:sldId id="642" r:id="rId412"/>
    <p:sldId id="643" r:id="rId413"/>
    <p:sldId id="644" r:id="rId414"/>
    <p:sldId id="645" r:id="rId415"/>
    <p:sldId id="646" r:id="rId416"/>
    <p:sldId id="647" r:id="rId417"/>
    <p:sldId id="648" r:id="rId418"/>
    <p:sldId id="649" r:id="rId419"/>
    <p:sldId id="650" r:id="rId420"/>
    <p:sldId id="651" r:id="rId421"/>
    <p:sldId id="652" r:id="rId422"/>
    <p:sldId id="653" r:id="rId423"/>
    <p:sldId id="654" r:id="rId424"/>
    <p:sldId id="655" r:id="rId425"/>
    <p:sldId id="656" r:id="rId426"/>
    <p:sldId id="657" r:id="rId427"/>
    <p:sldId id="658" r:id="rId428"/>
    <p:sldId id="669" r:id="rId429"/>
    <p:sldId id="670" r:id="rId430"/>
    <p:sldId id="1139" r:id="rId431"/>
    <p:sldId id="661" r:id="rId432"/>
    <p:sldId id="662" r:id="rId433"/>
    <p:sldId id="663" r:id="rId434"/>
    <p:sldId id="1132" r:id="rId435"/>
    <p:sldId id="668" r:id="rId436"/>
    <p:sldId id="672" r:id="rId437"/>
    <p:sldId id="1136" r:id="rId438"/>
    <p:sldId id="1137" r:id="rId439"/>
    <p:sldId id="1138" r:id="rId440"/>
    <p:sldId id="675" r:id="rId441"/>
    <p:sldId id="676" r:id="rId442"/>
    <p:sldId id="677" r:id="rId443"/>
    <p:sldId id="678" r:id="rId444"/>
    <p:sldId id="679" r:id="rId445"/>
    <p:sldId id="680" r:id="rId446"/>
    <p:sldId id="681" r:id="rId447"/>
    <p:sldId id="682" r:id="rId448"/>
    <p:sldId id="683" r:id="rId449"/>
    <p:sldId id="684" r:id="rId450"/>
    <p:sldId id="686" r:id="rId451"/>
    <p:sldId id="1337" r:id="rId452"/>
    <p:sldId id="688" r:id="rId453"/>
    <p:sldId id="691" r:id="rId454"/>
    <p:sldId id="1133" r:id="rId455"/>
    <p:sldId id="692" r:id="rId456"/>
    <p:sldId id="1134" r:id="rId457"/>
    <p:sldId id="1135" r:id="rId458"/>
    <p:sldId id="693" r:id="rId459"/>
    <p:sldId id="1403" r:id="rId460"/>
    <p:sldId id="1367" r:id="rId461"/>
    <p:sldId id="1377" r:id="rId462"/>
    <p:sldId id="1379" r:id="rId463"/>
    <p:sldId id="1368" r:id="rId464"/>
    <p:sldId id="1369" r:id="rId465"/>
    <p:sldId id="1380" r:id="rId466"/>
    <p:sldId id="1381" r:id="rId467"/>
    <p:sldId id="1370" r:id="rId468"/>
    <p:sldId id="1371" r:id="rId469"/>
    <p:sldId id="1372" r:id="rId470"/>
    <p:sldId id="1373" r:id="rId471"/>
    <p:sldId id="1374" r:id="rId472"/>
    <p:sldId id="1375" r:id="rId473"/>
    <p:sldId id="689" r:id="rId474"/>
    <p:sldId id="690" r:id="rId475"/>
    <p:sldId id="694" r:id="rId476"/>
    <p:sldId id="695" r:id="rId477"/>
    <p:sldId id="696" r:id="rId478"/>
    <p:sldId id="697" r:id="rId479"/>
    <p:sldId id="698" r:id="rId480"/>
    <p:sldId id="1338" r:id="rId481"/>
    <p:sldId id="699" r:id="rId482"/>
    <p:sldId id="700" r:id="rId483"/>
    <p:sldId id="707" r:id="rId484"/>
    <p:sldId id="701" r:id="rId485"/>
    <p:sldId id="702" r:id="rId486"/>
    <p:sldId id="703" r:id="rId487"/>
    <p:sldId id="704" r:id="rId488"/>
    <p:sldId id="1130" r:id="rId489"/>
    <p:sldId id="705" r:id="rId490"/>
    <p:sldId id="708" r:id="rId491"/>
    <p:sldId id="1089" r:id="rId492"/>
    <p:sldId id="864" r:id="rId493"/>
    <p:sldId id="709" r:id="rId494"/>
    <p:sldId id="710" r:id="rId495"/>
    <p:sldId id="711" r:id="rId496"/>
    <p:sldId id="712" r:id="rId497"/>
    <p:sldId id="713" r:id="rId498"/>
    <p:sldId id="714" r:id="rId499"/>
    <p:sldId id="715" r:id="rId500"/>
    <p:sldId id="716" r:id="rId501"/>
    <p:sldId id="717" r:id="rId502"/>
    <p:sldId id="718" r:id="rId503"/>
    <p:sldId id="719" r:id="rId504"/>
    <p:sldId id="720" r:id="rId505"/>
    <p:sldId id="721" r:id="rId506"/>
    <p:sldId id="722" r:id="rId507"/>
    <p:sldId id="723" r:id="rId508"/>
    <p:sldId id="724" r:id="rId509"/>
    <p:sldId id="725" r:id="rId510"/>
    <p:sldId id="726" r:id="rId511"/>
    <p:sldId id="727" r:id="rId512"/>
    <p:sldId id="728" r:id="rId513"/>
    <p:sldId id="729" r:id="rId514"/>
    <p:sldId id="1404" r:id="rId515"/>
    <p:sldId id="1405" r:id="rId516"/>
    <p:sldId id="730" r:id="rId517"/>
    <p:sldId id="731" r:id="rId518"/>
    <p:sldId id="732" r:id="rId519"/>
    <p:sldId id="733" r:id="rId520"/>
    <p:sldId id="734" r:id="rId521"/>
    <p:sldId id="735" r:id="rId522"/>
    <p:sldId id="736" r:id="rId523"/>
    <p:sldId id="737" r:id="rId524"/>
    <p:sldId id="738" r:id="rId525"/>
    <p:sldId id="739" r:id="rId526"/>
    <p:sldId id="740" r:id="rId527"/>
    <p:sldId id="741" r:id="rId528"/>
    <p:sldId id="742" r:id="rId529"/>
    <p:sldId id="743" r:id="rId530"/>
    <p:sldId id="744" r:id="rId531"/>
    <p:sldId id="745" r:id="rId532"/>
    <p:sldId id="746" r:id="rId533"/>
    <p:sldId id="747" r:id="rId534"/>
    <p:sldId id="748" r:id="rId535"/>
    <p:sldId id="749" r:id="rId536"/>
    <p:sldId id="750" r:id="rId537"/>
    <p:sldId id="751" r:id="rId538"/>
    <p:sldId id="752" r:id="rId539"/>
    <p:sldId id="753" r:id="rId540"/>
    <p:sldId id="754" r:id="rId541"/>
    <p:sldId id="755" r:id="rId542"/>
    <p:sldId id="756" r:id="rId543"/>
    <p:sldId id="757" r:id="rId544"/>
    <p:sldId id="758" r:id="rId545"/>
    <p:sldId id="759" r:id="rId546"/>
    <p:sldId id="760" r:id="rId547"/>
    <p:sldId id="761" r:id="rId548"/>
    <p:sldId id="762" r:id="rId549"/>
    <p:sldId id="763" r:id="rId550"/>
    <p:sldId id="764" r:id="rId551"/>
    <p:sldId id="765" r:id="rId552"/>
    <p:sldId id="766" r:id="rId553"/>
    <p:sldId id="767" r:id="rId554"/>
    <p:sldId id="768" r:id="rId555"/>
    <p:sldId id="769" r:id="rId556"/>
    <p:sldId id="770" r:id="rId557"/>
    <p:sldId id="771" r:id="rId558"/>
    <p:sldId id="772" r:id="rId559"/>
    <p:sldId id="773" r:id="rId560"/>
    <p:sldId id="774" r:id="rId561"/>
    <p:sldId id="775" r:id="rId562"/>
    <p:sldId id="776" r:id="rId563"/>
    <p:sldId id="777" r:id="rId564"/>
    <p:sldId id="778" r:id="rId565"/>
    <p:sldId id="779" r:id="rId566"/>
    <p:sldId id="780" r:id="rId567"/>
    <p:sldId id="781" r:id="rId568"/>
    <p:sldId id="782" r:id="rId569"/>
    <p:sldId id="783" r:id="rId570"/>
    <p:sldId id="784" r:id="rId571"/>
    <p:sldId id="785" r:id="rId572"/>
    <p:sldId id="786" r:id="rId573"/>
    <p:sldId id="787" r:id="rId574"/>
    <p:sldId id="788" r:id="rId575"/>
    <p:sldId id="789" r:id="rId576"/>
    <p:sldId id="790" r:id="rId577"/>
    <p:sldId id="791" r:id="rId578"/>
    <p:sldId id="792" r:id="rId579"/>
    <p:sldId id="793" r:id="rId580"/>
    <p:sldId id="794" r:id="rId581"/>
    <p:sldId id="795" r:id="rId582"/>
    <p:sldId id="796" r:id="rId583"/>
    <p:sldId id="797" r:id="rId584"/>
    <p:sldId id="798" r:id="rId585"/>
    <p:sldId id="799" r:id="rId586"/>
    <p:sldId id="800" r:id="rId587"/>
    <p:sldId id="1339" r:id="rId588"/>
    <p:sldId id="1340" r:id="rId589"/>
    <p:sldId id="801" r:id="rId590"/>
    <p:sldId id="802" r:id="rId591"/>
    <p:sldId id="803" r:id="rId592"/>
    <p:sldId id="804" r:id="rId593"/>
    <p:sldId id="805" r:id="rId594"/>
    <p:sldId id="806" r:id="rId595"/>
    <p:sldId id="807" r:id="rId596"/>
    <p:sldId id="808" r:id="rId597"/>
    <p:sldId id="809" r:id="rId598"/>
    <p:sldId id="810" r:id="rId599"/>
    <p:sldId id="811" r:id="rId600"/>
    <p:sldId id="812" r:id="rId601"/>
    <p:sldId id="813" r:id="rId602"/>
    <p:sldId id="814" r:id="rId603"/>
    <p:sldId id="815" r:id="rId604"/>
    <p:sldId id="816" r:id="rId605"/>
    <p:sldId id="817" r:id="rId606"/>
    <p:sldId id="818" r:id="rId607"/>
    <p:sldId id="819" r:id="rId608"/>
    <p:sldId id="820" r:id="rId609"/>
    <p:sldId id="821" r:id="rId610"/>
    <p:sldId id="822" r:id="rId611"/>
    <p:sldId id="823" r:id="rId612"/>
    <p:sldId id="824" r:id="rId613"/>
    <p:sldId id="825" r:id="rId614"/>
    <p:sldId id="826" r:id="rId615"/>
    <p:sldId id="827" r:id="rId616"/>
    <p:sldId id="828" r:id="rId617"/>
    <p:sldId id="829" r:id="rId618"/>
    <p:sldId id="830" r:id="rId619"/>
    <p:sldId id="831" r:id="rId620"/>
    <p:sldId id="832" r:id="rId621"/>
    <p:sldId id="833" r:id="rId622"/>
    <p:sldId id="834" r:id="rId623"/>
    <p:sldId id="835" r:id="rId624"/>
    <p:sldId id="836" r:id="rId625"/>
    <p:sldId id="837" r:id="rId626"/>
    <p:sldId id="838" r:id="rId627"/>
    <p:sldId id="839" r:id="rId628"/>
    <p:sldId id="840" r:id="rId629"/>
    <p:sldId id="841" r:id="rId630"/>
    <p:sldId id="842" r:id="rId631"/>
    <p:sldId id="843" r:id="rId632"/>
    <p:sldId id="844" r:id="rId633"/>
    <p:sldId id="845" r:id="rId634"/>
    <p:sldId id="863" r:id="rId635"/>
    <p:sldId id="865" r:id="rId636"/>
    <p:sldId id="846" r:id="rId637"/>
  </p:sldIdLst>
  <p:sldSz cx="1219041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Introduction" id="{A3D14946-8297-4856-B082-4FEFA482017C}">
          <p14:sldIdLst>
            <p14:sldId id="257"/>
            <p14:sldId id="1096"/>
            <p14:sldId id="1098"/>
            <p14:sldId id="1279"/>
            <p14:sldId id="1280"/>
            <p14:sldId id="1094"/>
            <p14:sldId id="1281"/>
            <p14:sldId id="1282"/>
            <p14:sldId id="1283"/>
            <p14:sldId id="1284"/>
            <p14:sldId id="1353"/>
            <p14:sldId id="1287"/>
            <p14:sldId id="1288"/>
            <p14:sldId id="1285"/>
            <p14:sldId id="1289"/>
            <p14:sldId id="1290"/>
            <p14:sldId id="1291"/>
            <p14:sldId id="1292"/>
            <p14:sldId id="1293"/>
            <p14:sldId id="1294"/>
            <p14:sldId id="1295"/>
            <p14:sldId id="271"/>
            <p14:sldId id="1296"/>
            <p14:sldId id="1297"/>
            <p14:sldId id="600"/>
            <p14:sldId id="318"/>
            <p14:sldId id="601"/>
            <p14:sldId id="1298"/>
            <p14:sldId id="1299"/>
            <p14:sldId id="1300"/>
            <p14:sldId id="901"/>
            <p14:sldId id="902"/>
            <p14:sldId id="1301"/>
            <p14:sldId id="1302"/>
            <p14:sldId id="1303"/>
            <p14:sldId id="1304"/>
            <p14:sldId id="1305"/>
            <p14:sldId id="1276"/>
            <p14:sldId id="1306"/>
            <p14:sldId id="1307"/>
            <p14:sldId id="1308"/>
            <p14:sldId id="883"/>
            <p14:sldId id="898"/>
            <p14:sldId id="1309"/>
            <p14:sldId id="1310"/>
            <p14:sldId id="1171"/>
            <p14:sldId id="1311"/>
            <p14:sldId id="1312"/>
            <p14:sldId id="1313"/>
            <p14:sldId id="1172"/>
            <p14:sldId id="1229"/>
            <p14:sldId id="1314"/>
            <p14:sldId id="1315"/>
            <p14:sldId id="1316"/>
            <p14:sldId id="1317"/>
            <p14:sldId id="1318"/>
            <p14:sldId id="1173"/>
            <p14:sldId id="1169"/>
            <p14:sldId id="1319"/>
            <p14:sldId id="1320"/>
            <p14:sldId id="1321"/>
            <p14:sldId id="1322"/>
            <p14:sldId id="1323"/>
            <p14:sldId id="267"/>
            <p14:sldId id="272"/>
            <p14:sldId id="273"/>
            <p14:sldId id="596"/>
            <p14:sldId id="597"/>
            <p14:sldId id="598"/>
            <p14:sldId id="599"/>
            <p14:sldId id="602"/>
            <p14:sldId id="1356"/>
            <p14:sldId id="604"/>
            <p14:sldId id="605"/>
            <p14:sldId id="606"/>
            <p14:sldId id="607"/>
          </p14:sldIdLst>
        </p14:section>
        <p14:section name="Data Defination Language" id="{347E00EC-A70B-42D3-B55A-27753B89E162}">
          <p14:sldIdLst>
            <p14:sldId id="285"/>
            <p14:sldId id="286"/>
            <p14:sldId id="289"/>
            <p14:sldId id="290"/>
            <p14:sldId id="292"/>
            <p14:sldId id="293"/>
            <p14:sldId id="848"/>
            <p14:sldId id="849"/>
            <p14:sldId id="1324"/>
            <p14:sldId id="851"/>
            <p14:sldId id="331"/>
            <p14:sldId id="1144"/>
            <p14:sldId id="336"/>
            <p14:sldId id="852"/>
            <p14:sldId id="334"/>
            <p14:sldId id="1394"/>
            <p14:sldId id="1395"/>
            <p14:sldId id="1401"/>
            <p14:sldId id="1402"/>
            <p14:sldId id="294"/>
            <p14:sldId id="295"/>
            <p14:sldId id="296"/>
            <p14:sldId id="297"/>
            <p14:sldId id="298"/>
            <p14:sldId id="302"/>
            <p14:sldId id="1278"/>
            <p14:sldId id="1351"/>
            <p14:sldId id="1104"/>
            <p14:sldId id="1147"/>
            <p14:sldId id="1150"/>
            <p14:sldId id="305"/>
            <p14:sldId id="1151"/>
            <p14:sldId id="306"/>
            <p14:sldId id="307"/>
            <p14:sldId id="308"/>
            <p14:sldId id="1105"/>
            <p14:sldId id="1148"/>
            <p14:sldId id="1152"/>
            <p14:sldId id="311"/>
            <p14:sldId id="1153"/>
            <p14:sldId id="312"/>
            <p14:sldId id="313"/>
            <p14:sldId id="314"/>
            <p14:sldId id="1242"/>
            <p14:sldId id="1325"/>
            <p14:sldId id="315"/>
            <p14:sldId id="316"/>
            <p14:sldId id="1158"/>
            <p14:sldId id="1156"/>
            <p14:sldId id="1109"/>
            <p14:sldId id="1157"/>
            <p14:sldId id="1110"/>
            <p14:sldId id="1326"/>
            <p14:sldId id="1327"/>
            <p14:sldId id="1078"/>
            <p14:sldId id="319"/>
            <p14:sldId id="847"/>
            <p14:sldId id="320"/>
            <p14:sldId id="1149"/>
            <p14:sldId id="1111"/>
            <p14:sldId id="1154"/>
            <p14:sldId id="1107"/>
            <p14:sldId id="1155"/>
            <p14:sldId id="1108"/>
            <p14:sldId id="1106"/>
            <p14:sldId id="321"/>
            <p14:sldId id="322"/>
            <p14:sldId id="323"/>
            <p14:sldId id="324"/>
            <p14:sldId id="325"/>
            <p14:sldId id="326"/>
            <p14:sldId id="327"/>
            <p14:sldId id="328"/>
            <p14:sldId id="329"/>
            <p14:sldId id="330"/>
            <p14:sldId id="337"/>
            <p14:sldId id="338"/>
            <p14:sldId id="339"/>
            <p14:sldId id="1159"/>
            <p14:sldId id="1163"/>
            <p14:sldId id="1160"/>
            <p14:sldId id="1164"/>
            <p14:sldId id="1161"/>
            <p14:sldId id="1165"/>
            <p14:sldId id="1167"/>
            <p14:sldId id="1162"/>
            <p14:sldId id="1166"/>
            <p14:sldId id="1140"/>
            <p14:sldId id="340"/>
            <p14:sldId id="341"/>
            <p14:sldId id="342"/>
            <p14:sldId id="343"/>
            <p14:sldId id="344"/>
            <p14:sldId id="345"/>
            <p14:sldId id="346"/>
            <p14:sldId id="347"/>
            <p14:sldId id="348"/>
            <p14:sldId id="349"/>
            <p14:sldId id="350"/>
            <p14:sldId id="351"/>
            <p14:sldId id="352"/>
            <p14:sldId id="1079"/>
            <p14:sldId id="1080"/>
            <p14:sldId id="353"/>
            <p14:sldId id="354"/>
            <p14:sldId id="1007"/>
            <p14:sldId id="355"/>
            <p14:sldId id="356"/>
            <p14:sldId id="357"/>
            <p14:sldId id="358"/>
            <p14:sldId id="359"/>
            <p14:sldId id="1328"/>
            <p14:sldId id="361"/>
            <p14:sldId id="1131"/>
            <p14:sldId id="362"/>
            <p14:sldId id="365"/>
            <p14:sldId id="1382"/>
            <p14:sldId id="366"/>
          </p14:sldIdLst>
        </p14:section>
        <p14:section name="Data Manuplation Language" id="{DABA1552-33D0-4262-A930-69DA7CCB6843}">
          <p14:sldIdLst>
            <p14:sldId id="367"/>
            <p14:sldId id="368"/>
            <p14:sldId id="369"/>
            <p14:sldId id="371"/>
            <p14:sldId id="1126"/>
            <p14:sldId id="372"/>
            <p14:sldId id="1125"/>
            <p14:sldId id="373"/>
            <p14:sldId id="374"/>
            <p14:sldId id="375"/>
            <p14:sldId id="376"/>
            <p14:sldId id="377"/>
            <p14:sldId id="380"/>
            <p14:sldId id="381"/>
            <p14:sldId id="382"/>
            <p14:sldId id="383"/>
            <p14:sldId id="1273"/>
            <p14:sldId id="1335"/>
            <p14:sldId id="1336"/>
            <p14:sldId id="1081"/>
            <p14:sldId id="384"/>
            <p14:sldId id="385"/>
            <p14:sldId id="386"/>
            <p14:sldId id="387"/>
            <p14:sldId id="388"/>
            <p14:sldId id="389"/>
            <p14:sldId id="390"/>
            <p14:sldId id="391"/>
            <p14:sldId id="853"/>
            <p14:sldId id="1102"/>
            <p14:sldId id="857"/>
            <p14:sldId id="858"/>
            <p14:sldId id="1251"/>
            <p14:sldId id="393"/>
            <p14:sldId id="394"/>
            <p14:sldId id="395"/>
            <p14:sldId id="397"/>
            <p14:sldId id="398"/>
            <p14:sldId id="402"/>
            <p14:sldId id="1357"/>
            <p14:sldId id="403"/>
            <p14:sldId id="404"/>
            <p14:sldId id="405"/>
            <p14:sldId id="406"/>
            <p14:sldId id="413"/>
            <p14:sldId id="414"/>
            <p14:sldId id="415"/>
            <p14:sldId id="416"/>
            <p14:sldId id="417"/>
            <p14:sldId id="418"/>
            <p14:sldId id="419"/>
            <p14:sldId id="420"/>
            <p14:sldId id="421"/>
            <p14:sldId id="1113"/>
            <p14:sldId id="1211"/>
            <p14:sldId id="1042"/>
            <p14:sldId id="1114"/>
            <p14:sldId id="1127"/>
            <p14:sldId id="1115"/>
            <p14:sldId id="1116"/>
            <p14:sldId id="428"/>
            <p14:sldId id="429"/>
            <p14:sldId id="1128"/>
            <p14:sldId id="1248"/>
            <p14:sldId id="1215"/>
            <p14:sldId id="1249"/>
            <p14:sldId id="1212"/>
            <p14:sldId id="1213"/>
            <p14:sldId id="1216"/>
            <p14:sldId id="1210"/>
            <p14:sldId id="1250"/>
            <p14:sldId id="1217"/>
            <p14:sldId id="1226"/>
            <p14:sldId id="434"/>
            <p14:sldId id="1358"/>
            <p14:sldId id="436"/>
            <p14:sldId id="437"/>
            <p14:sldId id="438"/>
            <p14:sldId id="443"/>
            <p14:sldId id="445"/>
            <p14:sldId id="446"/>
            <p14:sldId id="1329"/>
            <p14:sldId id="1330"/>
            <p14:sldId id="1331"/>
            <p14:sldId id="1332"/>
            <p14:sldId id="1333"/>
            <p14:sldId id="1334"/>
            <p14:sldId id="440"/>
            <p14:sldId id="441"/>
            <p14:sldId id="442"/>
            <p14:sldId id="453"/>
            <p14:sldId id="454"/>
            <p14:sldId id="455"/>
            <p14:sldId id="456"/>
            <p14:sldId id="1059"/>
            <p14:sldId id="1060"/>
            <p14:sldId id="457"/>
            <p14:sldId id="458"/>
            <p14:sldId id="459"/>
            <p14:sldId id="460"/>
            <p14:sldId id="461"/>
            <p14:sldId id="462"/>
            <p14:sldId id="463"/>
            <p14:sldId id="464"/>
            <p14:sldId id="467"/>
            <p14:sldId id="468"/>
            <p14:sldId id="470"/>
            <p14:sldId id="471"/>
            <p14:sldId id="472"/>
            <p14:sldId id="473"/>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1354"/>
            <p14:sldId id="498"/>
            <p14:sldId id="499"/>
            <p14:sldId id="500"/>
            <p14:sldId id="501"/>
            <p14:sldId id="1196"/>
            <p14:sldId id="502"/>
            <p14:sldId id="504"/>
            <p14:sldId id="505"/>
            <p14:sldId id="506"/>
            <p14:sldId id="507"/>
            <p14:sldId id="508"/>
            <p14:sldId id="1274"/>
            <p14:sldId id="509"/>
            <p14:sldId id="510"/>
            <p14:sldId id="1197"/>
            <p14:sldId id="511"/>
            <p14:sldId id="512"/>
            <p14:sldId id="513"/>
            <p14:sldId id="1198"/>
            <p14:sldId id="1355"/>
            <p14:sldId id="514"/>
            <p14:sldId id="515"/>
            <p14:sldId id="1272"/>
            <p14:sldId id="516"/>
            <p14:sldId id="517"/>
            <p14:sldId id="518"/>
            <p14:sldId id="519"/>
            <p14:sldId id="520"/>
            <p14:sldId id="521"/>
            <p14:sldId id="522"/>
            <p14:sldId id="523"/>
            <p14:sldId id="1123"/>
            <p14:sldId id="524"/>
            <p14:sldId id="1124"/>
            <p14:sldId id="525"/>
            <p14:sldId id="526"/>
            <p14:sldId id="527"/>
            <p14:sldId id="1122"/>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Lst>
        </p14:section>
        <p14:section name="Theory Section" id="{34884AC8-2BB3-410A-B367-3356E05FE22B}">
          <p14:sldIdLst/>
        </p14:section>
        <p14:section name="Normatization" id="{EF0E5AD4-5FD4-4F19-A19E-E102405AA098}">
          <p14:sldIdLst>
            <p14:sldId id="619"/>
            <p14:sldId id="620"/>
            <p14:sldId id="621"/>
            <p14:sldId id="622"/>
            <p14:sldId id="623"/>
            <p14:sldId id="624"/>
            <p14:sldId id="625"/>
            <p14:sldId id="626"/>
            <p14:sldId id="627"/>
            <p14:sldId id="628"/>
            <p14:sldId id="629"/>
            <p14:sldId id="630"/>
            <p14:sldId id="631"/>
            <p14:sldId id="860"/>
            <p14:sldId id="861"/>
            <p14:sldId id="862"/>
            <p14:sldId id="632"/>
            <p14:sldId id="633"/>
            <p14:sldId id="634"/>
            <p14:sldId id="1086"/>
            <p14:sldId id="635"/>
            <p14:sldId id="1087"/>
            <p14:sldId id="636"/>
            <p14:sldId id="637"/>
            <p14:sldId id="1088"/>
            <p14:sldId id="638"/>
            <p14:sldId id="639"/>
            <p14:sldId id="640"/>
            <p14:sldId id="641"/>
          </p14:sldIdLst>
        </p14:section>
        <p14:section name="Stored Procedure and Function" id="{B62913B0-EC9F-4436-BEDC-4DCBF9A2B3AB}">
          <p14:sldIdLst>
            <p14:sldId id="642"/>
            <p14:sldId id="643"/>
            <p14:sldId id="644"/>
            <p14:sldId id="645"/>
            <p14:sldId id="646"/>
            <p14:sldId id="647"/>
            <p14:sldId id="648"/>
            <p14:sldId id="649"/>
            <p14:sldId id="650"/>
            <p14:sldId id="651"/>
            <p14:sldId id="652"/>
            <p14:sldId id="653"/>
            <p14:sldId id="654"/>
            <p14:sldId id="655"/>
            <p14:sldId id="656"/>
            <p14:sldId id="657"/>
            <p14:sldId id="658"/>
            <p14:sldId id="669"/>
            <p14:sldId id="670"/>
            <p14:sldId id="1139"/>
            <p14:sldId id="661"/>
            <p14:sldId id="662"/>
            <p14:sldId id="663"/>
            <p14:sldId id="1132"/>
            <p14:sldId id="668"/>
            <p14:sldId id="672"/>
            <p14:sldId id="1136"/>
            <p14:sldId id="1137"/>
            <p14:sldId id="1138"/>
            <p14:sldId id="675"/>
            <p14:sldId id="676"/>
            <p14:sldId id="677"/>
            <p14:sldId id="678"/>
            <p14:sldId id="679"/>
            <p14:sldId id="680"/>
          </p14:sldIdLst>
        </p14:section>
        <p14:section name="Triggers" id="{43413A11-6D7B-4E6D-B88B-1C10283CD29F}">
          <p14:sldIdLst>
            <p14:sldId id="681"/>
            <p14:sldId id="682"/>
            <p14:sldId id="683"/>
            <p14:sldId id="684"/>
            <p14:sldId id="686"/>
            <p14:sldId id="1337"/>
            <p14:sldId id="688"/>
            <p14:sldId id="691"/>
            <p14:sldId id="1133"/>
            <p14:sldId id="692"/>
            <p14:sldId id="1134"/>
            <p14:sldId id="1135"/>
            <p14:sldId id="693"/>
            <p14:sldId id="1403"/>
            <p14:sldId id="1367"/>
            <p14:sldId id="1377"/>
            <p14:sldId id="1379"/>
            <p14:sldId id="1368"/>
            <p14:sldId id="1369"/>
            <p14:sldId id="1380"/>
            <p14:sldId id="1381"/>
            <p14:sldId id="1370"/>
            <p14:sldId id="1371"/>
            <p14:sldId id="1372"/>
            <p14:sldId id="1373"/>
            <p14:sldId id="1374"/>
            <p14:sldId id="1375"/>
            <p14:sldId id="689"/>
            <p14:sldId id="690"/>
            <p14:sldId id="694"/>
            <p14:sldId id="695"/>
            <p14:sldId id="696"/>
            <p14:sldId id="697"/>
            <p14:sldId id="698"/>
            <p14:sldId id="1338"/>
          </p14:sldIdLst>
        </p14:section>
        <p14:section name="NoSQL" id="{043CF6B2-E975-4043-812B-33699AD3D23F}">
          <p14:sldIdLst>
            <p14:sldId id="699"/>
            <p14:sldId id="700"/>
            <p14:sldId id="707"/>
            <p14:sldId id="701"/>
            <p14:sldId id="702"/>
            <p14:sldId id="703"/>
            <p14:sldId id="704"/>
            <p14:sldId id="1130"/>
            <p14:sldId id="705"/>
            <p14:sldId id="708"/>
            <p14:sldId id="1089"/>
            <p14:sldId id="864"/>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 id="729"/>
            <p14:sldId id="1404"/>
            <p14:sldId id="1405"/>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1339"/>
            <p14:sldId id="134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 id="841"/>
          </p14:sldIdLst>
        </p14:section>
        <p14:section name="Big Data" id="{714FF753-78D3-4CFC-AD17-400810612444}">
          <p14:sldIdLst>
            <p14:sldId id="842"/>
            <p14:sldId id="843"/>
            <p14:sldId id="844"/>
            <p14:sldId id="845"/>
            <p14:sldId id="863"/>
            <p14:sldId id="865"/>
            <p14:sldId id="846"/>
          </p14:sldIdLst>
        </p14:section>
      </p14:sectionLst>
    </p:ex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eel" initials="S" lastIdx="1" clrIdx="0">
    <p:extLst>
      <p:ext uri="{19B8F6BF-5375-455C-9EA6-DF929625EA0E}">
        <p15:presenceInfo xmlns:p15="http://schemas.microsoft.com/office/powerpoint/2012/main" xmlns="" userId="Salee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8A1E92"/>
    <a:srgbClr val="006C86"/>
    <a:srgbClr val="4BACC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8897" autoAdjust="0"/>
    <p:restoredTop sz="94660"/>
  </p:normalViewPr>
  <p:slideViewPr>
    <p:cSldViewPr>
      <p:cViewPr varScale="1">
        <p:scale>
          <a:sx n="82" d="100"/>
          <a:sy n="82" d="100"/>
        </p:scale>
        <p:origin x="-588" y="-96"/>
      </p:cViewPr>
      <p:guideLst>
        <p:guide orient="horz" pos="2160"/>
        <p:guide pos="384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531" Type="http://schemas.openxmlformats.org/officeDocument/2006/relationships/slide" Target="slides/slide530.xml"/><Relationship Id="rId573" Type="http://schemas.openxmlformats.org/officeDocument/2006/relationships/slide" Target="slides/slide572.xml"/><Relationship Id="rId629" Type="http://schemas.openxmlformats.org/officeDocument/2006/relationships/slide" Target="slides/slide628.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475" Type="http://schemas.openxmlformats.org/officeDocument/2006/relationships/slide" Target="slides/slide474.xml"/><Relationship Id="rId640" Type="http://schemas.openxmlformats.org/officeDocument/2006/relationships/presProps" Target="presProps.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00" Type="http://schemas.openxmlformats.org/officeDocument/2006/relationships/slide" Target="slides/slide499.xml"/><Relationship Id="rId542" Type="http://schemas.openxmlformats.org/officeDocument/2006/relationships/slide" Target="slides/slide541.xml"/><Relationship Id="rId584" Type="http://schemas.openxmlformats.org/officeDocument/2006/relationships/slide" Target="slides/slide583.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511" Type="http://schemas.openxmlformats.org/officeDocument/2006/relationships/slide" Target="slides/slide510.xml"/><Relationship Id="rId553" Type="http://schemas.openxmlformats.org/officeDocument/2006/relationships/slide" Target="slides/slide552.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497" Type="http://schemas.openxmlformats.org/officeDocument/2006/relationships/slide" Target="slides/slide496.xml"/><Relationship Id="rId620" Type="http://schemas.openxmlformats.org/officeDocument/2006/relationships/slide" Target="slides/slide619.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22" Type="http://schemas.openxmlformats.org/officeDocument/2006/relationships/slide" Target="slides/slide52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564" Type="http://schemas.openxmlformats.org/officeDocument/2006/relationships/slide" Target="slides/slide563.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631" Type="http://schemas.openxmlformats.org/officeDocument/2006/relationships/slide" Target="slides/slide630.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600" Type="http://schemas.openxmlformats.org/officeDocument/2006/relationships/slide" Target="slides/slide599.xml"/><Relationship Id="rId642" Type="http://schemas.openxmlformats.org/officeDocument/2006/relationships/theme" Target="theme/theme1.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586" Type="http://schemas.openxmlformats.org/officeDocument/2006/relationships/slide" Target="slides/slide585.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611" Type="http://schemas.openxmlformats.org/officeDocument/2006/relationships/slide" Target="slides/slide610.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slide" Target="slides/slide554.xml"/><Relationship Id="rId597" Type="http://schemas.openxmlformats.org/officeDocument/2006/relationships/slide" Target="slides/slide596.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566" Type="http://schemas.openxmlformats.org/officeDocument/2006/relationships/slide" Target="slides/slide565.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633" Type="http://schemas.openxmlformats.org/officeDocument/2006/relationships/slide" Target="slides/slide632.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577" Type="http://schemas.openxmlformats.org/officeDocument/2006/relationships/slide" Target="slides/slide576.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slide" Target="slides/slide634.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482" Type="http://schemas.openxmlformats.org/officeDocument/2006/relationships/slide" Target="slides/slide481.xml"/><Relationship Id="rId517" Type="http://schemas.openxmlformats.org/officeDocument/2006/relationships/slide" Target="slides/slide516.xml"/><Relationship Id="rId538" Type="http://schemas.openxmlformats.org/officeDocument/2006/relationships/slide" Target="slides/slide537.xml"/><Relationship Id="rId559" Type="http://schemas.openxmlformats.org/officeDocument/2006/relationships/slide" Target="slides/slide558.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570" Type="http://schemas.openxmlformats.org/officeDocument/2006/relationships/slide" Target="slides/slide569.xml"/><Relationship Id="rId591" Type="http://schemas.openxmlformats.org/officeDocument/2006/relationships/slide" Target="slides/slide590.xml"/><Relationship Id="rId605" Type="http://schemas.openxmlformats.org/officeDocument/2006/relationships/slide" Target="slides/slide604.xml"/><Relationship Id="rId626" Type="http://schemas.openxmlformats.org/officeDocument/2006/relationships/slide" Target="slides/slide625.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slide" Target="slides/slide471.xml"/><Relationship Id="rId493" Type="http://schemas.openxmlformats.org/officeDocument/2006/relationships/slide" Target="slides/slide492.xml"/><Relationship Id="rId507" Type="http://schemas.openxmlformats.org/officeDocument/2006/relationships/slide" Target="slides/slide506.xml"/><Relationship Id="rId528" Type="http://schemas.openxmlformats.org/officeDocument/2006/relationships/slide" Target="slides/slide527.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581" Type="http://schemas.openxmlformats.org/officeDocument/2006/relationships/slide" Target="slides/slide58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616" Type="http://schemas.openxmlformats.org/officeDocument/2006/relationships/slide" Target="slides/slide615.xml"/><Relationship Id="rId637" Type="http://schemas.openxmlformats.org/officeDocument/2006/relationships/slide" Target="slides/slide636.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83" Type="http://schemas.openxmlformats.org/officeDocument/2006/relationships/slide" Target="slides/slide482.xml"/><Relationship Id="rId518" Type="http://schemas.openxmlformats.org/officeDocument/2006/relationships/slide" Target="slides/slide517.xml"/><Relationship Id="rId539" Type="http://schemas.openxmlformats.org/officeDocument/2006/relationships/slide" Target="slides/slide53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550" Type="http://schemas.openxmlformats.org/officeDocument/2006/relationships/slide" Target="slides/slide549.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571" Type="http://schemas.openxmlformats.org/officeDocument/2006/relationships/slide" Target="slides/slide570.xml"/><Relationship Id="rId592" Type="http://schemas.openxmlformats.org/officeDocument/2006/relationships/slide" Target="slides/slide591.xml"/><Relationship Id="rId606" Type="http://schemas.openxmlformats.org/officeDocument/2006/relationships/slide" Target="slides/slide605.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473" Type="http://schemas.openxmlformats.org/officeDocument/2006/relationships/slide" Target="slides/slide472.xml"/><Relationship Id="rId494" Type="http://schemas.openxmlformats.org/officeDocument/2006/relationships/slide" Target="slides/slide493.xml"/><Relationship Id="rId508" Type="http://schemas.openxmlformats.org/officeDocument/2006/relationships/slide" Target="slides/slide507.xml"/><Relationship Id="rId529" Type="http://schemas.openxmlformats.org/officeDocument/2006/relationships/slide" Target="slides/slide528.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40" Type="http://schemas.openxmlformats.org/officeDocument/2006/relationships/slide" Target="slides/slide539.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561" Type="http://schemas.openxmlformats.org/officeDocument/2006/relationships/slide" Target="slides/slide560.xml"/><Relationship Id="rId582" Type="http://schemas.openxmlformats.org/officeDocument/2006/relationships/slide" Target="slides/slide581.xml"/><Relationship Id="rId617" Type="http://schemas.openxmlformats.org/officeDocument/2006/relationships/slide" Target="slides/slide616.xml"/><Relationship Id="rId638"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484" Type="http://schemas.openxmlformats.org/officeDocument/2006/relationships/slide" Target="slides/slide483.xml"/><Relationship Id="rId519" Type="http://schemas.openxmlformats.org/officeDocument/2006/relationships/slide" Target="slides/slide518.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530" Type="http://schemas.openxmlformats.org/officeDocument/2006/relationships/slide" Target="slides/slide529.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551" Type="http://schemas.openxmlformats.org/officeDocument/2006/relationships/slide" Target="slides/slide550.xml"/><Relationship Id="rId572" Type="http://schemas.openxmlformats.org/officeDocument/2006/relationships/slide" Target="slides/slide571.xml"/><Relationship Id="rId593" Type="http://schemas.openxmlformats.org/officeDocument/2006/relationships/slide" Target="slides/slide592.xml"/><Relationship Id="rId607" Type="http://schemas.openxmlformats.org/officeDocument/2006/relationships/slide" Target="slides/slide606.xml"/><Relationship Id="rId628" Type="http://schemas.openxmlformats.org/officeDocument/2006/relationships/slide" Target="slides/slide627.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474" Type="http://schemas.openxmlformats.org/officeDocument/2006/relationships/slide" Target="slides/slide473.xml"/><Relationship Id="rId509" Type="http://schemas.openxmlformats.org/officeDocument/2006/relationships/slide" Target="slides/slide508.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520" Type="http://schemas.openxmlformats.org/officeDocument/2006/relationships/slide" Target="slides/slide519.xml"/><Relationship Id="rId541" Type="http://schemas.openxmlformats.org/officeDocument/2006/relationships/slide" Target="slides/slide540.xml"/><Relationship Id="rId562" Type="http://schemas.openxmlformats.org/officeDocument/2006/relationships/slide" Target="slides/slide561.xml"/><Relationship Id="rId583" Type="http://schemas.openxmlformats.org/officeDocument/2006/relationships/slide" Target="slides/slide582.xml"/><Relationship Id="rId618" Type="http://schemas.openxmlformats.org/officeDocument/2006/relationships/slide" Target="slides/slide617.xml"/><Relationship Id="rId639" Type="http://schemas.openxmlformats.org/officeDocument/2006/relationships/commentAuthors" Target="commentAuthors.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641" Type="http://schemas.openxmlformats.org/officeDocument/2006/relationships/viewProps" Target="viewProps.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643" Type="http://schemas.openxmlformats.org/officeDocument/2006/relationships/tableStyles" Target="tableStyles.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slide" Target="slides/slide633.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slide" Target="slides/slide6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F51050-3720-483B-B552-57DC1341D582}" type="datetimeFigureOut">
              <a:rPr lang="en-US" smtClean="0"/>
              <a:pPr/>
              <a:t>10/19/2021</a:t>
            </a:fld>
            <a:endParaRPr lang="en-US"/>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4A29D91-C89F-4238-95A2-0EBF9E6AB45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a:t>
            </a:fld>
            <a:endParaRPr lang="en-IN" dirty="0"/>
          </a:p>
        </p:txBody>
      </p:sp>
    </p:spTree>
    <p:extLst>
      <p:ext uri="{BB962C8B-B14F-4D97-AF65-F5344CB8AC3E}">
        <p14:creationId xmlns:p14="http://schemas.microsoft.com/office/powerpoint/2010/main" xmlns="" val="409011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119</a:t>
            </a:fld>
            <a:endParaRPr lang="en-US"/>
          </a:p>
        </p:txBody>
      </p:sp>
    </p:spTree>
    <p:extLst>
      <p:ext uri="{BB962C8B-B14F-4D97-AF65-F5344CB8AC3E}">
        <p14:creationId xmlns:p14="http://schemas.microsoft.com/office/powerpoint/2010/main" xmlns="" val="3155359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120</a:t>
            </a:fld>
            <a:endParaRPr lang="en-IN"/>
          </a:p>
        </p:txBody>
      </p:sp>
    </p:spTree>
    <p:extLst>
      <p:ext uri="{BB962C8B-B14F-4D97-AF65-F5344CB8AC3E}">
        <p14:creationId xmlns:p14="http://schemas.microsoft.com/office/powerpoint/2010/main" xmlns="" val="2944239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122</a:t>
            </a:fld>
            <a:endParaRPr lang="en-IN"/>
          </a:p>
        </p:txBody>
      </p:sp>
    </p:spTree>
    <p:extLst>
      <p:ext uri="{BB962C8B-B14F-4D97-AF65-F5344CB8AC3E}">
        <p14:creationId xmlns:p14="http://schemas.microsoft.com/office/powerpoint/2010/main" xmlns="" val="112639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132</a:t>
            </a:fld>
            <a:endParaRPr lang="en-IN"/>
          </a:p>
        </p:txBody>
      </p:sp>
    </p:spTree>
    <p:extLst>
      <p:ext uri="{BB962C8B-B14F-4D97-AF65-F5344CB8AC3E}">
        <p14:creationId xmlns:p14="http://schemas.microsoft.com/office/powerpoint/2010/main" xmlns="" val="2605091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134</a:t>
            </a:fld>
            <a:endParaRPr lang="en-IN"/>
          </a:p>
        </p:txBody>
      </p:sp>
    </p:spTree>
    <p:extLst>
      <p:ext uri="{BB962C8B-B14F-4D97-AF65-F5344CB8AC3E}">
        <p14:creationId xmlns:p14="http://schemas.microsoft.com/office/powerpoint/2010/main" xmlns="" val="186496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231</a:t>
            </a:fld>
            <a:endParaRPr lang="en-US" dirty="0"/>
          </a:p>
        </p:txBody>
      </p:sp>
    </p:spTree>
    <p:extLst>
      <p:ext uri="{BB962C8B-B14F-4D97-AF65-F5344CB8AC3E}">
        <p14:creationId xmlns:p14="http://schemas.microsoft.com/office/powerpoint/2010/main" xmlns="" val="3107902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233</a:t>
            </a:fld>
            <a:endParaRPr lang="en-US" dirty="0"/>
          </a:p>
        </p:txBody>
      </p:sp>
    </p:spTree>
    <p:extLst>
      <p:ext uri="{BB962C8B-B14F-4D97-AF65-F5344CB8AC3E}">
        <p14:creationId xmlns:p14="http://schemas.microsoft.com/office/powerpoint/2010/main" xmlns="" val="396099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246</a:t>
            </a:fld>
            <a:endParaRPr lang="en-US" dirty="0"/>
          </a:p>
        </p:txBody>
      </p:sp>
    </p:spTree>
    <p:extLst>
      <p:ext uri="{BB962C8B-B14F-4D97-AF65-F5344CB8AC3E}">
        <p14:creationId xmlns:p14="http://schemas.microsoft.com/office/powerpoint/2010/main" xmlns="" val="1486492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248</a:t>
            </a:fld>
            <a:endParaRPr lang="en-IN" dirty="0"/>
          </a:p>
        </p:txBody>
      </p:sp>
    </p:spTree>
    <p:extLst>
      <p:ext uri="{BB962C8B-B14F-4D97-AF65-F5344CB8AC3E}">
        <p14:creationId xmlns:p14="http://schemas.microsoft.com/office/powerpoint/2010/main" xmlns="" val="204235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271</a:t>
            </a:fld>
            <a:endParaRPr lang="en-IN"/>
          </a:p>
        </p:txBody>
      </p:sp>
    </p:spTree>
    <p:extLst>
      <p:ext uri="{BB962C8B-B14F-4D97-AF65-F5344CB8AC3E}">
        <p14:creationId xmlns:p14="http://schemas.microsoft.com/office/powerpoint/2010/main" xmlns="" val="3567040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45</a:t>
            </a:fld>
            <a:endParaRPr lang="en-US"/>
          </a:p>
        </p:txBody>
      </p:sp>
    </p:spTree>
    <p:extLst>
      <p:ext uri="{BB962C8B-B14F-4D97-AF65-F5344CB8AC3E}">
        <p14:creationId xmlns:p14="http://schemas.microsoft.com/office/powerpoint/2010/main" xmlns="" val="2964003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272</a:t>
            </a:fld>
            <a:endParaRPr lang="en-IN"/>
          </a:p>
        </p:txBody>
      </p:sp>
    </p:spTree>
    <p:extLst>
      <p:ext uri="{BB962C8B-B14F-4D97-AF65-F5344CB8AC3E}">
        <p14:creationId xmlns:p14="http://schemas.microsoft.com/office/powerpoint/2010/main" xmlns="" val="11130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273</a:t>
            </a:fld>
            <a:endParaRPr lang="en-IN"/>
          </a:p>
        </p:txBody>
      </p:sp>
    </p:spTree>
    <p:extLst>
      <p:ext uri="{BB962C8B-B14F-4D97-AF65-F5344CB8AC3E}">
        <p14:creationId xmlns:p14="http://schemas.microsoft.com/office/powerpoint/2010/main" xmlns="" val="12933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274</a:t>
            </a:fld>
            <a:endParaRPr lang="en-IN"/>
          </a:p>
        </p:txBody>
      </p:sp>
    </p:spTree>
    <p:extLst>
      <p:ext uri="{BB962C8B-B14F-4D97-AF65-F5344CB8AC3E}">
        <p14:creationId xmlns:p14="http://schemas.microsoft.com/office/powerpoint/2010/main" xmlns="" val="4116150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275</a:t>
            </a:fld>
            <a:endParaRPr lang="en-IN"/>
          </a:p>
        </p:txBody>
      </p:sp>
    </p:spTree>
    <p:extLst>
      <p:ext uri="{BB962C8B-B14F-4D97-AF65-F5344CB8AC3E}">
        <p14:creationId xmlns:p14="http://schemas.microsoft.com/office/powerpoint/2010/main" xmlns="" val="39995756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7AC5AE1-8B73-453E-AD5C-7AC64EE599C7}" type="slidenum">
              <a:rPr lang="en-IN" smtClean="0"/>
              <a:pPr/>
              <a:t>276</a:t>
            </a:fld>
            <a:endParaRPr lang="en-IN"/>
          </a:p>
        </p:txBody>
      </p:sp>
    </p:spTree>
    <p:extLst>
      <p:ext uri="{BB962C8B-B14F-4D97-AF65-F5344CB8AC3E}">
        <p14:creationId xmlns:p14="http://schemas.microsoft.com/office/powerpoint/2010/main" xmlns="" val="9355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324</a:t>
            </a:fld>
            <a:endParaRPr lang="en-US"/>
          </a:p>
        </p:txBody>
      </p:sp>
    </p:spTree>
    <p:extLst>
      <p:ext uri="{BB962C8B-B14F-4D97-AF65-F5344CB8AC3E}">
        <p14:creationId xmlns:p14="http://schemas.microsoft.com/office/powerpoint/2010/main" xmlns="" val="4237678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329</a:t>
            </a:fld>
            <a:endParaRPr lang="en-IN"/>
          </a:p>
        </p:txBody>
      </p:sp>
    </p:spTree>
    <p:extLst>
      <p:ext uri="{BB962C8B-B14F-4D97-AF65-F5344CB8AC3E}">
        <p14:creationId xmlns:p14="http://schemas.microsoft.com/office/powerpoint/2010/main" xmlns="" val="8521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330</a:t>
            </a:fld>
            <a:endParaRPr lang="en-IN"/>
          </a:p>
        </p:txBody>
      </p:sp>
    </p:spTree>
    <p:extLst>
      <p:ext uri="{BB962C8B-B14F-4D97-AF65-F5344CB8AC3E}">
        <p14:creationId xmlns:p14="http://schemas.microsoft.com/office/powerpoint/2010/main" xmlns="" val="4169711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331</a:t>
            </a:fld>
            <a:endParaRPr lang="en-IN"/>
          </a:p>
        </p:txBody>
      </p:sp>
    </p:spTree>
    <p:extLst>
      <p:ext uri="{BB962C8B-B14F-4D97-AF65-F5344CB8AC3E}">
        <p14:creationId xmlns:p14="http://schemas.microsoft.com/office/powerpoint/2010/main" xmlns="" val="1659874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337</a:t>
            </a:fld>
            <a:endParaRPr lang="en-US"/>
          </a:p>
        </p:txBody>
      </p:sp>
    </p:spTree>
    <p:extLst>
      <p:ext uri="{BB962C8B-B14F-4D97-AF65-F5344CB8AC3E}">
        <p14:creationId xmlns:p14="http://schemas.microsoft.com/office/powerpoint/2010/main" xmlns="" val="100917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82</a:t>
            </a:fld>
            <a:endParaRPr lang="en-US"/>
          </a:p>
        </p:txBody>
      </p:sp>
    </p:spTree>
    <p:extLst>
      <p:ext uri="{BB962C8B-B14F-4D97-AF65-F5344CB8AC3E}">
        <p14:creationId xmlns:p14="http://schemas.microsoft.com/office/powerpoint/2010/main" xmlns="" val="15057458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342</a:t>
            </a:fld>
            <a:endParaRPr lang="en-US"/>
          </a:p>
        </p:txBody>
      </p:sp>
    </p:spTree>
    <p:extLst>
      <p:ext uri="{BB962C8B-B14F-4D97-AF65-F5344CB8AC3E}">
        <p14:creationId xmlns:p14="http://schemas.microsoft.com/office/powerpoint/2010/main" xmlns="" val="807947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345</a:t>
            </a:fld>
            <a:endParaRPr lang="en-US"/>
          </a:p>
        </p:txBody>
      </p:sp>
    </p:spTree>
    <p:extLst>
      <p:ext uri="{BB962C8B-B14F-4D97-AF65-F5344CB8AC3E}">
        <p14:creationId xmlns:p14="http://schemas.microsoft.com/office/powerpoint/2010/main" xmlns="" val="685840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350</a:t>
            </a:fld>
            <a:endParaRPr lang="en-US"/>
          </a:p>
        </p:txBody>
      </p:sp>
    </p:spTree>
    <p:extLst>
      <p:ext uri="{BB962C8B-B14F-4D97-AF65-F5344CB8AC3E}">
        <p14:creationId xmlns:p14="http://schemas.microsoft.com/office/powerpoint/2010/main" xmlns="" val="1368508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386</a:t>
            </a:fld>
            <a:endParaRPr lang="en-IN"/>
          </a:p>
        </p:txBody>
      </p:sp>
    </p:spTree>
    <p:extLst>
      <p:ext uri="{BB962C8B-B14F-4D97-AF65-F5344CB8AC3E}">
        <p14:creationId xmlns:p14="http://schemas.microsoft.com/office/powerpoint/2010/main" xmlns="" val="3484327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390</a:t>
            </a:fld>
            <a:endParaRPr lang="en-US"/>
          </a:p>
        </p:txBody>
      </p:sp>
    </p:spTree>
    <p:extLst>
      <p:ext uri="{BB962C8B-B14F-4D97-AF65-F5344CB8AC3E}">
        <p14:creationId xmlns:p14="http://schemas.microsoft.com/office/powerpoint/2010/main" xmlns="" val="268712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439</a:t>
            </a:fld>
            <a:endParaRPr lang="en-US"/>
          </a:p>
        </p:txBody>
      </p:sp>
    </p:spTree>
    <p:extLst>
      <p:ext uri="{BB962C8B-B14F-4D97-AF65-F5344CB8AC3E}">
        <p14:creationId xmlns:p14="http://schemas.microsoft.com/office/powerpoint/2010/main" xmlns="" val="4279879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451</a:t>
            </a:fld>
            <a:endParaRPr lang="en-IN"/>
          </a:p>
        </p:txBody>
      </p:sp>
    </p:spTree>
    <p:extLst>
      <p:ext uri="{BB962C8B-B14F-4D97-AF65-F5344CB8AC3E}">
        <p14:creationId xmlns:p14="http://schemas.microsoft.com/office/powerpoint/2010/main" xmlns="" val="3274521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453</a:t>
            </a:fld>
            <a:endParaRPr lang="en-IN"/>
          </a:p>
        </p:txBody>
      </p:sp>
    </p:spTree>
    <p:extLst>
      <p:ext uri="{BB962C8B-B14F-4D97-AF65-F5344CB8AC3E}">
        <p14:creationId xmlns:p14="http://schemas.microsoft.com/office/powerpoint/2010/main" xmlns="" val="3185287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AC5AE1-8B73-453E-AD5C-7AC64EE599C7}" type="slidenum">
              <a:rPr lang="en-IN" smtClean="0"/>
              <a:pPr/>
              <a:t>615</a:t>
            </a:fld>
            <a:endParaRPr lang="en-IN"/>
          </a:p>
        </p:txBody>
      </p:sp>
    </p:spTree>
    <p:extLst>
      <p:ext uri="{BB962C8B-B14F-4D97-AF65-F5344CB8AC3E}">
        <p14:creationId xmlns:p14="http://schemas.microsoft.com/office/powerpoint/2010/main" xmlns="" val="627739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96</a:t>
            </a:fld>
            <a:endParaRPr lang="en-IN"/>
          </a:p>
        </p:txBody>
      </p:sp>
    </p:spTree>
    <p:extLst>
      <p:ext uri="{BB962C8B-B14F-4D97-AF65-F5344CB8AC3E}">
        <p14:creationId xmlns:p14="http://schemas.microsoft.com/office/powerpoint/2010/main" xmlns="" val="3772749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101</a:t>
            </a:fld>
            <a:endParaRPr lang="en-IN"/>
          </a:p>
        </p:txBody>
      </p:sp>
    </p:spTree>
    <p:extLst>
      <p:ext uri="{BB962C8B-B14F-4D97-AF65-F5344CB8AC3E}">
        <p14:creationId xmlns:p14="http://schemas.microsoft.com/office/powerpoint/2010/main" xmlns="" val="2619649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103</a:t>
            </a:fld>
            <a:endParaRPr lang="en-IN"/>
          </a:p>
        </p:txBody>
      </p:sp>
    </p:spTree>
    <p:extLst>
      <p:ext uri="{BB962C8B-B14F-4D97-AF65-F5344CB8AC3E}">
        <p14:creationId xmlns:p14="http://schemas.microsoft.com/office/powerpoint/2010/main" xmlns="" val="1374617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109</a:t>
            </a:fld>
            <a:endParaRPr lang="en-IN"/>
          </a:p>
        </p:txBody>
      </p:sp>
    </p:spTree>
    <p:extLst>
      <p:ext uri="{BB962C8B-B14F-4D97-AF65-F5344CB8AC3E}">
        <p14:creationId xmlns:p14="http://schemas.microsoft.com/office/powerpoint/2010/main" xmlns="" val="1998074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A7AC5AE1-8B73-453E-AD5C-7AC64EE599C7}" type="slidenum">
              <a:rPr lang="en-IN" smtClean="0"/>
              <a:pPr/>
              <a:t>111</a:t>
            </a:fld>
            <a:endParaRPr lang="en-IN"/>
          </a:p>
        </p:txBody>
      </p:sp>
    </p:spTree>
    <p:extLst>
      <p:ext uri="{BB962C8B-B14F-4D97-AF65-F5344CB8AC3E}">
        <p14:creationId xmlns:p14="http://schemas.microsoft.com/office/powerpoint/2010/main" xmlns="" val="2574066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4A29D91-C89F-4238-95A2-0EBF9E6AB453}" type="slidenum">
              <a:rPr lang="en-US" smtClean="0"/>
              <a:pPr/>
              <a:t>118</a:t>
            </a:fld>
            <a:endParaRPr lang="en-US"/>
          </a:p>
        </p:txBody>
      </p:sp>
    </p:spTree>
    <p:extLst>
      <p:ext uri="{BB962C8B-B14F-4D97-AF65-F5344CB8AC3E}">
        <p14:creationId xmlns:p14="http://schemas.microsoft.com/office/powerpoint/2010/main" xmlns="" val="36597305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281" y="2130426"/>
            <a:ext cx="10361851"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828562" y="3886200"/>
            <a:ext cx="8533289"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521" y="1600201"/>
            <a:ext cx="10971372"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8049" y="274639"/>
            <a:ext cx="2742843"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521" y="274639"/>
            <a:ext cx="8025355"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521" y="1600201"/>
            <a:ext cx="10971372"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959" y="4406901"/>
            <a:ext cx="10361851"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2959" y="2906713"/>
            <a:ext cx="10361851"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10/19/2021</a:t>
            </a:fld>
            <a:endParaRPr lang="en-US"/>
          </a:p>
        </p:txBody>
      </p:sp>
      <p:sp>
        <p:nvSpPr>
          <p:cNvPr id="5" name="Footer Placeholder 4"/>
          <p:cNvSpPr>
            <a:spLocks noGrp="1"/>
          </p:cNvSpPr>
          <p:nvPr>
            <p:ph type="ftr" sz="quarter" idx="11"/>
          </p:nvPr>
        </p:nvSpPr>
        <p:spPr>
          <a:xfrm>
            <a:off x="4165058" y="6356351"/>
            <a:ext cx="3860297"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521"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6793" y="1600201"/>
            <a:ext cx="5384099"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521" y="1535113"/>
            <a:ext cx="538621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21" y="2174875"/>
            <a:ext cx="538621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2561" y="1535113"/>
            <a:ext cx="538833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2561" y="2174875"/>
            <a:ext cx="538833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10/19/2021</a:t>
            </a:fld>
            <a:endParaRPr lang="en-US"/>
          </a:p>
        </p:txBody>
      </p:sp>
      <p:sp>
        <p:nvSpPr>
          <p:cNvPr id="8" name="Footer Placeholder 7"/>
          <p:cNvSpPr>
            <a:spLocks noGrp="1"/>
          </p:cNvSpPr>
          <p:nvPr>
            <p:ph type="ftr" sz="quarter" idx="11"/>
          </p:nvPr>
        </p:nvSpPr>
        <p:spPr>
          <a:xfrm>
            <a:off x="4165058" y="6356351"/>
            <a:ext cx="3860297"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21" y="274638"/>
            <a:ext cx="10971372"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10/19/2021</a:t>
            </a:fld>
            <a:endParaRPr lang="en-US"/>
          </a:p>
        </p:txBody>
      </p:sp>
      <p:sp>
        <p:nvSpPr>
          <p:cNvPr id="4" name="Footer Placeholder 3"/>
          <p:cNvSpPr>
            <a:spLocks noGrp="1"/>
          </p:cNvSpPr>
          <p:nvPr>
            <p:ph type="ftr" sz="quarter" idx="11"/>
          </p:nvPr>
        </p:nvSpPr>
        <p:spPr>
          <a:xfrm>
            <a:off x="4165058" y="6356351"/>
            <a:ext cx="3860297"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21" y="273050"/>
            <a:ext cx="4010562"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113" y="273051"/>
            <a:ext cx="6814779"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521" y="1435101"/>
            <a:ext cx="4010562"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406" y="4800600"/>
            <a:ext cx="7314248"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406" y="612775"/>
            <a:ext cx="7314248"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406" y="5367338"/>
            <a:ext cx="7314248"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09521" y="6356351"/>
            <a:ext cx="2844430" cy="365125"/>
          </a:xfrm>
          <a:prstGeom prst="rect">
            <a:avLst/>
          </a:prstGeom>
        </p:spPr>
        <p:txBody>
          <a:bodyPr/>
          <a:lstStyle/>
          <a:p>
            <a:fld id="{EEE556E8-492E-4E8F-8E7F-7A7787724D01}" type="datetimeFigureOut">
              <a:rPr lang="en-US" smtClean="0"/>
              <a:pPr/>
              <a:t>10/19/2021</a:t>
            </a:fld>
            <a:endParaRPr lang="en-US"/>
          </a:p>
        </p:txBody>
      </p:sp>
      <p:sp>
        <p:nvSpPr>
          <p:cNvPr id="6" name="Footer Placeholder 5"/>
          <p:cNvSpPr>
            <a:spLocks noGrp="1"/>
          </p:cNvSpPr>
          <p:nvPr>
            <p:ph type="ftr" sz="quarter" idx="11"/>
          </p:nvPr>
        </p:nvSpPr>
        <p:spPr>
          <a:xfrm>
            <a:off x="4165058" y="6356351"/>
            <a:ext cx="3860297"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6463" y="6356351"/>
            <a:ext cx="2844430" cy="365125"/>
          </a:xfrm>
          <a:prstGeom prst="rect">
            <a:avLst/>
          </a:prstGeom>
        </p:spPr>
        <p:txBody>
          <a:bodyPr/>
          <a:lstStyle/>
          <a:p>
            <a:fld id="{A5925630-74BD-49D9-B5AC-A4285839E05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1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1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jpeg"/></Relationships>
</file>

<file path=ppt/slides/_rels/slide1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65.png"/></Relationships>
</file>

<file path=ppt/slides/_rels/slide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2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2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2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1.jpeg"/><Relationship Id="rId4" Type="http://schemas.openxmlformats.org/officeDocument/2006/relationships/image" Target="../media/image82.png"/><Relationship Id="rId9" Type="http://schemas.openxmlformats.org/officeDocument/2006/relationships/image" Target="../media/image87.png"/></Relationships>
</file>

<file path=ppt/slides/_rels/slide2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2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7.png"/></Relationships>
</file>

<file path=ppt/slides/_rels/slide3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32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2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03.png"/></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3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33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jpeg"/></Relationships>
</file>

<file path=ppt/slides/_rels/slide3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1.png"/><Relationship Id="rId4" Type="http://schemas.openxmlformats.org/officeDocument/2006/relationships/image" Target="../media/image120.png"/></Relationships>
</file>

<file path=ppt/slides/_rels/slide3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1.png"/></Relationships>
</file>

<file path=ppt/slides/_rels/slide3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1.png"/></Relationships>
</file>

<file path=ppt/slides/_rels/slide3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3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362.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3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7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39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3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3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1.jpeg"/></Relationships>
</file>

<file path=ppt/slides/_rels/slide4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4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27.png"/></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30.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4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4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8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489.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image" Target="../media/image150.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4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4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98.xml.rels><?xml version="1.0" encoding="UTF-8" standalone="yes"?>
<Relationships xmlns="http://schemas.openxmlformats.org/package/2006/relationships"><Relationship Id="rId3" Type="http://schemas.openxmlformats.org/officeDocument/2006/relationships/image" Target="../media/image158.svg"/><Relationship Id="rId2" Type="http://schemas.openxmlformats.org/officeDocument/2006/relationships/image" Target="../media/image157.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4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5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5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6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7.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9.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jpeg"/><Relationship Id="rId2" Type="http://schemas.openxmlformats.org/officeDocument/2006/relationships/image" Target="../media/image163.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6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2.xml.rels><?xml version="1.0" encoding="UTF-8" standalone="yes"?>
<Relationships xmlns="http://schemas.openxmlformats.org/package/2006/relationships"><Relationship Id="rId3" Type="http://schemas.openxmlformats.org/officeDocument/2006/relationships/image" Target="../media/image151.gif"/><Relationship Id="rId2" Type="http://schemas.openxmlformats.org/officeDocument/2006/relationships/image" Target="../media/image150.gif"/><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6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5" Type="http://schemas.openxmlformats.org/officeDocument/2006/relationships/image" Target="../media/image1.jpeg"/><Relationship Id="rId4" Type="http://schemas.openxmlformats.org/officeDocument/2006/relationships/image" Target="../media/image167.png"/></Relationships>
</file>

<file path=ppt/slides/_rels/slide6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46713" y="152399"/>
            <a:ext cx="2905288" cy="942727"/>
          </a:xfrm>
          <a:prstGeom prst="rect">
            <a:avLst/>
          </a:prstGeom>
        </p:spPr>
      </p:pic>
      <p:sp>
        <p:nvSpPr>
          <p:cNvPr id="5" name="Rectangle 4"/>
          <p:cNvSpPr/>
          <p:nvPr/>
        </p:nvSpPr>
        <p:spPr>
          <a:xfrm>
            <a:off x="5159103" y="2"/>
            <a:ext cx="7008334" cy="1446550"/>
          </a:xfrm>
          <a:prstGeom prst="rect">
            <a:avLst/>
          </a:prstGeom>
        </p:spPr>
        <p:txBody>
          <a:bodyPr wrap="square">
            <a:spAutoFit/>
          </a:bodyPr>
          <a:lstStyle/>
          <a:p>
            <a:r>
              <a:rPr lang="en-IN" sz="4400" dirty="0">
                <a:solidFill>
                  <a:srgbClr val="FF6000"/>
                </a:solidFill>
                <a:latin typeface="Segoe Print" panose="02000600000000000000" pitchFamily="2" charset="0"/>
              </a:rPr>
              <a:t>A day without new knowledge is a lost day.</a:t>
            </a:r>
          </a:p>
        </p:txBody>
      </p:sp>
      <p:sp>
        <p:nvSpPr>
          <p:cNvPr id="8" name="Title 2"/>
          <p:cNvSpPr>
            <a:spLocks noGrp="1"/>
          </p:cNvSpPr>
          <p:nvPr>
            <p:ph type="ctrTitle"/>
          </p:nvPr>
        </p:nvSpPr>
        <p:spPr>
          <a:xfrm>
            <a:off x="1366326" y="3068960"/>
            <a:ext cx="9142810" cy="990600"/>
          </a:xfrm>
        </p:spPr>
        <p:txBody>
          <a:bodyPr vert="horz" anchor="t" anchorCtr="0">
            <a:noAutofit/>
          </a:bodyPr>
          <a:lstStyle/>
          <a:p>
            <a:pPr algn="l"/>
            <a:r>
              <a:rPr lang="en-US" sz="4200" b="1" i="1" dirty="0">
                <a:solidFill>
                  <a:srgbClr val="00B0F0"/>
                </a:solidFill>
                <a:latin typeface="SimSun" panose="02010600030101010101" pitchFamily="2" charset="-122"/>
                <a:ea typeface="SimSun" panose="02010600030101010101" pitchFamily="2" charset="-122"/>
                <a:cs typeface="Arial" pitchFamily="34" charset="0"/>
              </a:rPr>
              <a:t>Database Technologies - MySQL</a:t>
            </a:r>
          </a:p>
        </p:txBody>
      </p:sp>
      <p:sp>
        <p:nvSpPr>
          <p:cNvPr id="9" name="Subtitle 3"/>
          <p:cNvSpPr txBox="1">
            <a:spLocks/>
          </p:cNvSpPr>
          <p:nvPr/>
        </p:nvSpPr>
        <p:spPr>
          <a:xfrm>
            <a:off x="4062635" y="3687688"/>
            <a:ext cx="6857107" cy="5334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mj-lt"/>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mn-lt"/>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mn-lt"/>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mn-lt"/>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mn-lt"/>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r>
              <a:rPr lang="en-US" sz="4800" dirty="0">
                <a:solidFill>
                  <a:srgbClr val="17A889"/>
                </a:solidFill>
                <a:latin typeface="Arial" pitchFamily="34" charset="0"/>
                <a:cs typeface="Arial" pitchFamily="34" charset="0"/>
              </a:rPr>
              <a:t>infoway</a:t>
            </a:r>
          </a:p>
        </p:txBody>
      </p:sp>
      <p:sp>
        <p:nvSpPr>
          <p:cNvPr id="6" name="Rectangle 5">
            <a:extLst>
              <a:ext uri="{FF2B5EF4-FFF2-40B4-BE49-F238E27FC236}">
                <a16:creationId xmlns:a16="http://schemas.microsoft.com/office/drawing/2014/main" xmlns="" id="{B8948F78-B708-4250-8816-44ACEC13C281}"/>
              </a:ext>
            </a:extLst>
          </p:cNvPr>
          <p:cNvSpPr/>
          <p:nvPr/>
        </p:nvSpPr>
        <p:spPr>
          <a:xfrm>
            <a:off x="180546" y="5301208"/>
            <a:ext cx="11099235" cy="461665"/>
          </a:xfrm>
          <a:prstGeom prst="rect">
            <a:avLst/>
          </a:prstGeom>
        </p:spPr>
        <p:txBody>
          <a:bodyPr wrap="square">
            <a:spAutoFit/>
          </a:bodyPr>
          <a:lstStyle/>
          <a:p>
            <a:r>
              <a:rPr lang="en-IN" sz="2400" dirty="0">
                <a:solidFill>
                  <a:schemeClr val="accent6">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In this module we are going to learn SQL, PL/SQL and also NoSQL - MongoDB</a:t>
            </a:r>
          </a:p>
        </p:txBody>
      </p:sp>
      <p:sp>
        <p:nvSpPr>
          <p:cNvPr id="7" name="Rectangle 6">
            <a:extLst>
              <a:ext uri="{FF2B5EF4-FFF2-40B4-BE49-F238E27FC236}">
                <a16:creationId xmlns:a16="http://schemas.microsoft.com/office/drawing/2014/main" xmlns="" id="{682DE853-F794-4EAA-A4F6-EF487D25296F}"/>
              </a:ext>
            </a:extLst>
          </p:cNvPr>
          <p:cNvSpPr/>
          <p:nvPr/>
        </p:nvSpPr>
        <p:spPr>
          <a:xfrm>
            <a:off x="180546" y="1767536"/>
            <a:ext cx="3610403" cy="430887"/>
          </a:xfrm>
          <a:prstGeom prst="rect">
            <a:avLst/>
          </a:prstGeom>
        </p:spPr>
        <p:txBody>
          <a:bodyPr wrap="square">
            <a:spAutoFit/>
          </a:bodyPr>
          <a:lstStyle/>
          <a:p>
            <a:r>
              <a:rPr lang="en-IN" sz="2200" dirty="0">
                <a:solidFill>
                  <a:schemeClr val="accent6">
                    <a:lumMod val="50000"/>
                  </a:schemeClr>
                </a:solidFill>
              </a:rPr>
              <a:t>Before we start DBT module.</a:t>
            </a:r>
          </a:p>
        </p:txBody>
      </p:sp>
      <p:sp>
        <p:nvSpPr>
          <p:cNvPr id="10" name="Rectangle 9">
            <a:extLst>
              <a:ext uri="{FF2B5EF4-FFF2-40B4-BE49-F238E27FC236}">
                <a16:creationId xmlns:a16="http://schemas.microsoft.com/office/drawing/2014/main" xmlns="" id="{EA033D0D-07B9-4A2A-B66B-15AE978EDA36}"/>
              </a:ext>
            </a:extLst>
          </p:cNvPr>
          <p:cNvSpPr/>
          <p:nvPr/>
        </p:nvSpPr>
        <p:spPr>
          <a:xfrm>
            <a:off x="1702718" y="2283868"/>
            <a:ext cx="6324664" cy="461665"/>
          </a:xfrm>
          <a:prstGeom prst="rect">
            <a:avLst/>
          </a:prstGeom>
        </p:spPr>
        <p:txBody>
          <a:bodyPr wrap="square">
            <a:spAutoFit/>
          </a:bodyPr>
          <a:lstStyle/>
          <a:p>
            <a:r>
              <a:rPr lang="en-IN" sz="2400" dirty="0">
                <a:solidFill>
                  <a:schemeClr val="accent6">
                    <a:lumMod val="50000"/>
                  </a:schemeClr>
                </a:solidFill>
              </a:rPr>
              <a:t>Which module(s) you have completed?</a:t>
            </a:r>
          </a:p>
        </p:txBody>
      </p:sp>
      <p:sp>
        <p:nvSpPr>
          <p:cNvPr id="11" name="Footer Placeholder 2">
            <a:extLst>
              <a:ext uri="{FF2B5EF4-FFF2-40B4-BE49-F238E27FC236}">
                <a16:creationId xmlns:a16="http://schemas.microsoft.com/office/drawing/2014/main" xmlns="" id="{32F26705-154D-4EEC-9728-4C10C1FFD5D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TextBox 2">
            <a:extLst>
              <a:ext uri="{FF2B5EF4-FFF2-40B4-BE49-F238E27FC236}">
                <a16:creationId xmlns:a16="http://schemas.microsoft.com/office/drawing/2014/main" xmlns="" id="{D85D20C6-7896-441F-AAA3-31079CDEBDF2}"/>
              </a:ext>
            </a:extLst>
          </p:cNvPr>
          <p:cNvSpPr txBox="1"/>
          <p:nvPr/>
        </p:nvSpPr>
        <p:spPr>
          <a:xfrm>
            <a:off x="181341" y="4262803"/>
            <a:ext cx="6076645" cy="769441"/>
          </a:xfrm>
          <a:prstGeom prst="rect">
            <a:avLst/>
          </a:prstGeom>
        </p:spPr>
        <p:txBody>
          <a:bodyPr wrap="square">
            <a:spAutoFit/>
          </a:bodyPr>
          <a:lstStyle>
            <a:defPPr>
              <a:defRPr lang="en-US"/>
            </a:defPPr>
            <a:lvl1pPr>
              <a:defRPr sz="2400">
                <a:solidFill>
                  <a:schemeClr val="accent6">
                    <a:lumMod val="50000"/>
                  </a:schemeClr>
                </a:solidFill>
              </a:defRPr>
            </a:lvl1pPr>
          </a:lstStyle>
          <a:p>
            <a:r>
              <a:rPr lang="en-US" sz="2200" dirty="0">
                <a:solidFill>
                  <a:schemeClr val="accent2">
                    <a:lumMod val="75000"/>
                  </a:schemeClr>
                </a:solidFill>
              </a:rPr>
              <a:t>If A and a, B and b, C and c, etc. are treated in the same way then it is case-insensitive. </a:t>
            </a:r>
            <a:endParaRPr lang="en-IN" sz="2200" dirty="0">
              <a:solidFill>
                <a:schemeClr val="accent2">
                  <a:lumMod val="75000"/>
                </a:schemeClr>
              </a:solidFill>
            </a:endParaRPr>
          </a:p>
        </p:txBody>
      </p:sp>
    </p:spTree>
    <p:extLst>
      <p:ext uri="{BB962C8B-B14F-4D97-AF65-F5344CB8AC3E}">
        <p14:creationId xmlns:p14="http://schemas.microsoft.com/office/powerpoint/2010/main" xmlns="" val="98349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D04167B9-CF4F-4BE8-BCF9-63B5235F3024}"/>
              </a:ext>
            </a:extLst>
          </p:cNvPr>
          <p:cNvSpPr txBox="1"/>
          <p:nvPr/>
        </p:nvSpPr>
        <p:spPr>
          <a:xfrm>
            <a:off x="263318" y="117064"/>
            <a:ext cx="2951944" cy="1354041"/>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 </a:t>
            </a:r>
            <a:r>
              <a:rPr lang="en-IN" sz="1600" dirty="0">
                <a:solidFill>
                  <a:srgbClr val="006C86"/>
                </a:solidFill>
                <a:latin typeface="Arial" panose="020B0604020202020204" pitchFamily="34" charset="0"/>
                <a:cs typeface="Arial" panose="020B0604020202020204" pitchFamily="34" charset="0"/>
              </a:rPr>
              <a:t>emp</a:t>
            </a:r>
            <a:r>
              <a:rPr lang="en-IN" sz="1600" dirty="0">
                <a:latin typeface="Arial" panose="020B0604020202020204" pitchFamily="34" charset="0"/>
                <a:cs typeface="Arial" panose="020B0604020202020204" pitchFamily="34" charset="0"/>
              </a:rPr>
              <a:t>[1000];</a:t>
            </a:r>
          </a:p>
        </p:txBody>
      </p:sp>
      <p:sp>
        <p:nvSpPr>
          <p:cNvPr id="16" name="TextBox 15">
            <a:extLst>
              <a:ext uri="{FF2B5EF4-FFF2-40B4-BE49-F238E27FC236}">
                <a16:creationId xmlns:a16="http://schemas.microsoft.com/office/drawing/2014/main" xmlns="" id="{87EE7AF9-3F3D-40C9-89C8-1F76A8E14EB9}"/>
              </a:ext>
            </a:extLst>
          </p:cNvPr>
          <p:cNvSpPr txBox="1"/>
          <p:nvPr/>
        </p:nvSpPr>
        <p:spPr>
          <a:xfrm>
            <a:off x="4007245" y="117063"/>
            <a:ext cx="3887926" cy="1569456"/>
          </a:xfrm>
          <a:prstGeom prst="rect">
            <a:avLst/>
          </a:prstGeom>
          <a:noFill/>
        </p:spPr>
        <p:txBody>
          <a:bodyPr wrap="square">
            <a:spAutoFit/>
          </a:bodyPr>
          <a:lstStyle/>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a:t>
            </a:r>
            <a:r>
              <a:rPr lang="en-IN" sz="1600" dirty="0">
                <a:latin typeface="Arial" panose="020B0604020202020204" pitchFamily="34" charset="0"/>
                <a:cs typeface="Arial" panose="020B0604020202020204" pitchFamily="34" charset="0"/>
              </a:rPr>
              <a:t> {</a:t>
            </a:r>
          </a:p>
          <a:p>
            <a:r>
              <a:rPr lang="en-IN" sz="1600" dirty="0">
                <a:latin typeface="Arial" panose="020B0604020202020204" pitchFamily="34" charset="0"/>
                <a:cs typeface="Arial" panose="020B0604020202020204" pitchFamily="34" charset="0"/>
              </a:rPr>
              <a:t>   char   emp_no[10];</a:t>
            </a:r>
          </a:p>
          <a:p>
            <a:r>
              <a:rPr lang="en-IN" sz="1600" dirty="0">
                <a:latin typeface="Arial" panose="020B0604020202020204" pitchFamily="34" charset="0"/>
                <a:cs typeface="Arial" panose="020B0604020202020204" pitchFamily="34" charset="0"/>
              </a:rPr>
              <a:t>   char emp_name[50];</a:t>
            </a:r>
          </a:p>
          <a:p>
            <a:r>
              <a:rPr lang="en-IN" sz="1600" dirty="0">
                <a:latin typeface="Arial" panose="020B0604020202020204" pitchFamily="34" charset="0"/>
                <a:cs typeface="Arial" panose="020B0604020202020204" pitchFamily="34" charset="0"/>
              </a:rPr>
              <a:t>   int   salary;</a:t>
            </a:r>
          </a:p>
          <a:p>
            <a:r>
              <a:rPr lang="en-IN" sz="1600" dirty="0">
                <a:latin typeface="Arial" panose="020B0604020202020204" pitchFamily="34" charset="0"/>
                <a:cs typeface="Arial" panose="020B0604020202020204" pitchFamily="34" charset="0"/>
              </a:rPr>
              <a:t>};</a:t>
            </a:r>
          </a:p>
          <a:p>
            <a:r>
              <a:rPr lang="en-IN" sz="1600" dirty="0">
                <a:latin typeface="Arial" panose="020B0604020202020204" pitchFamily="34" charset="0"/>
                <a:cs typeface="Arial" panose="020B0604020202020204" pitchFamily="34" charset="0"/>
              </a:rPr>
              <a:t>struct </a:t>
            </a:r>
            <a:r>
              <a:rPr lang="en-IN" sz="1600" dirty="0">
                <a:solidFill>
                  <a:srgbClr val="006C86"/>
                </a:solidFill>
                <a:latin typeface="Arial" panose="020B0604020202020204" pitchFamily="34" charset="0"/>
                <a:cs typeface="Arial" panose="020B0604020202020204" pitchFamily="34" charset="0"/>
              </a:rPr>
              <a:t>Employee emp</a:t>
            </a:r>
            <a:r>
              <a:rPr lang="en-IN" sz="1600" dirty="0">
                <a:latin typeface="Arial" panose="020B0604020202020204" pitchFamily="34" charset="0"/>
                <a:cs typeface="Arial" panose="020B0604020202020204" pitchFamily="34" charset="0"/>
              </a:rPr>
              <a:t>[1000];</a:t>
            </a:r>
          </a:p>
        </p:txBody>
      </p:sp>
      <p:sp>
        <p:nvSpPr>
          <p:cNvPr id="8" name="Rectangle 7">
            <a:extLst>
              <a:ext uri="{FF2B5EF4-FFF2-40B4-BE49-F238E27FC236}">
                <a16:creationId xmlns:a16="http://schemas.microsoft.com/office/drawing/2014/main" xmlns="" id="{65116A2C-B559-406D-96AF-79271E02C4D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grpSp>
        <p:nvGrpSpPr>
          <p:cNvPr id="9" name="Group 8">
            <a:extLst>
              <a:ext uri="{FF2B5EF4-FFF2-40B4-BE49-F238E27FC236}">
                <a16:creationId xmlns:a16="http://schemas.microsoft.com/office/drawing/2014/main" xmlns="" id="{46E92299-202C-498C-B51A-58593AAC763D}"/>
              </a:ext>
            </a:extLst>
          </p:cNvPr>
          <p:cNvGrpSpPr/>
          <p:nvPr/>
        </p:nvGrpSpPr>
        <p:grpSpPr>
          <a:xfrm>
            <a:off x="191320" y="1917029"/>
            <a:ext cx="11807770" cy="4884308"/>
            <a:chOff x="7129861" y="4077606"/>
            <a:chExt cx="11546462" cy="4884944"/>
          </a:xfrm>
        </p:grpSpPr>
        <p:sp>
          <p:nvSpPr>
            <p:cNvPr id="10" name="Rectangle 9">
              <a:extLst>
                <a:ext uri="{FF2B5EF4-FFF2-40B4-BE49-F238E27FC236}">
                  <a16:creationId xmlns:a16="http://schemas.microsoft.com/office/drawing/2014/main" xmlns="" id="{58639E09-8671-429F-A84D-38A2FB0A1C06}"/>
                </a:ext>
              </a:extLst>
            </p:cNvPr>
            <p:cNvSpPr/>
            <p:nvPr/>
          </p:nvSpPr>
          <p:spPr>
            <a:xfrm>
              <a:off x="7129861" y="4077606"/>
              <a:ext cx="184266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1" name="TextBox 4">
              <a:extLst>
                <a:ext uri="{FF2B5EF4-FFF2-40B4-BE49-F238E27FC236}">
                  <a16:creationId xmlns:a16="http://schemas.microsoft.com/office/drawing/2014/main" xmlns="" id="{EDCA90A6-E886-4156-8AC1-AD96826DECB6}"/>
                </a:ext>
              </a:extLst>
            </p:cNvPr>
            <p:cNvSpPr txBox="1"/>
            <p:nvPr/>
          </p:nvSpPr>
          <p:spPr>
            <a:xfrm>
              <a:off x="7173268" y="4437646"/>
              <a:ext cx="1799261" cy="3139321"/>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p:txBody>
        </p:sp>
        <p:sp>
          <p:nvSpPr>
            <p:cNvPr id="13" name="TextBox 4">
              <a:extLst>
                <a:ext uri="{FF2B5EF4-FFF2-40B4-BE49-F238E27FC236}">
                  <a16:creationId xmlns:a16="http://schemas.microsoft.com/office/drawing/2014/main" xmlns="" id="{00D74674-582E-433A-939A-183876D246DB}"/>
                </a:ext>
              </a:extLst>
            </p:cNvPr>
            <p:cNvSpPr txBox="1"/>
            <p:nvPr/>
          </p:nvSpPr>
          <p:spPr>
            <a:xfrm>
              <a:off x="11784749" y="4437646"/>
              <a:ext cx="2174424"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5" name="TextBox 4">
              <a:extLst>
                <a:ext uri="{FF2B5EF4-FFF2-40B4-BE49-F238E27FC236}">
                  <a16:creationId xmlns:a16="http://schemas.microsoft.com/office/drawing/2014/main" xmlns="" id="{C9813531-AC4C-46B3-9CFE-85225D89B018}"/>
                </a:ext>
              </a:extLst>
            </p:cNvPr>
            <p:cNvSpPr txBox="1"/>
            <p:nvPr/>
          </p:nvSpPr>
          <p:spPr>
            <a:xfrm>
              <a:off x="16641561" y="4437646"/>
              <a:ext cx="2034762" cy="34163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sham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p:txBody>
        </p:sp>
        <p:sp>
          <p:nvSpPr>
            <p:cNvPr id="18" name="TextBox 4">
              <a:extLst>
                <a:ext uri="{FF2B5EF4-FFF2-40B4-BE49-F238E27FC236}">
                  <a16:creationId xmlns:a16="http://schemas.microsoft.com/office/drawing/2014/main" xmlns="" id="{538D7DD9-7751-4D7E-8D6B-76F445598B88}"/>
                </a:ext>
              </a:extLst>
            </p:cNvPr>
            <p:cNvSpPr txBox="1"/>
            <p:nvPr/>
          </p:nvSpPr>
          <p:spPr>
            <a:xfrm>
              <a:off x="14217914" y="4437646"/>
              <a:ext cx="2034763" cy="452490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pankaj 500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jerry 2000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19" name="Rectangle 18">
              <a:extLst>
                <a:ext uri="{FF2B5EF4-FFF2-40B4-BE49-F238E27FC236}">
                  <a16:creationId xmlns:a16="http://schemas.microsoft.com/office/drawing/2014/main" xmlns="" id="{481117F3-731C-4A41-967E-5ED359D1DA31}"/>
                </a:ext>
              </a:extLst>
            </p:cNvPr>
            <p:cNvSpPr/>
            <p:nvPr/>
          </p:nvSpPr>
          <p:spPr>
            <a:xfrm>
              <a:off x="11818667" y="4077606"/>
              <a:ext cx="1718073"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xmlns="" id="{CC0FA44E-CDC5-4B02-8050-4327EEF62A7E}"/>
                </a:ext>
              </a:extLst>
            </p:cNvPr>
            <p:cNvSpPr/>
            <p:nvPr/>
          </p:nvSpPr>
          <p:spPr>
            <a:xfrm>
              <a:off x="14212447" y="4077606"/>
              <a:ext cx="1929289"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xmlns="" id="{5B976251-EAA6-49A4-A18F-D70D084EF9E0}"/>
                </a:ext>
              </a:extLst>
            </p:cNvPr>
            <p:cNvSpPr/>
            <p:nvPr/>
          </p:nvSpPr>
          <p:spPr>
            <a:xfrm>
              <a:off x="16634573" y="4077606"/>
              <a:ext cx="1811416"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xmlns="" id="{6F38807E-9DF8-49BA-B7A9-FC2C7B2FB5CF}"/>
                </a:ext>
              </a:extLst>
            </p:cNvPr>
            <p:cNvSpPr/>
            <p:nvPr/>
          </p:nvSpPr>
          <p:spPr>
            <a:xfrm>
              <a:off x="9370696" y="4077606"/>
              <a:ext cx="1842670" cy="3693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c:\employee.txt</a:t>
              </a:r>
              <a:endParaRPr lang="en-IN" dirty="0">
                <a:solidFill>
                  <a:srgbClr val="00B0F0"/>
                </a:solidFill>
                <a:latin typeface="Arial" panose="020B0604020202020204" pitchFamily="34" charset="0"/>
                <a:cs typeface="Arial" panose="020B0604020202020204" pitchFamily="34" charset="0"/>
              </a:endParaRPr>
            </a:p>
          </p:txBody>
        </p:sp>
        <p:sp>
          <p:nvSpPr>
            <p:cNvPr id="17" name="TextBox 4">
              <a:extLst>
                <a:ext uri="{FF2B5EF4-FFF2-40B4-BE49-F238E27FC236}">
                  <a16:creationId xmlns:a16="http://schemas.microsoft.com/office/drawing/2014/main" xmlns="" id="{D93F6A11-1A0B-4A71-96FA-3C658A4236AB}"/>
                </a:ext>
              </a:extLst>
            </p:cNvPr>
            <p:cNvSpPr txBox="1"/>
            <p:nvPr/>
          </p:nvSpPr>
          <p:spPr>
            <a:xfrm>
              <a:off x="9374952" y="4437646"/>
              <a:ext cx="1921216"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endParaRPr lang="en-IN" dirty="0">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TextBox 21">
            <a:extLst>
              <a:ext uri="{FF2B5EF4-FFF2-40B4-BE49-F238E27FC236}">
                <a16:creationId xmlns:a16="http://schemas.microsoft.com/office/drawing/2014/main" xmlns="" id="{FD2655AE-9A58-44F8-9F1E-CE6670F7D6C4}"/>
              </a:ext>
            </a:extLst>
          </p:cNvPr>
          <p:cNvSpPr txBox="1"/>
          <p:nvPr/>
        </p:nvSpPr>
        <p:spPr>
          <a:xfrm>
            <a:off x="8814753" y="510187"/>
            <a:ext cx="1852651" cy="400110"/>
          </a:xfrm>
          <a:prstGeom prst="rect">
            <a:avLst/>
          </a:prstGeom>
          <a:noFill/>
        </p:spPr>
        <p:txBody>
          <a:bodyPr wrap="square">
            <a:spAutoFit/>
          </a:bodyPr>
          <a:lstStyle/>
          <a:p>
            <a:r>
              <a:rPr lang="en-US" sz="2000" i="1" dirty="0">
                <a:solidFill>
                  <a:srgbClr val="DC525C"/>
                </a:solidFill>
                <a:latin typeface="Arial" panose="020B0604020202020204" pitchFamily="34" charset="0"/>
                <a:cs typeface="Arial" panose="020B0604020202020204" pitchFamily="34" charset="0"/>
              </a:rPr>
              <a:t>File Anomalies</a:t>
            </a:r>
            <a:endParaRPr lang="en-IN" sz="20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839792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Primary Key</a:t>
            </a:r>
          </a:p>
        </p:txBody>
      </p:sp>
      <p:graphicFrame>
        <p:nvGraphicFramePr>
          <p:cNvPr id="7" name="Table 6">
            <a:extLst>
              <a:ext uri="{FF2B5EF4-FFF2-40B4-BE49-F238E27FC236}">
                <a16:creationId xmlns:a16="http://schemas.microsoft.com/office/drawing/2014/main" xmlns="" id="{49C6A7B4-A916-426F-A9E3-532EDB6A9130}"/>
              </a:ext>
            </a:extLst>
          </p:cNvPr>
          <p:cNvGraphicFramePr>
            <a:graphicFrameLocks noGrp="1"/>
          </p:cNvGraphicFramePr>
          <p:nvPr>
            <p:extLst>
              <p:ext uri="{D42A27DB-BD31-4B8C-83A1-F6EECF244321}">
                <p14:modId xmlns:p14="http://schemas.microsoft.com/office/powerpoint/2010/main" xmlns="" val="1109352295"/>
              </p:ext>
            </p:extLst>
          </p:nvPr>
        </p:nvGraphicFramePr>
        <p:xfrm>
          <a:off x="129151" y="4005064"/>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xmlns="" val="4061340782"/>
                    </a:ext>
                  </a:extLst>
                </a:gridCol>
                <a:gridCol w="1320874">
                  <a:extLst>
                    <a:ext uri="{9D8B030D-6E8A-4147-A177-3AD203B41FA5}">
                      <a16:colId xmlns:a16="http://schemas.microsoft.com/office/drawing/2014/main" xmlns="" val="2464658650"/>
                    </a:ext>
                  </a:extLst>
                </a:gridCol>
                <a:gridCol w="1337291">
                  <a:extLst>
                    <a:ext uri="{9D8B030D-6E8A-4147-A177-3AD203B41FA5}">
                      <a16:colId xmlns:a16="http://schemas.microsoft.com/office/drawing/2014/main" xmlns="" val="1436439042"/>
                    </a:ext>
                  </a:extLst>
                </a:gridCol>
                <a:gridCol w="2263108">
                  <a:extLst>
                    <a:ext uri="{9D8B030D-6E8A-4147-A177-3AD203B41FA5}">
                      <a16:colId xmlns:a16="http://schemas.microsoft.com/office/drawing/2014/main" xmlns=""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9" name="Rectangle 8">
            <a:extLst>
              <a:ext uri="{FF2B5EF4-FFF2-40B4-BE49-F238E27FC236}">
                <a16:creationId xmlns:a16="http://schemas.microsoft.com/office/drawing/2014/main" xmlns="" id="{F536D13F-192A-4A7D-BE03-633A49472CEB}"/>
              </a:ext>
            </a:extLst>
          </p:cNvPr>
          <p:cNvSpPr/>
          <p:nvPr/>
        </p:nvSpPr>
        <p:spPr>
          <a:xfrm>
            <a:off x="0" y="764704"/>
            <a:ext cx="12190413" cy="289310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'rajan.gmail.com');</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'amit', 'ramesh556', 'amit2020.gmail.com’);        </a:t>
            </a:r>
            <a:r>
              <a:rPr lang="en-IN" sz="2000" dirty="0">
                <a:solidFill>
                  <a:srgbClr val="92D050"/>
                </a:solidFill>
                <a:latin typeface="Liberation Mono"/>
                <a:cs typeface="Arial" panose="020B0604020202020204" pitchFamily="34" charset="0"/>
              </a:rPr>
              <a:t># error</a:t>
            </a:r>
            <a:endParaRPr lang="en-IN" dirty="0">
              <a:solidFill>
                <a:srgbClr val="92D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(NULL, 'rajan', 'ranaj123', 'rajan447.gmail.com’);      </a:t>
            </a:r>
            <a:r>
              <a:rPr lang="en-IN" sz="2000" dirty="0">
                <a:solidFill>
                  <a:srgbClr val="92D050"/>
                </a:solidFill>
                <a:latin typeface="Liberation Mono"/>
                <a:cs typeface="Arial" panose="020B0604020202020204" pitchFamily="34" charset="0"/>
              </a:rPr>
              <a:t># error</a:t>
            </a:r>
            <a:endParaRPr lang="en-IN" dirty="0">
              <a:latin typeface="Liberation Mono"/>
              <a:cs typeface="Arial" panose="020B0604020202020204" pitchFamily="34" charset="0"/>
            </a:endParaRP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xmlns="" val="6402223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Primary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C719848B-35AE-4D16-A9C7-09A7B14F8FA2}"/>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 </a:t>
            </a:r>
            <a:r>
              <a:rPr lang="en-IN" dirty="0">
                <a:latin typeface="Arial" panose="020B0604020202020204" pitchFamily="34" charset="0"/>
                <a:cs typeface="Arial" panose="020B0604020202020204" pitchFamily="34" charset="0"/>
              </a:rPr>
              <a:t>[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r>
              <a:rPr lang="en-IN" dirty="0">
                <a:latin typeface="Arial" panose="020B0604020202020204" pitchFamily="34" charset="0"/>
                <a:cs typeface="Arial" panose="020B0604020202020204" pitchFamily="34" charset="0"/>
              </a:rPr>
              <a:t> (column1, column2, ... column_n)</a:t>
            </a:r>
          </a:p>
        </p:txBody>
      </p:sp>
      <p:sp>
        <p:nvSpPr>
          <p:cNvPr id="7" name="Rectangle 6">
            <a:extLst>
              <a:ext uri="{FF2B5EF4-FFF2-40B4-BE49-F238E27FC236}">
                <a16:creationId xmlns:a16="http://schemas.microsoft.com/office/drawing/2014/main" xmlns="" id="{6A0308C0-5A1E-4DED-8346-289F3F69463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xmlns="" id="{F64DF744-BF8C-4E1A-A80E-31910AB6ED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705433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 using Alter</a:t>
            </a:r>
          </a:p>
        </p:txBody>
      </p:sp>
      <p:sp>
        <p:nvSpPr>
          <p:cNvPr id="8" name="Rectangle 7">
            <a:extLst>
              <a:ext uri="{FF2B5EF4-FFF2-40B4-BE49-F238E27FC236}">
                <a16:creationId xmlns:a16="http://schemas.microsoft.com/office/drawing/2014/main" xmlns="" id="{5CEA38D9-2DBE-4B0D-830B-FAA25CB166FE}"/>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3" name="Rectangle 2">
            <a:extLst>
              <a:ext uri="{FF2B5EF4-FFF2-40B4-BE49-F238E27FC236}">
                <a16:creationId xmlns:a16="http://schemas.microsoft.com/office/drawing/2014/main" xmlns="" id="{E3B16FEB-3111-42B0-9974-6BE42645DA27}"/>
              </a:ext>
            </a:extLst>
          </p:cNvPr>
          <p:cNvSpPr/>
          <p:nvPr/>
        </p:nvSpPr>
        <p:spPr>
          <a:xfrm>
            <a:off x="289950" y="3356992"/>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xmlns="" id="{6CD4A46B-E85B-44E2-A313-0ABDC1F1383A}"/>
              </a:ext>
            </a:extLst>
          </p:cNvPr>
          <p:cNvSpPr/>
          <p:nvPr/>
        </p:nvSpPr>
        <p:spPr>
          <a:xfrm>
            <a:off x="289950" y="817897"/>
            <a:ext cx="954967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PRIMARY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0C3DDB5D-0314-426E-8C9F-E76B78AD4ED7}"/>
              </a:ext>
            </a:extLst>
          </p:cNvPr>
          <p:cNvSpPr/>
          <p:nvPr/>
        </p:nvSpPr>
        <p:spPr>
          <a:xfrm>
            <a:off x="240250" y="4348347"/>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'omkar.gmail.com');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'rajan', 'abn667', 'rajan.gmail.com');</a:t>
            </a:r>
          </a:p>
        </p:txBody>
      </p:sp>
      <p:sp>
        <p:nvSpPr>
          <p:cNvPr id="9" name="Footer Placeholder 2">
            <a:extLst>
              <a:ext uri="{FF2B5EF4-FFF2-40B4-BE49-F238E27FC236}">
                <a16:creationId xmlns:a16="http://schemas.microsoft.com/office/drawing/2014/main" xmlns="" id="{8A94A9D6-4A4A-4BD2-84AB-8D46AF55C19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376150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Primary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4A29F24F-BB78-4C70-ABBA-56420205AA2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18AC7600-BD65-4F43-8D2F-87A3E298E8EC}"/>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PRIMARY</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KEY</a:t>
            </a:r>
            <a:endParaRPr lang="en-IN" dirty="0">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xmlns="" id="{4ADF86CD-F3BB-4728-994B-CB6C90C763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51444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Primary Key</a:t>
            </a:r>
          </a:p>
        </p:txBody>
      </p:sp>
      <p:sp>
        <p:nvSpPr>
          <p:cNvPr id="2" name="Rectangle 1"/>
          <p:cNvSpPr/>
          <p:nvPr/>
        </p:nvSpPr>
        <p:spPr>
          <a:xfrm>
            <a:off x="406574" y="4144530"/>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xmlns=""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PRIMARY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xmlns="" id="{F721C021-771E-46CA-8586-187657349569}"/>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xmlns="" id="{870B2BEF-8EE0-4BDA-B74C-637DD17840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60B2F5C2-F357-4D86-A4A9-2092E16D5D66}"/>
              </a:ext>
            </a:extLst>
          </p:cNvPr>
          <p:cNvSpPr/>
          <p:nvPr/>
        </p:nvSpPr>
        <p:spPr>
          <a:xfrm>
            <a:off x="5159102" y="1560482"/>
            <a:ext cx="6408712"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 </a:t>
            </a:r>
          </a:p>
          <a:p>
            <a:r>
              <a:rPr lang="en-US" dirty="0">
                <a:solidFill>
                  <a:schemeClr val="bg1">
                    <a:lumMod val="65000"/>
                  </a:schemeClr>
                </a:solidFill>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pk_user </a:t>
            </a:r>
            <a:r>
              <a:rPr lang="en-IN" dirty="0">
                <a:solidFill>
                  <a:schemeClr val="accent5">
                    <a:lumMod val="60000"/>
                    <a:lumOff val="40000"/>
                  </a:schemeClr>
                </a:solidFill>
                <a:latin typeface="Liberation Mono"/>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Footer Placeholder 2">
            <a:extLst>
              <a:ext uri="{FF2B5EF4-FFF2-40B4-BE49-F238E27FC236}">
                <a16:creationId xmlns:a16="http://schemas.microsoft.com/office/drawing/2014/main" xmlns="" id="{C07824A7-6493-4245-88A4-C7952640F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023873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algn="ctr">
              <a:defRPr sz="4800">
                <a:solidFill>
                  <a:srgbClr val="DC525C"/>
                </a:solidFill>
                <a:latin typeface="Segoe UI Light" panose="020B0502040204020203" pitchFamily="34" charset="0"/>
                <a:cs typeface="Segoe UI Light" panose="020B0502040204020203" pitchFamily="34" charset="0"/>
              </a:defRPr>
            </a:lvl1pPr>
          </a:lstStyle>
          <a:p>
            <a:r>
              <a:rPr lang="en-IN" dirty="0"/>
              <a:t>Composite Key</a:t>
            </a:r>
          </a:p>
          <a:p>
            <a:endParaRPr lang="en-US" dirty="0"/>
          </a:p>
        </p:txBody>
      </p:sp>
      <p:sp>
        <p:nvSpPr>
          <p:cNvPr id="4" name="Rectangle 3"/>
          <p:cNvSpPr/>
          <p:nvPr/>
        </p:nvSpPr>
        <p:spPr>
          <a:xfrm>
            <a:off x="201705" y="3254145"/>
            <a:ext cx="11798157" cy="400110"/>
          </a:xfrm>
          <a:prstGeom prst="rect">
            <a:avLst/>
          </a:prstGeom>
          <a:solidFill>
            <a:schemeClr val="bg1"/>
          </a:solidFill>
        </p:spPr>
        <p:txBody>
          <a:bodyPr wrap="square">
            <a:spAutoFit/>
          </a:bodyPr>
          <a:lstStyle/>
          <a:p>
            <a:pPr algn="just"/>
            <a:r>
              <a:rPr lang="en-IN" sz="2000" dirty="0">
                <a:latin typeface="Palatino Linotype" panose="02040502050505030304" pitchFamily="18" charset="0"/>
                <a:cs typeface="Segoe UI Light" panose="020B0502040204020203" pitchFamily="34" charset="0"/>
              </a:rPr>
              <a:t>A composite key is a primary key composed of multiple columns used to identify a record uniquely.</a:t>
            </a:r>
          </a:p>
        </p:txBody>
      </p:sp>
      <p:sp>
        <p:nvSpPr>
          <p:cNvPr id="5" name="Rectangle 4">
            <a:extLst>
              <a:ext uri="{FF2B5EF4-FFF2-40B4-BE49-F238E27FC236}">
                <a16:creationId xmlns:a16="http://schemas.microsoft.com/office/drawing/2014/main" xmlns="" id="{80E194F8-53D6-4838-9664-A10802C31AA4}"/>
              </a:ext>
            </a:extLst>
          </p:cNvPr>
          <p:cNvSpPr/>
          <p:nvPr/>
        </p:nvSpPr>
        <p:spPr>
          <a:xfrm>
            <a:off x="216388" y="3949106"/>
            <a:ext cx="590465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rgbClr val="C00000"/>
                </a:solidFill>
                <a:latin typeface="Liberation Mono"/>
                <a:cs typeface="Arial" panose="020B0604020202020204" pitchFamily="34" charset="0"/>
              </a:rPr>
              <a:t>primary 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userName</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6" name="Picture 5">
            <a:extLst>
              <a:ext uri="{FF2B5EF4-FFF2-40B4-BE49-F238E27FC236}">
                <a16:creationId xmlns:a16="http://schemas.microsoft.com/office/drawing/2014/main" xmlns="" id="{E52A71D0-96A3-4B4B-B409-EAF65257C55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E12A6EE8-F32A-49E0-8C76-131D0017B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42407219"/>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5911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UNIQUE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xmlns="" id="{D0DFC63B-0C1A-4089-BBF5-37A01CE99472}"/>
              </a:ext>
            </a:extLst>
          </p:cNvPr>
          <p:cNvSpPr/>
          <p:nvPr/>
        </p:nvSpPr>
        <p:spPr>
          <a:xfrm>
            <a:off x="262557" y="854423"/>
            <a:ext cx="11737305" cy="1692771"/>
          </a:xfrm>
          <a:prstGeom prst="rect">
            <a:avLst/>
          </a:prstGeom>
          <a:solidFill>
            <a:schemeClr val="bg1"/>
          </a:solidFill>
        </p:spPr>
        <p:txBody>
          <a:bodyPr wrap="square">
            <a:spAutoFit/>
          </a:bodyPr>
          <a:lstStyle/>
          <a:p>
            <a:r>
              <a:rPr lang="en-US" sz="2400" dirty="0">
                <a:solidFill>
                  <a:schemeClr val="tx1">
                    <a:lumMod val="95000"/>
                    <a:lumOff val="5000"/>
                  </a:schemeClr>
                </a:solidFill>
                <a:latin typeface="Palatino Linotype" panose="02040502050505030304" pitchFamily="18" charset="0"/>
              </a:rPr>
              <a:t>UNIQUE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can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unique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unique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column can have unique key as well as a primary key.</a:t>
            </a:r>
          </a:p>
        </p:txBody>
      </p:sp>
      <p:sp>
        <p:nvSpPr>
          <p:cNvPr id="4" name="TextBox 3">
            <a:extLst>
              <a:ext uri="{FF2B5EF4-FFF2-40B4-BE49-F238E27FC236}">
                <a16:creationId xmlns:a16="http://schemas.microsoft.com/office/drawing/2014/main" xmlns="" id="{21EA9905-3215-40B9-BC2A-DE6FAFB787C5}"/>
              </a:ext>
            </a:extLst>
          </p:cNvPr>
          <p:cNvSpPr txBox="1"/>
          <p:nvPr/>
        </p:nvSpPr>
        <p:spPr>
          <a:xfrm>
            <a:off x="262557" y="5157192"/>
            <a:ext cx="9937104" cy="984885"/>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Unique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endParaRPr lang="en-IN" sz="800" dirty="0">
              <a:solidFill>
                <a:schemeClr val="tx1"/>
              </a:solidFill>
              <a:latin typeface="Palatino Linotype" panose="02040502050505030304" pitchFamily="18" charset="0"/>
            </a:endParaRPr>
          </a:p>
        </p:txBody>
      </p:sp>
      <p:pic>
        <p:nvPicPr>
          <p:cNvPr id="5" name="Picture 4">
            <a:extLst>
              <a:ext uri="{FF2B5EF4-FFF2-40B4-BE49-F238E27FC236}">
                <a16:creationId xmlns:a16="http://schemas.microsoft.com/office/drawing/2014/main" xmlns="" id="{BDBFECB8-BCC2-4C5D-835F-878645A7424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FFA13394-1913-41EE-9DDC-D6106230343F}"/>
              </a:ext>
            </a:extLst>
          </p:cNvPr>
          <p:cNvSpPr/>
          <p:nvPr/>
        </p:nvSpPr>
        <p:spPr>
          <a:xfrm>
            <a:off x="2638823" y="3613451"/>
            <a:ext cx="6696744" cy="923330"/>
          </a:xfrm>
          <a:prstGeom prst="rect">
            <a:avLst/>
          </a:prstGeom>
        </p:spPr>
        <p:txBody>
          <a:bodyPr wrap="square">
            <a:spAutoFit/>
          </a:bodyPr>
          <a:lstStyle/>
          <a:p>
            <a:r>
              <a:rPr lang="en-IN" dirty="0">
                <a:latin typeface="Palatino Linotype" panose="02040502050505030304" pitchFamily="18" charset="0"/>
              </a:rPr>
              <a:t>A </a:t>
            </a:r>
            <a:r>
              <a:rPr lang="en-IN" b="1" dirty="0">
                <a:latin typeface="Palatino Linotype" panose="02040502050505030304" pitchFamily="18" charset="0"/>
              </a:rPr>
              <a:t>UNIQUE key </a:t>
            </a:r>
            <a:r>
              <a:rPr lang="en-US" dirty="0">
                <a:latin typeface="Palatino Linotype" panose="02040502050505030304" pitchFamily="18" charset="0"/>
              </a:rPr>
              <a:t>constraint</a:t>
            </a:r>
            <a:r>
              <a:rPr lang="en-IN" b="1" dirty="0">
                <a:latin typeface="Palatino Linotype" panose="02040502050505030304" pitchFamily="18" charset="0"/>
              </a:rPr>
              <a:t> </a:t>
            </a:r>
            <a:r>
              <a:rPr lang="en-IN" dirty="0">
                <a:latin typeface="Palatino Linotype" panose="02040502050505030304" pitchFamily="18" charset="0"/>
              </a:rPr>
              <a:t>is a set of one or more than one fields/columns of a table that uniquely identify a record in a database table.</a:t>
            </a:r>
          </a:p>
        </p:txBody>
      </p:sp>
      <p:sp>
        <p:nvSpPr>
          <p:cNvPr id="7" name="Footer Placeholder 2">
            <a:extLst>
              <a:ext uri="{FF2B5EF4-FFF2-40B4-BE49-F238E27FC236}">
                <a16:creationId xmlns:a16="http://schemas.microsoft.com/office/drawing/2014/main" xmlns="" id="{3542A5A3-89FF-4004-8FB1-CCEE07DD04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480750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89951" y="1623503"/>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UNIQUE KEY </a:t>
            </a:r>
            <a:r>
              <a:rPr lang="en-IN" dirty="0">
                <a:latin typeface="Palatino Linotype" panose="02040502050505030304" pitchFamily="18" charset="0"/>
                <a:cs typeface="Arial" panose="020B0604020202020204" pitchFamily="34" charset="0"/>
              </a:rPr>
              <a:t>column.</a:t>
            </a:r>
          </a:p>
        </p:txBody>
      </p:sp>
      <p:sp>
        <p:nvSpPr>
          <p:cNvPr id="14" name="Rectangle 13">
            <a:extLst>
              <a:ext uri="{FF2B5EF4-FFF2-40B4-BE49-F238E27FC236}">
                <a16:creationId xmlns:a16="http://schemas.microsoft.com/office/drawing/2014/main" xmlns="" id="{484CE300-2050-49A3-BDFF-69F18BC5022A}"/>
              </a:ext>
            </a:extLst>
          </p:cNvPr>
          <p:cNvSpPr/>
          <p:nvPr/>
        </p:nvSpPr>
        <p:spPr>
          <a:xfrm>
            <a:off x="118542" y="2261771"/>
            <a:ext cx="482453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xmlns="" id="{1054FA30-BD90-42A6-A67E-D1D783D1FA59}"/>
              </a:ext>
            </a:extLst>
          </p:cNvPr>
          <p:cNvSpPr/>
          <p:nvPr/>
        </p:nvSpPr>
        <p:spPr>
          <a:xfrm>
            <a:off x="289951" y="4422011"/>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xmlns="" id="{4BD0CAA4-1761-4C43-97E5-B683C9917B89}"/>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a:t>
            </a:r>
          </a:p>
        </p:txBody>
      </p:sp>
      <p:sp>
        <p:nvSpPr>
          <p:cNvPr id="11" name="Rectangle 10">
            <a:extLst>
              <a:ext uri="{FF2B5EF4-FFF2-40B4-BE49-F238E27FC236}">
                <a16:creationId xmlns:a16="http://schemas.microsoft.com/office/drawing/2014/main" xmlns="" id="{64B792B4-F103-4B9E-8BE5-E5456C9C3BA3}"/>
              </a:ext>
            </a:extLst>
          </p:cNvPr>
          <p:cNvSpPr/>
          <p:nvPr/>
        </p:nvSpPr>
        <p:spPr>
          <a:xfrm>
            <a:off x="4971447" y="2261771"/>
            <a:ext cx="482453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xmlns="" id="{8871CCAE-DA9E-4F1A-81C0-045CA13F3DE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F87FF723-F69C-4B41-A9F5-E2FB0FAEEE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AD2E21CC-38ED-42D2-9523-359FDFC0471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UNIQUE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606524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Unique Key</a:t>
            </a:r>
          </a:p>
        </p:txBody>
      </p:sp>
      <p:graphicFrame>
        <p:nvGraphicFramePr>
          <p:cNvPr id="7" name="Table 6">
            <a:extLst>
              <a:ext uri="{FF2B5EF4-FFF2-40B4-BE49-F238E27FC236}">
                <a16:creationId xmlns:a16="http://schemas.microsoft.com/office/drawing/2014/main" xmlns="" id="{49C6A7B4-A916-426F-A9E3-532EDB6A9130}"/>
              </a:ext>
            </a:extLst>
          </p:cNvPr>
          <p:cNvGraphicFramePr>
            <a:graphicFrameLocks noGrp="1"/>
          </p:cNvGraphicFramePr>
          <p:nvPr>
            <p:extLst>
              <p:ext uri="{D42A27DB-BD31-4B8C-83A1-F6EECF244321}">
                <p14:modId xmlns:p14="http://schemas.microsoft.com/office/powerpoint/2010/main" xmlns="" val="2063282971"/>
              </p:ext>
            </p:extLst>
          </p:nvPr>
        </p:nvGraphicFramePr>
        <p:xfrm>
          <a:off x="129151" y="3861048"/>
          <a:ext cx="5544614" cy="2714589"/>
        </p:xfrm>
        <a:graphic>
          <a:graphicData uri="http://schemas.openxmlformats.org/drawingml/2006/table">
            <a:tbl>
              <a:tblPr>
                <a:tableStyleId>{5940675A-B579-460E-94D1-54222C63F5DA}</a:tableStyleId>
              </a:tblPr>
              <a:tblGrid>
                <a:gridCol w="623341">
                  <a:extLst>
                    <a:ext uri="{9D8B030D-6E8A-4147-A177-3AD203B41FA5}">
                      <a16:colId xmlns:a16="http://schemas.microsoft.com/office/drawing/2014/main" xmlns="" val="4061340782"/>
                    </a:ext>
                  </a:extLst>
                </a:gridCol>
                <a:gridCol w="1320874">
                  <a:extLst>
                    <a:ext uri="{9D8B030D-6E8A-4147-A177-3AD203B41FA5}">
                      <a16:colId xmlns:a16="http://schemas.microsoft.com/office/drawing/2014/main" xmlns="" val="2464658650"/>
                    </a:ext>
                  </a:extLst>
                </a:gridCol>
                <a:gridCol w="1337291">
                  <a:extLst>
                    <a:ext uri="{9D8B030D-6E8A-4147-A177-3AD203B41FA5}">
                      <a16:colId xmlns:a16="http://schemas.microsoft.com/office/drawing/2014/main" xmlns="" val="1436439042"/>
                    </a:ext>
                  </a:extLst>
                </a:gridCol>
                <a:gridCol w="2263108">
                  <a:extLst>
                    <a:ext uri="{9D8B030D-6E8A-4147-A177-3AD203B41FA5}">
                      <a16:colId xmlns:a16="http://schemas.microsoft.com/office/drawing/2014/main" xmlns="" val="3706441884"/>
                    </a:ext>
                  </a:extLst>
                </a:gridCol>
              </a:tblGrid>
              <a:tr h="0">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9" name="Rectangle 8">
            <a:extLst>
              <a:ext uri="{FF2B5EF4-FFF2-40B4-BE49-F238E27FC236}">
                <a16:creationId xmlns:a16="http://schemas.microsoft.com/office/drawing/2014/main" xmlns="" id="{F536D13F-192A-4A7D-BE03-633A49472CEB}"/>
              </a:ext>
            </a:extLst>
          </p:cNvPr>
          <p:cNvSpPr/>
          <p:nvPr/>
        </p:nvSpPr>
        <p:spPr>
          <a:xfrm>
            <a:off x="0" y="764704"/>
            <a:ext cx="12190413" cy="286232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Tree>
    <p:extLst>
      <p:ext uri="{BB962C8B-B14F-4D97-AF65-F5344CB8AC3E}">
        <p14:creationId xmlns:p14="http://schemas.microsoft.com/office/powerpoint/2010/main" xmlns="" val="22914400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Unique Key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8021FECC-200C-46BA-9C39-A5D92606F51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4CBEF26E-B1F0-4181-B7BE-DDDF9E958030}"/>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UNIQUE</a:t>
            </a:r>
            <a:r>
              <a:rPr lang="en-IN" dirty="0">
                <a:latin typeface="Arial" panose="020B0604020202020204" pitchFamily="34" charset="0"/>
                <a:cs typeface="Arial" panose="020B0604020202020204" pitchFamily="34" charset="0"/>
              </a:rPr>
              <a:t> (column1, column2, ... column_n)</a:t>
            </a:r>
          </a:p>
        </p:txBody>
      </p:sp>
      <p:sp>
        <p:nvSpPr>
          <p:cNvPr id="8" name="Footer Placeholder 2">
            <a:extLst>
              <a:ext uri="{FF2B5EF4-FFF2-40B4-BE49-F238E27FC236}">
                <a16:creationId xmlns:a16="http://schemas.microsoft.com/office/drawing/2014/main" xmlns="" id="{1CC36228-79BF-40F8-A0C9-0EEE55285D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67024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xmlns="" id="{C3B22D99-4A36-47B2-8903-58F427E1A124}"/>
              </a:ext>
            </a:extLst>
          </p:cNvPr>
          <p:cNvSpPr txBox="1"/>
          <p:nvPr/>
        </p:nvSpPr>
        <p:spPr>
          <a:xfrm>
            <a:off x="119320" y="45065"/>
            <a:ext cx="8135845" cy="1523809"/>
          </a:xfrm>
          <a:prstGeom prst="rect">
            <a:avLst/>
          </a:prstGeom>
          <a:noFill/>
        </p:spPr>
        <p:txBody>
          <a:bodyPr wrap="square">
            <a:spAutoFit/>
          </a:bodyPr>
          <a:lstStyle/>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Create/Open an existing file with attributes as ("a" or "a+" or "w" or "w++") (</a:t>
            </a:r>
            <a:r>
              <a:rPr lang="en-IN" sz="1600" b="1" dirty="0">
                <a:latin typeface="Arial" panose="020B0604020202020204" pitchFamily="34" charset="0"/>
                <a:cs typeface="Arial" panose="020B0604020202020204" pitchFamily="34" charset="0"/>
              </a:rPr>
              <a:t>fopen</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Reading from file (</a:t>
            </a:r>
            <a:r>
              <a:rPr lang="en-IN" sz="1600" b="1" dirty="0">
                <a:latin typeface="Arial" panose="020B0604020202020204" pitchFamily="34" charset="0"/>
                <a:cs typeface="Arial" panose="020B0604020202020204" pitchFamily="34" charset="0"/>
              </a:rPr>
              <a:t>fscanf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fgets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Writing to a file (</a:t>
            </a:r>
            <a:r>
              <a:rPr lang="en-IN" sz="1600" b="1" dirty="0">
                <a:latin typeface="Arial" panose="020B0604020202020204" pitchFamily="34" charset="0"/>
                <a:cs typeface="Arial" panose="020B0604020202020204" pitchFamily="34" charset="0"/>
              </a:rPr>
              <a:t>fprintf</a:t>
            </a:r>
            <a:r>
              <a:rPr lang="en-IN" sz="1600" dirty="0">
                <a:latin typeface="Arial" panose="020B0604020202020204" pitchFamily="34" charset="0"/>
                <a:cs typeface="Arial" panose="020B0604020202020204" pitchFamily="34" charset="0"/>
              </a:rPr>
              <a:t> or </a:t>
            </a:r>
            <a:r>
              <a:rPr lang="en-IN" sz="1600" b="1" dirty="0">
                <a:latin typeface="Arial" panose="020B0604020202020204" pitchFamily="34" charset="0"/>
                <a:cs typeface="Arial" panose="020B0604020202020204" pitchFamily="34" charset="0"/>
              </a:rPr>
              <a:t>fputs</a:t>
            </a:r>
            <a:r>
              <a:rPr lang="en-IN" sz="1600" dirty="0">
                <a:latin typeface="Arial" panose="020B0604020202020204" pitchFamily="34" charset="0"/>
                <a:cs typeface="Arial" panose="020B0604020202020204" pitchFamily="34" charset="0"/>
              </a:rPr>
              <a:t>)</a:t>
            </a:r>
          </a:p>
          <a:p>
            <a:pPr marL="285721" indent="-285721">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Closing a file (</a:t>
            </a:r>
            <a:r>
              <a:rPr lang="en-IN" sz="1600" b="1" dirty="0">
                <a:latin typeface="Arial" panose="020B0604020202020204" pitchFamily="34" charset="0"/>
                <a:cs typeface="Arial" panose="020B0604020202020204" pitchFamily="34" charset="0"/>
              </a:rPr>
              <a:t>fclose</a:t>
            </a:r>
            <a:r>
              <a:rPr lang="en-IN" sz="1600" dirty="0">
                <a:latin typeface="Arial" panose="020B0604020202020204" pitchFamily="34" charset="0"/>
                <a:cs typeface="Arial" panose="020B0604020202020204" pitchFamily="34" charset="0"/>
              </a:rPr>
              <a:t>)</a:t>
            </a:r>
          </a:p>
        </p:txBody>
      </p:sp>
      <p:grpSp>
        <p:nvGrpSpPr>
          <p:cNvPr id="9" name="Group 8">
            <a:extLst>
              <a:ext uri="{FF2B5EF4-FFF2-40B4-BE49-F238E27FC236}">
                <a16:creationId xmlns:a16="http://schemas.microsoft.com/office/drawing/2014/main" xmlns="" id="{11DA3492-B623-47C3-8A77-B29121C090C4}"/>
              </a:ext>
            </a:extLst>
          </p:cNvPr>
          <p:cNvGrpSpPr/>
          <p:nvPr/>
        </p:nvGrpSpPr>
        <p:grpSpPr>
          <a:xfrm>
            <a:off x="335316" y="1676059"/>
            <a:ext cx="11735776" cy="4920880"/>
            <a:chOff x="335360" y="1951673"/>
            <a:chExt cx="11737304" cy="4921521"/>
          </a:xfrm>
        </p:grpSpPr>
        <p:grpSp>
          <p:nvGrpSpPr>
            <p:cNvPr id="8" name="Group 7">
              <a:extLst>
                <a:ext uri="{FF2B5EF4-FFF2-40B4-BE49-F238E27FC236}">
                  <a16:creationId xmlns:a16="http://schemas.microsoft.com/office/drawing/2014/main" xmlns="" id="{17590DE7-B8F0-48FA-A000-06433E0502ED}"/>
                </a:ext>
              </a:extLst>
            </p:cNvPr>
            <p:cNvGrpSpPr/>
            <p:nvPr/>
          </p:nvGrpSpPr>
          <p:grpSpPr>
            <a:xfrm>
              <a:off x="335360" y="1951673"/>
              <a:ext cx="11737304" cy="4884353"/>
              <a:chOff x="335360" y="1988841"/>
              <a:chExt cx="11737304" cy="4884353"/>
            </a:xfrm>
          </p:grpSpPr>
          <p:grpSp>
            <p:nvGrpSpPr>
              <p:cNvPr id="6" name="Group 5">
                <a:extLst>
                  <a:ext uri="{FF2B5EF4-FFF2-40B4-BE49-F238E27FC236}">
                    <a16:creationId xmlns:a16="http://schemas.microsoft.com/office/drawing/2014/main" xmlns="" id="{37CE413B-9258-43B6-A842-0406948CFBBC}"/>
                  </a:ext>
                </a:extLst>
              </p:cNvPr>
              <p:cNvGrpSpPr/>
              <p:nvPr/>
            </p:nvGrpSpPr>
            <p:grpSpPr>
              <a:xfrm>
                <a:off x="335360" y="1988841"/>
                <a:ext cx="11737304" cy="1342182"/>
                <a:chOff x="191343" y="2492896"/>
                <a:chExt cx="11737304" cy="1153719"/>
              </a:xfrm>
            </p:grpSpPr>
            <p:sp>
              <p:nvSpPr>
                <p:cNvPr id="26" name="TextBox 4">
                  <a:extLst>
                    <a:ext uri="{FF2B5EF4-FFF2-40B4-BE49-F238E27FC236}">
                      <a16:creationId xmlns:a16="http://schemas.microsoft.com/office/drawing/2014/main" xmlns="" id="{20946110-F3E8-40E3-9676-FB824CE1EF73}"/>
                    </a:ext>
                  </a:extLst>
                </p:cNvPr>
                <p:cNvSpPr txBox="1"/>
                <p:nvPr/>
              </p:nvSpPr>
              <p:spPr>
                <a:xfrm>
                  <a:off x="2423592" y="2852935"/>
                  <a:ext cx="1808524" cy="79368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Name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Type</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Location</a:t>
                  </a:r>
                </a:p>
              </p:txBody>
            </p:sp>
            <p:sp>
              <p:nvSpPr>
                <p:cNvPr id="3" name="Rectangle 2">
                  <a:extLst>
                    <a:ext uri="{FF2B5EF4-FFF2-40B4-BE49-F238E27FC236}">
                      <a16:creationId xmlns:a16="http://schemas.microsoft.com/office/drawing/2014/main" xmlns="" id="{98CA5CA5-4DD7-4F07-9667-0F9D4CE1A7DF}"/>
                    </a:ext>
                  </a:extLst>
                </p:cNvPr>
                <p:cNvSpPr/>
                <p:nvPr/>
              </p:nvSpPr>
              <p:spPr>
                <a:xfrm>
                  <a:off x="2423591" y="2492896"/>
                  <a:ext cx="194421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attributes</a:t>
                  </a:r>
                  <a:endParaRPr lang="en-IN" dirty="0">
                    <a:solidFill>
                      <a:srgbClr val="00B0F0"/>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xmlns="" id="{10A437FF-8647-425E-8FD8-5D7B9C968DD0}"/>
                    </a:ext>
                  </a:extLst>
                </p:cNvPr>
                <p:cNvSpPr/>
                <p:nvPr/>
              </p:nvSpPr>
              <p:spPr>
                <a:xfrm>
                  <a:off x="191343"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a:t>
                  </a:r>
                  <a:endParaRPr lang="en-IN" dirty="0">
                    <a:solidFill>
                      <a:srgbClr val="00B0F0"/>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xmlns="" id="{86C9DE47-F852-4AFB-9BE2-68D7EB386403}"/>
                    </a:ext>
                  </a:extLst>
                </p:cNvPr>
                <p:cNvSpPr/>
                <p:nvPr/>
              </p:nvSpPr>
              <p:spPr>
                <a:xfrm>
                  <a:off x="9624391" y="2492896"/>
                  <a:ext cx="2304256"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emp_no, emp_name</a:t>
                  </a:r>
                  <a:endParaRPr lang="en-IN" dirty="0">
                    <a:solidFill>
                      <a:srgbClr val="00B0F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xmlns="" id="{57046FE5-1679-441F-BA13-495986EF56C2}"/>
                    </a:ext>
                  </a:extLst>
                </p:cNvPr>
                <p:cNvSpPr/>
                <p:nvPr/>
              </p:nvSpPr>
              <p:spPr>
                <a:xfrm>
                  <a:off x="4295799" y="2492896"/>
                  <a:ext cx="1927978"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File </a:t>
                  </a:r>
                  <a:r>
                    <a:rPr lang="en-IN" dirty="0">
                      <a:solidFill>
                        <a:srgbClr val="00B0F0"/>
                      </a:solidFill>
                      <a:latin typeface="Arial" panose="020B0604020202020204" pitchFamily="34" charset="0"/>
                      <a:cs typeface="Arial" panose="020B0604020202020204" pitchFamily="34" charset="0"/>
                    </a:rPr>
                    <a:t>permissions</a:t>
                  </a:r>
                </a:p>
              </p:txBody>
            </p:sp>
            <p:sp>
              <p:nvSpPr>
                <p:cNvPr id="17" name="Rectangle 16">
                  <a:extLst>
                    <a:ext uri="{FF2B5EF4-FFF2-40B4-BE49-F238E27FC236}">
                      <a16:creationId xmlns:a16="http://schemas.microsoft.com/office/drawing/2014/main" xmlns="" id="{7B5A4814-66DD-4E55-A395-B9F34714EFEA}"/>
                    </a:ext>
                  </a:extLst>
                </p:cNvPr>
                <p:cNvSpPr/>
                <p:nvPr/>
              </p:nvSpPr>
              <p:spPr>
                <a:xfrm>
                  <a:off x="6456039" y="2492896"/>
                  <a:ext cx="2944415" cy="31747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B0F0"/>
                      </a:solidFill>
                      <a:latin typeface="Arial" panose="020B0604020202020204" pitchFamily="34" charset="0"/>
                      <a:cs typeface="Arial" panose="020B0604020202020204" pitchFamily="34" charset="0"/>
                    </a:rPr>
                    <a:t>search employee ID&gt;1000</a:t>
                  </a:r>
                  <a:endParaRPr lang="en-IN" dirty="0">
                    <a:solidFill>
                      <a:srgbClr val="00B0F0"/>
                    </a:solidFill>
                    <a:latin typeface="Arial" panose="020B0604020202020204" pitchFamily="34" charset="0"/>
                    <a:cs typeface="Arial" panose="020B0604020202020204" pitchFamily="34" charset="0"/>
                  </a:endParaRPr>
                </a:p>
              </p:txBody>
            </p:sp>
          </p:grpSp>
          <p:sp>
            <p:nvSpPr>
              <p:cNvPr id="2" name="TextBox 4">
                <a:extLst>
                  <a:ext uri="{FF2B5EF4-FFF2-40B4-BE49-F238E27FC236}">
                    <a16:creationId xmlns:a16="http://schemas.microsoft.com/office/drawing/2014/main" xmlns="" id="{F932B940-6A80-47DA-829E-4A613FD0B722}"/>
                  </a:ext>
                </a:extLst>
              </p:cNvPr>
              <p:cNvSpPr txBox="1"/>
              <p:nvPr/>
            </p:nvSpPr>
            <p:spPr>
              <a:xfrm>
                <a:off x="4295800" y="2348879"/>
                <a:ext cx="2376264"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File permissions</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Share permissions</a:t>
                </a:r>
              </a:p>
            </p:txBody>
          </p:sp>
          <p:sp>
            <p:nvSpPr>
              <p:cNvPr id="19" name="TextBox 4">
                <a:extLst>
                  <a:ext uri="{FF2B5EF4-FFF2-40B4-BE49-F238E27FC236}">
                    <a16:creationId xmlns:a16="http://schemas.microsoft.com/office/drawing/2014/main" xmlns="" id="{D764D521-F3F0-4C3C-8583-8E8077F752A3}"/>
                  </a:ext>
                </a:extLst>
              </p:cNvPr>
              <p:cNvSpPr txBox="1"/>
              <p:nvPr/>
            </p:nvSpPr>
            <p:spPr>
              <a:xfrm>
                <a:off x="710411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sp>
            <p:nvSpPr>
              <p:cNvPr id="20" name="TextBox 4">
                <a:extLst>
                  <a:ext uri="{FF2B5EF4-FFF2-40B4-BE49-F238E27FC236}">
                    <a16:creationId xmlns:a16="http://schemas.microsoft.com/office/drawing/2014/main" xmlns="" id="{40D11B51-801E-4BC7-92C5-9E8A68F6D7B1}"/>
                  </a:ext>
                </a:extLst>
              </p:cNvPr>
              <p:cNvSpPr txBox="1"/>
              <p:nvPr/>
            </p:nvSpPr>
            <p:spPr>
              <a:xfrm>
                <a:off x="9892732" y="2348879"/>
                <a:ext cx="2055607" cy="452431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pankaj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15" name="TextBox 4">
              <a:extLst>
                <a:ext uri="{FF2B5EF4-FFF2-40B4-BE49-F238E27FC236}">
                  <a16:creationId xmlns:a16="http://schemas.microsoft.com/office/drawing/2014/main" xmlns="" id="{45D80BBE-9609-46F1-A592-6A7C97B6465B}"/>
                </a:ext>
              </a:extLst>
            </p:cNvPr>
            <p:cNvSpPr txBox="1"/>
            <p:nvPr/>
          </p:nvSpPr>
          <p:spPr>
            <a:xfrm>
              <a:off x="376310" y="2348879"/>
              <a:ext cx="1944217" cy="4524315"/>
            </a:xfrm>
            <a:prstGeom prst="rect">
              <a:avLst/>
            </a:prstGeom>
            <a:solidFill>
              <a:schemeClr val="accent3">
                <a:lumMod val="20000"/>
                <a:lumOff val="80000"/>
              </a:schemeClr>
            </a:solid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latin typeface="Arial" panose="020B0604020202020204" pitchFamily="34" charset="0"/>
                  <a:cs typeface="Arial" panose="020B0604020202020204" pitchFamily="34" charset="0"/>
                </a:rPr>
                <a:t>1 suraj 4000</a:t>
              </a:r>
            </a:p>
            <a:p>
              <a:r>
                <a:rPr lang="en-IN" dirty="0">
                  <a:latin typeface="Arial" panose="020B0604020202020204" pitchFamily="34" charset="0"/>
                  <a:cs typeface="Arial" panose="020B0604020202020204" pitchFamily="34" charset="0"/>
                </a:rPr>
                <a:t>2 ramesh 6000</a:t>
              </a:r>
            </a:p>
            <a:p>
              <a:r>
                <a:rPr lang="en-IN" dirty="0">
                  <a:latin typeface="Arial" panose="020B0604020202020204" pitchFamily="34" charset="0"/>
                  <a:cs typeface="Arial" panose="020B0604020202020204" pitchFamily="34" charset="0"/>
                </a:rPr>
                <a:t>3 rajan 4500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500 sam 3500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1000 amit 2300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dirty="0">
                  <a:latin typeface="Arial" panose="020B0604020202020204" pitchFamily="34" charset="0"/>
                  <a:cs typeface="Arial" panose="020B0604020202020204" pitchFamily="34" charset="0"/>
                </a:rPr>
                <a:t>2000 jerry 4500</a:t>
              </a:r>
              <a:endParaRPr lang="en-IN" dirty="0">
                <a:solidFill>
                  <a:srgbClr val="FF0000"/>
                </a:solidFill>
                <a:latin typeface="Arial" panose="020B0604020202020204" pitchFamily="34" charset="0"/>
                <a:cs typeface="Arial" panose="020B0604020202020204" pitchFamily="34" charset="0"/>
              </a:endParaRP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a:p>
              <a:r>
                <a:rPr lang="en-IN" b="1" dirty="0">
                  <a:latin typeface="Arial" panose="020B0604020202020204" pitchFamily="34" charset="0"/>
                  <a:cs typeface="Arial" panose="020B0604020202020204" pitchFamily="34" charset="0"/>
                </a:rPr>
                <a:t>.</a:t>
              </a:r>
              <a:r>
                <a:rPr lang="en-IN" dirty="0">
                  <a:solidFill>
                    <a:srgbClr val="FF0000"/>
                  </a:solidFill>
                  <a:latin typeface="Arial" panose="020B0604020202020204" pitchFamily="34" charset="0"/>
                  <a:cs typeface="Arial" panose="020B0604020202020204" pitchFamily="34" charset="0"/>
                </a:rPr>
                <a:t>         |</a:t>
              </a:r>
            </a:p>
          </p:txBody>
        </p:sp>
      </p:grpSp>
      <p:sp>
        <p:nvSpPr>
          <p:cNvPr id="22" name="Rectangle 21">
            <a:extLst>
              <a:ext uri="{FF2B5EF4-FFF2-40B4-BE49-F238E27FC236}">
                <a16:creationId xmlns:a16="http://schemas.microsoft.com/office/drawing/2014/main" xmlns="" id="{EE074D92-1687-4AF5-AC14-2C8EEE621A6B}"/>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Tree>
    <p:extLst>
      <p:ext uri="{BB962C8B-B14F-4D97-AF65-F5344CB8AC3E}">
        <p14:creationId xmlns:p14="http://schemas.microsoft.com/office/powerpoint/2010/main" xmlns="" val="276815431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Unique Key using Alter</a:t>
            </a:r>
          </a:p>
        </p:txBody>
      </p:sp>
      <p:sp>
        <p:nvSpPr>
          <p:cNvPr id="11" name="Rectangle 10">
            <a:extLst>
              <a:ext uri="{FF2B5EF4-FFF2-40B4-BE49-F238E27FC236}">
                <a16:creationId xmlns:a16="http://schemas.microsoft.com/office/drawing/2014/main" xmlns="" id="{B1B4EB2E-46A3-4F3F-AE84-6638B1630E93}"/>
              </a:ext>
            </a:extLst>
          </p:cNvPr>
          <p:cNvSpPr/>
          <p:nvPr/>
        </p:nvSpPr>
        <p:spPr>
          <a:xfrm>
            <a:off x="406574" y="1560482"/>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xmlns="" id="{08CA5536-5970-4AD5-B4AF-DDE60B95332C}"/>
              </a:ext>
            </a:extLst>
          </p:cNvPr>
          <p:cNvSpPr/>
          <p:nvPr/>
        </p:nvSpPr>
        <p:spPr>
          <a:xfrm>
            <a:off x="320781" y="342900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xmlns=""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UNIQUE KEY </a:t>
            </a:r>
            <a:r>
              <a:rPr lang="en-IN" dirty="0">
                <a:latin typeface="Palatino Linotype" panose="02040502050505030304" pitchFamily="18" charset="0"/>
                <a:cs typeface="Arial" panose="020B0604020202020204" pitchFamily="34" charset="0"/>
              </a:rPr>
              <a:t>on existing column.</a:t>
            </a:r>
          </a:p>
        </p:txBody>
      </p:sp>
      <p:pic>
        <p:nvPicPr>
          <p:cNvPr id="6" name="Picture 5">
            <a:extLst>
              <a:ext uri="{FF2B5EF4-FFF2-40B4-BE49-F238E27FC236}">
                <a16:creationId xmlns:a16="http://schemas.microsoft.com/office/drawing/2014/main" xmlns="" id="{071DF40E-36C5-4202-A5A4-C90AB38927F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1FDC5EC9-6A0F-4997-8C1B-BA4B3F904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xmlns="" id="{3244421A-FE5E-48B2-8A3B-71D2BF169A90}"/>
              </a:ext>
            </a:extLst>
          </p:cNvPr>
          <p:cNvSpPr/>
          <p:nvPr/>
        </p:nvSpPr>
        <p:spPr>
          <a:xfrm>
            <a:off x="240250" y="4532927"/>
            <a:ext cx="1170991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'raju886', 'rajan447.gmail.com ');</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'rajan', 'abn667',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p:txBody>
      </p:sp>
    </p:spTree>
    <p:extLst>
      <p:ext uri="{BB962C8B-B14F-4D97-AF65-F5344CB8AC3E}">
        <p14:creationId xmlns:p14="http://schemas.microsoft.com/office/powerpoint/2010/main" xmlns="" val="29715202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Unique Key</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2D95FE12-F1E2-433E-877B-2B5779BC667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38DA9D59-2926-4E2A-A5B4-39DF0CF249E7}"/>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 INDEX</a:t>
            </a:r>
            <a:r>
              <a:rPr lang="en-IN" dirty="0">
                <a:latin typeface="Arial" panose="020B0604020202020204" pitchFamily="34" charset="0"/>
                <a:cs typeface="Arial" panose="020B0604020202020204" pitchFamily="34" charset="0"/>
              </a:rPr>
              <a:t> constraint_name;</a:t>
            </a:r>
          </a:p>
        </p:txBody>
      </p:sp>
      <p:sp>
        <p:nvSpPr>
          <p:cNvPr id="8" name="Footer Placeholder 2">
            <a:extLst>
              <a:ext uri="{FF2B5EF4-FFF2-40B4-BE49-F238E27FC236}">
                <a16:creationId xmlns:a16="http://schemas.microsoft.com/office/drawing/2014/main" xmlns="" id="{09C43EA4-12CC-4384-A358-F34ACEB7628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039662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Unique Key</a:t>
            </a:r>
          </a:p>
        </p:txBody>
      </p:sp>
      <p:sp>
        <p:nvSpPr>
          <p:cNvPr id="2" name="Rectangle 1"/>
          <p:cNvSpPr/>
          <p:nvPr/>
        </p:nvSpPr>
        <p:spPr>
          <a:xfrm>
            <a:off x="406574" y="1401944"/>
            <a:ext cx="8990430" cy="921791"/>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&lt;COLUMN_NAME&gt;;</a:t>
            </a:r>
          </a:p>
          <a:p>
            <a:pPr>
              <a:lnSpc>
                <a:spcPct val="150000"/>
              </a:lnSpc>
            </a:pPr>
            <a:r>
              <a:rPr lang="en-IN" dirty="0">
                <a:solidFill>
                  <a:srgbClr val="0077AA"/>
                </a:solidFill>
                <a:latin typeface="Liberation Mono"/>
                <a:ea typeface="Times New Roman" panose="02020603050405020304" pitchFamily="18" charset="0"/>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users</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DROP</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cs typeface="Arial" panose="020B0604020202020204" pitchFamily="34" charset="0"/>
              </a:rPr>
              <a:t>INDEX U_USER_ID</a:t>
            </a:r>
            <a:r>
              <a:rPr lang="en-IN" dirty="0">
                <a:latin typeface="Liberation Mono"/>
                <a:cs typeface="Arial" panose="020B0604020202020204" pitchFamily="34" charset="0"/>
              </a:rPr>
              <a:t>;      </a:t>
            </a:r>
            <a:r>
              <a:rPr lang="en-IN" sz="2000" dirty="0">
                <a:solidFill>
                  <a:srgbClr val="00B050"/>
                </a:solidFill>
                <a:latin typeface="Liberation Mono"/>
                <a:cs typeface="Arial" panose="020B0604020202020204" pitchFamily="34" charset="0"/>
              </a:rPr>
              <a:t>// CONSTRAINT NAME</a:t>
            </a:r>
            <a:endParaRPr lang="en-IN" dirty="0">
              <a:solidFill>
                <a:srgbClr val="00B050"/>
              </a:solidFill>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xmlns="" id="{009B3B35-811C-4811-8858-D19837C677F7}"/>
              </a:ext>
            </a:extLst>
          </p:cNvPr>
          <p:cNvSpPr/>
          <p:nvPr/>
        </p:nvSpPr>
        <p:spPr>
          <a:xfrm>
            <a:off x="208967" y="5075892"/>
            <a:ext cx="46928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email;</a:t>
            </a:r>
          </a:p>
        </p:txBody>
      </p:sp>
      <p:sp>
        <p:nvSpPr>
          <p:cNvPr id="9" name="Rectangle 8">
            <a:extLst>
              <a:ext uri="{FF2B5EF4-FFF2-40B4-BE49-F238E27FC236}">
                <a16:creationId xmlns:a16="http://schemas.microsoft.com/office/drawing/2014/main" xmlns="" id="{01F476AE-77AC-4917-9228-2A0BE35F7244}"/>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UNIQUE KEY</a:t>
            </a:r>
            <a:r>
              <a:rPr lang="en-IN" dirty="0">
                <a:latin typeface="Palatino Linotype" panose="02040502050505030304" pitchFamily="18" charset="0"/>
                <a:cs typeface="Arial" panose="020B0604020202020204" pitchFamily="34" charset="0"/>
              </a:rPr>
              <a:t>.</a:t>
            </a:r>
          </a:p>
        </p:txBody>
      </p:sp>
      <p:sp>
        <p:nvSpPr>
          <p:cNvPr id="15" name="Rectangle 14">
            <a:extLst>
              <a:ext uri="{FF2B5EF4-FFF2-40B4-BE49-F238E27FC236}">
                <a16:creationId xmlns:a16="http://schemas.microsoft.com/office/drawing/2014/main" xmlns="" id="{44B276FC-D2E2-41E3-BBA6-11C8E14EE7B2}"/>
              </a:ext>
            </a:extLst>
          </p:cNvPr>
          <p:cNvSpPr/>
          <p:nvPr/>
        </p:nvSpPr>
        <p:spPr>
          <a:xfrm>
            <a:off x="5375126" y="2780928"/>
            <a:ext cx="554461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uni_email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6" name="Rectangle 15">
            <a:extLst>
              <a:ext uri="{FF2B5EF4-FFF2-40B4-BE49-F238E27FC236}">
                <a16:creationId xmlns:a16="http://schemas.microsoft.com/office/drawing/2014/main" xmlns="" id="{039E4F27-1DC0-41D3-8092-B4BFF5464DB5}"/>
              </a:ext>
            </a:extLst>
          </p:cNvPr>
          <p:cNvSpPr/>
          <p:nvPr/>
        </p:nvSpPr>
        <p:spPr>
          <a:xfrm>
            <a:off x="406574" y="2780928"/>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xmlns="" id="{8447DB7B-F93C-493E-A432-B9DF58809A4D}"/>
              </a:ext>
            </a:extLst>
          </p:cNvPr>
          <p:cNvSpPr/>
          <p:nvPr/>
        </p:nvSpPr>
        <p:spPr>
          <a:xfrm>
            <a:off x="5484240" y="5075892"/>
            <a:ext cx="5291486"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users</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index</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uni_email;</a:t>
            </a:r>
          </a:p>
        </p:txBody>
      </p:sp>
      <p:pic>
        <p:nvPicPr>
          <p:cNvPr id="10" name="Picture 9">
            <a:extLst>
              <a:ext uri="{FF2B5EF4-FFF2-40B4-BE49-F238E27FC236}">
                <a16:creationId xmlns:a16="http://schemas.microsoft.com/office/drawing/2014/main" xmlns="" id="{28014292-DCDA-4176-A4D8-68339ADE75B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DD49C8B9-A4A1-4E81-AF9E-9081172193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237060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852936"/>
            <a:ext cx="8838049" cy="707886"/>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FOREIGN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406574" y="802247"/>
            <a:ext cx="11377264" cy="1661993"/>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foreign key column can have a different name from its primary key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DataType of primary key and foreign key column must be same.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ensures rows in one table have corresponding rows in another.</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Foreign keys can be NULL value even though primary keys can not.</a:t>
            </a:r>
          </a:p>
        </p:txBody>
      </p:sp>
      <p:sp>
        <p:nvSpPr>
          <p:cNvPr id="4" name="Rectangle 3"/>
          <p:cNvSpPr/>
          <p:nvPr/>
        </p:nvSpPr>
        <p:spPr>
          <a:xfrm>
            <a:off x="406574" y="4964270"/>
            <a:ext cx="11377264" cy="1107996"/>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solidFill>
                  <a:schemeClr val="tx1">
                    <a:lumMod val="75000"/>
                    <a:lumOff val="25000"/>
                  </a:schemeClr>
                </a:solidFill>
                <a:latin typeface="Palatino Linotype" panose="02040502050505030304" pitchFamily="18" charset="0"/>
                <a:cs typeface="Arial" panose="020B0604020202020204" pitchFamily="34" charset="0"/>
              </a:rPr>
              <a:t>The table containing the FOREIGN KEY is referred to as the child table, and the table containing the PRIMARY KEY (referenced key) is the parent table.</a:t>
            </a:r>
          </a:p>
        </p:txBody>
      </p:sp>
      <p:sp>
        <p:nvSpPr>
          <p:cNvPr id="5" name="Rectangle 4"/>
          <p:cNvSpPr/>
          <p:nvPr/>
        </p:nvSpPr>
        <p:spPr>
          <a:xfrm>
            <a:off x="1702691" y="3653303"/>
            <a:ext cx="8877658" cy="646331"/>
          </a:xfrm>
          <a:prstGeom prst="rect">
            <a:avLst/>
          </a:prstGeom>
          <a:solidFill>
            <a:schemeClr val="bg1"/>
          </a:solidFill>
        </p:spPr>
        <p:txBody>
          <a:bodyPr wrap="square">
            <a:spAutoFit/>
          </a:bodyPr>
          <a:lstStyle/>
          <a:p>
            <a:r>
              <a:rPr lang="en-IN" dirty="0">
                <a:latin typeface="Palatino Linotype" panose="02040502050505030304" pitchFamily="18" charset="0"/>
                <a:cs typeface="Segoe UI Light" panose="020B0502040204020203" pitchFamily="34" charset="0"/>
              </a:rPr>
              <a:t>A FOREIGN KEY is a field (or collection of fields) in one table that refers to the PRIMARY KEY in another/same table.</a:t>
            </a:r>
          </a:p>
        </p:txBody>
      </p:sp>
      <p:pic>
        <p:nvPicPr>
          <p:cNvPr id="6" name="Picture 5">
            <a:extLst>
              <a:ext uri="{FF2B5EF4-FFF2-40B4-BE49-F238E27FC236}">
                <a16:creationId xmlns:a16="http://schemas.microsoft.com/office/drawing/2014/main" xmlns="" id="{CF86FEE5-C275-42D2-985A-2FB6D7E9F9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8151A47-352D-440E-BC58-CBEA8C2E3A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854188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6" name="Rectangle 5"/>
          <p:cNvSpPr/>
          <p:nvPr/>
        </p:nvSpPr>
        <p:spPr>
          <a:xfrm>
            <a:off x="262558" y="908720"/>
            <a:ext cx="11737304" cy="3231654"/>
          </a:xfrm>
          <a:prstGeom prst="rect">
            <a:avLst/>
          </a:prstGeom>
          <a:solidFill>
            <a:schemeClr val="bg1"/>
          </a:solidFill>
        </p:spPr>
        <p:txBody>
          <a:bodyPr wrap="square">
            <a:spAutoFit/>
          </a:bodyPr>
          <a:lstStyle/>
          <a:p>
            <a:r>
              <a:rPr lang="en-IN" sz="2400" dirty="0">
                <a:solidFill>
                  <a:schemeClr val="tx1">
                    <a:lumMod val="85000"/>
                    <a:lumOff val="15000"/>
                  </a:schemeClr>
                </a:solidFill>
                <a:latin typeface="Palatino Linotype" panose="02040502050505030304" pitchFamily="18" charset="0"/>
              </a:rPr>
              <a:t>A referential constraint could be violated in following cases.</a:t>
            </a:r>
          </a:p>
          <a:p>
            <a:endParaRPr lang="en-IN" sz="20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INSERT attempt to add a row to a child table that has a value in its foreign key columns that does not match a value in the corresponding parent table's column.</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An UPDATE attempt to change the value in a child table's foreign key columns to a value that has no matching value in the corresponding parent table's parent key.</a:t>
            </a:r>
          </a:p>
          <a:p>
            <a:pPr marL="285750" indent="-285750">
              <a:buFont typeface="Arial" panose="020B0604020202020204" pitchFamily="34" charset="0"/>
              <a:buChar char="•"/>
            </a:pPr>
            <a:endParaRPr lang="en-IN" sz="2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A DELETE attempt to remove a record from a parent table that has a matching value in a child table's foreign key columns.</a:t>
            </a:r>
          </a:p>
        </p:txBody>
      </p:sp>
      <p:sp>
        <p:nvSpPr>
          <p:cNvPr id="7" name="Rectangle 6">
            <a:extLst>
              <a:ext uri="{FF2B5EF4-FFF2-40B4-BE49-F238E27FC236}">
                <a16:creationId xmlns:a16="http://schemas.microsoft.com/office/drawing/2014/main" xmlns="" id="{EEBA559D-3E46-4815-998E-8C4AEAC445F6}"/>
              </a:ext>
            </a:extLst>
          </p:cNvPr>
          <p:cNvSpPr/>
          <p:nvPr/>
        </p:nvSpPr>
        <p:spPr>
          <a:xfrm>
            <a:off x="406574" y="4581128"/>
            <a:ext cx="10478119" cy="1692771"/>
          </a:xfrm>
          <a:prstGeom prst="rect">
            <a:avLst/>
          </a:prstGeom>
          <a:no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0089A4"/>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PARENT and CHILD tables must use the same storage engine, </a:t>
            </a:r>
          </a:p>
          <a:p>
            <a:pPr marL="342900" indent="-342900">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and they cannot be defined as temporary tables.</a:t>
            </a:r>
          </a:p>
          <a:p>
            <a:pPr marL="342900" indent="-34290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pic>
        <p:nvPicPr>
          <p:cNvPr id="5" name="Picture 4">
            <a:extLst>
              <a:ext uri="{FF2B5EF4-FFF2-40B4-BE49-F238E27FC236}">
                <a16:creationId xmlns:a16="http://schemas.microsoft.com/office/drawing/2014/main" xmlns="" id="{508B0317-559F-472C-B452-0762ADEBE61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EE043BC-1C46-4295-BFAB-C88EC9A1E0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165125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xmlns=""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Anomaly – (Primary Key/Foreign Key)</a:t>
            </a:r>
          </a:p>
        </p:txBody>
      </p:sp>
      <p:graphicFrame>
        <p:nvGraphicFramePr>
          <p:cNvPr id="3" name="Table 2">
            <a:extLst>
              <a:ext uri="{FF2B5EF4-FFF2-40B4-BE49-F238E27FC236}">
                <a16:creationId xmlns:a16="http://schemas.microsoft.com/office/drawing/2014/main" xmlns="" id="{6EC1D2BD-AD18-42A4-BD02-4B2D32EB4D2E}"/>
              </a:ext>
            </a:extLst>
          </p:cNvPr>
          <p:cNvGraphicFramePr>
            <a:graphicFrameLocks noGrp="1"/>
          </p:cNvGraphicFramePr>
          <p:nvPr/>
        </p:nvGraphicFramePr>
        <p:xfrm>
          <a:off x="263318" y="1413039"/>
          <a:ext cx="5882572" cy="2224752"/>
        </p:xfrm>
        <a:graphic>
          <a:graphicData uri="http://schemas.openxmlformats.org/drawingml/2006/table">
            <a:tbl>
              <a:tblPr firstRow="1" bandRow="1">
                <a:tableStyleId>{10A1B5D5-9B99-4C35-A422-299274C87663}</a:tableStyleId>
              </a:tblPr>
              <a:tblGrid>
                <a:gridCol w="914668">
                  <a:extLst>
                    <a:ext uri="{9D8B030D-6E8A-4147-A177-3AD203B41FA5}">
                      <a16:colId xmlns:a16="http://schemas.microsoft.com/office/drawing/2014/main" xmlns="" val="335185449"/>
                    </a:ext>
                  </a:extLst>
                </a:gridCol>
                <a:gridCol w="1079979">
                  <a:extLst>
                    <a:ext uri="{9D8B030D-6E8A-4147-A177-3AD203B41FA5}">
                      <a16:colId xmlns:a16="http://schemas.microsoft.com/office/drawing/2014/main" xmlns="" val="410791785"/>
                    </a:ext>
                  </a:extLst>
                </a:gridCol>
                <a:gridCol w="935982">
                  <a:extLst>
                    <a:ext uri="{9D8B030D-6E8A-4147-A177-3AD203B41FA5}">
                      <a16:colId xmlns:a16="http://schemas.microsoft.com/office/drawing/2014/main" xmlns="" val="1178793827"/>
                    </a:ext>
                  </a:extLst>
                </a:gridCol>
                <a:gridCol w="935982">
                  <a:extLst>
                    <a:ext uri="{9D8B030D-6E8A-4147-A177-3AD203B41FA5}">
                      <a16:colId xmlns:a16="http://schemas.microsoft.com/office/drawing/2014/main" xmlns="" val="831646229"/>
                    </a:ext>
                  </a:extLst>
                </a:gridCol>
                <a:gridCol w="719986">
                  <a:extLst>
                    <a:ext uri="{9D8B030D-6E8A-4147-A177-3AD203B41FA5}">
                      <a16:colId xmlns:a16="http://schemas.microsoft.com/office/drawing/2014/main" xmlns="" val="3072107594"/>
                    </a:ext>
                  </a:extLst>
                </a:gridCol>
                <a:gridCol w="1295975">
                  <a:extLst>
                    <a:ext uri="{9D8B030D-6E8A-4147-A177-3AD203B41FA5}">
                      <a16:colId xmlns:a16="http://schemas.microsoft.com/office/drawing/2014/main" xmlns="" val="2857807087"/>
                    </a:ext>
                  </a:extLst>
                </a:gridCol>
              </a:tblGrid>
              <a:tr h="370792">
                <a:tc>
                  <a:txBody>
                    <a:bodyPr/>
                    <a:lstStyle/>
                    <a:p>
                      <a:pPr algn="l"/>
                      <a:r>
                        <a:rPr lang="en-US" sz="1800" b="0" dirty="0">
                          <a:solidFill>
                            <a:schemeClr val="tx1"/>
                          </a:solidFill>
                          <a:latin typeface="Arial" panose="020B0604020202020204" pitchFamily="34" charset="0"/>
                          <a:cs typeface="Arial" panose="020B0604020202020204" pitchFamily="34" charset="0"/>
                        </a:rPr>
                        <a:t>RollNo</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Mobile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City</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State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isActive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xmlns="" val="3136012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Ramesh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algn="l"/>
                      <a:r>
                        <a:rPr lang="en-US" sz="1800" b="0" dirty="0">
                          <a:solidFill>
                            <a:schemeClr val="tx1"/>
                          </a:solidFill>
                          <a:latin typeface="Arial" panose="020B0604020202020204" pitchFamily="34" charset="0"/>
                          <a:cs typeface="Arial" panose="020B0604020202020204" pitchFamily="34" charset="0"/>
                        </a:rPr>
                        <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Pune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MH</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xmlns="" val="1217987432"/>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2</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Amit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xmlns="" val="3823539815"/>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3</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Rajan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xmlns="" val="3851322040"/>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4</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Bhavin</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Baroda</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xmlns="" val="2455653211"/>
                  </a:ext>
                </a:extLst>
              </a:tr>
              <a:tr h="370792">
                <a:tc>
                  <a:txBody>
                    <a:bodyPr/>
                    <a:lstStyle/>
                    <a:p>
                      <a:r>
                        <a:rPr lang="en-US" sz="1800" b="0" dirty="0">
                          <a:solidFill>
                            <a:schemeClr val="tx1"/>
                          </a:solidFill>
                          <a:latin typeface="Arial" panose="020B0604020202020204" pitchFamily="34" charset="0"/>
                          <a:cs typeface="Arial" panose="020B0604020202020204" pitchFamily="34" charset="0"/>
                        </a:rPr>
                        <a:t>5</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Pankaj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schemeClr val="tx1"/>
                          </a:solidFill>
                          <a:effectLst/>
                          <a:uLnTx/>
                          <a:uFillTx/>
                          <a:latin typeface="Arial" panose="020B0604020202020204" pitchFamily="34" charset="0"/>
                          <a:cs typeface="Arial" panose="020B0604020202020204" pitchFamily="34" charset="0"/>
                        </a:rPr>
                        <a:t>●●●●</a:t>
                      </a:r>
                      <a:endParaRPr kumimoji="0" lang="en-IN"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Surat</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GJ</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tc>
                  <a:txBody>
                    <a:bodyPr/>
                    <a:lstStyle/>
                    <a:p>
                      <a:r>
                        <a:rPr lang="en-US" sz="1800" b="0" dirty="0">
                          <a:solidFill>
                            <a:schemeClr val="tx1"/>
                          </a:solidFill>
                          <a:latin typeface="Arial" panose="020B0604020202020204" pitchFamily="34" charset="0"/>
                          <a:cs typeface="Arial" panose="020B0604020202020204" pitchFamily="34" charset="0"/>
                        </a:rPr>
                        <a:t>1</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xmlns="" val="45314860"/>
                  </a:ext>
                </a:extLst>
              </a:tr>
            </a:tbl>
          </a:graphicData>
        </a:graphic>
      </p:graphicFrame>
      <p:graphicFrame>
        <p:nvGraphicFramePr>
          <p:cNvPr id="4" name="Table 3">
            <a:extLst>
              <a:ext uri="{FF2B5EF4-FFF2-40B4-BE49-F238E27FC236}">
                <a16:creationId xmlns:a16="http://schemas.microsoft.com/office/drawing/2014/main" xmlns="" id="{AA7B12D7-C829-40EA-8DF6-5B7BEBDAD323}"/>
              </a:ext>
            </a:extLst>
          </p:cNvPr>
          <p:cNvGraphicFramePr>
            <a:graphicFrameLocks noGrp="1"/>
          </p:cNvGraphicFramePr>
          <p:nvPr>
            <p:extLst>
              <p:ext uri="{D42A27DB-BD31-4B8C-83A1-F6EECF244321}">
                <p14:modId xmlns:p14="http://schemas.microsoft.com/office/powerpoint/2010/main" xmlns="" val="4117993836"/>
              </p:ext>
            </p:extLst>
          </p:nvPr>
        </p:nvGraphicFramePr>
        <p:xfrm>
          <a:off x="6527198" y="1413039"/>
          <a:ext cx="4874590" cy="2224752"/>
        </p:xfrm>
        <a:graphic>
          <a:graphicData uri="http://schemas.openxmlformats.org/drawingml/2006/table">
            <a:tbl>
              <a:tblPr firstRow="1" bandRow="1">
                <a:tableStyleId>{10A1B5D5-9B99-4C35-A422-299274C87663}</a:tableStyleId>
              </a:tblPr>
              <a:tblGrid>
                <a:gridCol w="935982">
                  <a:extLst>
                    <a:ext uri="{9D8B030D-6E8A-4147-A177-3AD203B41FA5}">
                      <a16:colId xmlns:a16="http://schemas.microsoft.com/office/drawing/2014/main" xmlns="" val="335185449"/>
                    </a:ext>
                  </a:extLst>
                </a:gridCol>
                <a:gridCol w="1954619">
                  <a:extLst>
                    <a:ext uri="{9D8B030D-6E8A-4147-A177-3AD203B41FA5}">
                      <a16:colId xmlns:a16="http://schemas.microsoft.com/office/drawing/2014/main" xmlns="" val="410791785"/>
                    </a:ext>
                  </a:extLst>
                </a:gridCol>
                <a:gridCol w="1983989">
                  <a:extLst>
                    <a:ext uri="{9D8B030D-6E8A-4147-A177-3AD203B41FA5}">
                      <a16:colId xmlns:a16="http://schemas.microsoft.com/office/drawing/2014/main" xmlns="" val="1178793827"/>
                    </a:ext>
                  </a:extLst>
                </a:gridCol>
              </a:tblGrid>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RollNo</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solidFill>
                            <a:schemeClr val="tx1"/>
                          </a:solidFill>
                          <a:latin typeface="Arial" panose="020B0604020202020204" pitchFamily="34" charset="0"/>
                          <a:cs typeface="Arial" panose="020B0604020202020204" pitchFamily="34" charset="0"/>
                        </a:rPr>
                        <a:t>CourceDuration</a:t>
                      </a:r>
                      <a:endParaRPr lang="en-IN" b="0" dirty="0">
                        <a:solidFill>
                          <a:schemeClr val="tx1"/>
                        </a:solidFill>
                        <a:latin typeface="Arial" panose="020B0604020202020204" pitchFamily="34" charset="0"/>
                        <a:cs typeface="Arial" panose="020B0604020202020204" pitchFamily="34" charset="0"/>
                      </a:endParaRPr>
                    </a:p>
                  </a:txBody>
                  <a:tcPr/>
                </a:tc>
                <a:tc>
                  <a:txBody>
                    <a:bodyPr/>
                    <a:lstStyle/>
                    <a:p>
                      <a:pPr algn="l"/>
                      <a:r>
                        <a:rPr lang="en-US" sz="1800" b="0" dirty="0">
                          <a:solidFill>
                            <a:schemeClr val="tx1"/>
                          </a:solidFill>
                          <a:latin typeface="Arial" panose="020B0604020202020204" pitchFamily="34" charset="0"/>
                          <a:cs typeface="Arial" panose="020B0604020202020204" pitchFamily="34" charset="0"/>
                        </a:rPr>
                        <a:t>CourceName</a:t>
                      </a:r>
                      <a:endParaRPr lang="en-IN" sz="1800" b="0" dirty="0">
                        <a:solidFill>
                          <a:schemeClr val="tx1"/>
                        </a:solidFill>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xmlns="" val="3136012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algn="l"/>
                      <a:r>
                        <a:rPr lang="en-US" b="0" dirty="0">
                          <a:latin typeface="Arial" panose="020B0604020202020204" pitchFamily="34" charset="0"/>
                          <a:cs typeface="Arial" panose="020B0604020202020204" pitchFamily="34" charset="0"/>
                        </a:rPr>
                        <a:t>1.5 month</a:t>
                      </a:r>
                      <a:endParaRPr lang="en-IN" b="0" dirty="0">
                        <a:latin typeface="Arial" panose="020B0604020202020204" pitchFamily="34" charset="0"/>
                        <a:cs typeface="Arial" panose="020B0604020202020204" pitchFamily="34" charset="0"/>
                      </a:endParaRPr>
                    </a:p>
                  </a:txBody>
                  <a:tcPr/>
                </a:tc>
                <a:tc>
                  <a:txBody>
                    <a:bodyPr/>
                    <a:lstStyle/>
                    <a:p>
                      <a:pPr algn="l"/>
                      <a:r>
                        <a:rPr lang="en-US" sz="1800" b="0" dirty="0">
                          <a:latin typeface="Arial" panose="020B0604020202020204" pitchFamily="34" charset="0"/>
                          <a:cs typeface="Arial" panose="020B0604020202020204" pitchFamily="34" charset="0"/>
                        </a:rPr>
                        <a:t>RDBMS</a:t>
                      </a:r>
                      <a:endParaRPr lang="en-IN" sz="1800" b="0" dirty="0">
                        <a:latin typeface="Arial" panose="020B0604020202020204" pitchFamily="34" charset="0"/>
                        <a:cs typeface="Arial" panose="020B0604020202020204" pitchFamily="34" charset="0"/>
                      </a:endParaRPr>
                    </a:p>
                  </a:txBody>
                  <a:tcPr marL="91428" marR="91428" marT="45714" marB="45714"/>
                </a:tc>
                <a:extLst>
                  <a:ext uri="{0D108BD9-81ED-4DB2-BD59-A6C34878D82A}">
                    <a16:rowId xmlns:a16="http://schemas.microsoft.com/office/drawing/2014/main" xmlns="" val="1217987432"/>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NoSQL</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xmlns="" val="3823539815"/>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3</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Networking</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xmlns="" val="3851322040"/>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1</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Java</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xmlns="" val="2455653211"/>
                  </a:ext>
                </a:extLst>
              </a:tr>
              <a:tr h="370792">
                <a:tc>
                  <a:txBody>
                    <a:bodyPr/>
                    <a:lstStyle/>
                    <a:p>
                      <a:pPr marL="0" algn="l" rtl="0" eaLnBrk="1" latinLnBrk="0" hangingPunct="1"/>
                      <a:r>
                        <a:rPr kumimoji="0" lang="en-US" sz="1800" b="0" kern="1200" dirty="0">
                          <a:solidFill>
                            <a:schemeClr val="tx1"/>
                          </a:solidFill>
                          <a:latin typeface="Arial" panose="020B0604020202020204" pitchFamily="34" charset="0"/>
                          <a:cs typeface="Arial" panose="020B0604020202020204" pitchFamily="34" charset="0"/>
                        </a:rPr>
                        <a:t>2</a:t>
                      </a:r>
                      <a:endParaRPr kumimoji="0" lang="en-IN" sz="1800" b="0" kern="1200" dirty="0">
                        <a:solidFill>
                          <a:schemeClr val="tx1"/>
                        </a:solidFill>
                        <a:latin typeface="Arial" panose="020B0604020202020204" pitchFamily="34" charset="0"/>
                        <a:ea typeface="+mn-ea"/>
                        <a:cs typeface="Arial" panose="020B0604020202020204" pitchFamily="34" charset="0"/>
                      </a:endParaRPr>
                    </a:p>
                  </a:txBody>
                  <a:tcPr marL="91428" marR="91428" marT="45714" marB="4571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 month</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dirty="0">
                          <a:ln>
                            <a:noFill/>
                          </a:ln>
                          <a:solidFill>
                            <a:prstClr val="black"/>
                          </a:solidFill>
                          <a:effectLst/>
                          <a:uLnTx/>
                          <a:uFillTx/>
                          <a:latin typeface="Arial" panose="020B0604020202020204" pitchFamily="34" charset="0"/>
                          <a:cs typeface="Arial" panose="020B0604020202020204" pitchFamily="34" charset="0"/>
                        </a:rPr>
                        <a:t>.NET</a:t>
                      </a:r>
                      <a:endPar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marL="91428" marR="91428" marT="45714" marB="45714"/>
                </a:tc>
                <a:extLst>
                  <a:ext uri="{0D108BD9-81ED-4DB2-BD59-A6C34878D82A}">
                    <a16:rowId xmlns:a16="http://schemas.microsoft.com/office/drawing/2014/main" xmlns="" val="45314860"/>
                  </a:ext>
                </a:extLst>
              </a:tr>
            </a:tbl>
          </a:graphicData>
        </a:graphic>
      </p:graphicFrame>
      <p:sp>
        <p:nvSpPr>
          <p:cNvPr id="9" name="Rectangle 8">
            <a:extLst>
              <a:ext uri="{FF2B5EF4-FFF2-40B4-BE49-F238E27FC236}">
                <a16:creationId xmlns:a16="http://schemas.microsoft.com/office/drawing/2014/main" xmlns="" id="{2075545C-D06F-4211-A058-1F78AEAC5D7E}"/>
              </a:ext>
            </a:extLst>
          </p:cNvPr>
          <p:cNvSpPr/>
          <p:nvPr/>
        </p:nvSpPr>
        <p:spPr>
          <a:xfrm>
            <a:off x="212633" y="909048"/>
            <a:ext cx="1634655"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 Table</a:t>
            </a:r>
          </a:p>
        </p:txBody>
      </p:sp>
      <p:sp>
        <p:nvSpPr>
          <p:cNvPr id="10" name="Rectangle 9">
            <a:extLst>
              <a:ext uri="{FF2B5EF4-FFF2-40B4-BE49-F238E27FC236}">
                <a16:creationId xmlns:a16="http://schemas.microsoft.com/office/drawing/2014/main" xmlns="" id="{FA0B3443-575A-4843-8C92-C011749849A6}"/>
              </a:ext>
            </a:extLst>
          </p:cNvPr>
          <p:cNvSpPr/>
          <p:nvPr/>
        </p:nvSpPr>
        <p:spPr>
          <a:xfrm>
            <a:off x="6455200" y="909048"/>
            <a:ext cx="2570636" cy="369284"/>
          </a:xfrm>
          <a:prstGeom prst="rect">
            <a:avLst/>
          </a:prstGeom>
        </p:spPr>
        <p:txBody>
          <a:bodyPr wrap="square">
            <a:spAutoFit/>
          </a:bodyPr>
          <a:lstStyle/>
          <a:p>
            <a:r>
              <a:rPr lang="en-US" dirty="0">
                <a:latin typeface="Arial" panose="020B0604020202020204" pitchFamily="34" charset="0"/>
                <a:cs typeface="Arial" panose="020B0604020202020204" pitchFamily="34" charset="0"/>
              </a:rPr>
              <a:t>Student_Course Table</a:t>
            </a:r>
          </a:p>
        </p:txBody>
      </p:sp>
      <p:sp>
        <p:nvSpPr>
          <p:cNvPr id="2" name="TextBox 1">
            <a:extLst>
              <a:ext uri="{FF2B5EF4-FFF2-40B4-BE49-F238E27FC236}">
                <a16:creationId xmlns:a16="http://schemas.microsoft.com/office/drawing/2014/main" xmlns="" id="{48892192-82D7-4E8D-9ADD-7D0217BAD88A}"/>
              </a:ext>
            </a:extLst>
          </p:cNvPr>
          <p:cNvSpPr txBox="1"/>
          <p:nvPr/>
        </p:nvSpPr>
        <p:spPr>
          <a:xfrm>
            <a:off x="212662" y="3969638"/>
            <a:ext cx="11787994" cy="2641749"/>
          </a:xfrm>
          <a:prstGeom prst="rect">
            <a:avLst/>
          </a:prstGeom>
          <a:noFill/>
        </p:spPr>
        <p:txBody>
          <a:bodyPr wrap="square">
            <a:spAutoFit/>
          </a:bodyPr>
          <a:lstStyle/>
          <a:p>
            <a:pPr algn="l" fontAlgn="base"/>
            <a:r>
              <a:rPr lang="en-US" b="1" i="0" dirty="0">
                <a:solidFill>
                  <a:srgbClr val="006C86"/>
                </a:solidFill>
                <a:effectLst/>
                <a:latin typeface="Arial" panose="020B0604020202020204" pitchFamily="34" charset="0"/>
                <a:cs typeface="Arial" panose="020B0604020202020204" pitchFamily="34" charset="0"/>
              </a:rPr>
              <a:t>Insertion anomaly:</a:t>
            </a:r>
          </a:p>
          <a:p>
            <a:pPr algn="l" fontAlgn="base"/>
            <a:endParaRPr lang="en-US" sz="800" b="1"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insert a record in Student_Course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7, it will not allow.</a:t>
            </a:r>
          </a:p>
          <a:p>
            <a:pPr algn="l" fontAlgn="base"/>
            <a:endParaRPr lang="en-US" b="0" i="0" dirty="0">
              <a:solidFill>
                <a:schemeClr val="tx1">
                  <a:lumMod val="85000"/>
                  <a:lumOff val="15000"/>
                </a:schemeClr>
              </a:solidFill>
              <a:effectLst/>
              <a:latin typeface="Arial" panose="020B0604020202020204" pitchFamily="34" charset="0"/>
              <a:cs typeface="Arial" panose="020B0604020202020204" pitchFamily="34" charset="0"/>
            </a:endParaRPr>
          </a:p>
          <a:p>
            <a:pPr algn="l" fontAlgn="base"/>
            <a:r>
              <a:rPr lang="en-US" b="1" i="0" dirty="0">
                <a:solidFill>
                  <a:srgbClr val="006C86"/>
                </a:solidFill>
                <a:effectLst/>
                <a:latin typeface="Arial" panose="020B0604020202020204" pitchFamily="34" charset="0"/>
                <a:cs typeface="Arial" panose="020B0604020202020204" pitchFamily="34" charset="0"/>
              </a:rPr>
              <a:t>Updation and Deletion anomaly:</a:t>
            </a:r>
            <a:r>
              <a:rPr lang="en-US" b="0" i="0" dirty="0">
                <a:solidFill>
                  <a:srgbClr val="006C86"/>
                </a:solidFill>
                <a:effectLst/>
                <a:latin typeface="Arial" panose="020B0604020202020204" pitchFamily="34" charset="0"/>
                <a:cs typeface="Arial" panose="020B0604020202020204" pitchFamily="34" charset="0"/>
              </a:rPr>
              <a:t> </a:t>
            </a:r>
          </a:p>
          <a:p>
            <a:pPr algn="l" fontAlgn="base"/>
            <a:endParaRPr lang="en-US" sz="800" dirty="0">
              <a:solidFill>
                <a:schemeClr val="tx1">
                  <a:lumMod val="85000"/>
                  <a:lumOff val="15000"/>
                </a:schemeClr>
              </a:solidFill>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b="0" i="0" dirty="0">
                <a:solidFill>
                  <a:schemeClr val="tx1">
                    <a:lumMod val="85000"/>
                    <a:lumOff val="15000"/>
                  </a:schemeClr>
                </a:solidFill>
                <a:effectLst/>
                <a:latin typeface="Arial" panose="020B0604020202020204" pitchFamily="34" charset="0"/>
                <a:cs typeface="Arial" panose="020B0604020202020204" pitchFamily="34" charset="0"/>
              </a:rPr>
              <a:t>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 it will not allow.</a:t>
            </a:r>
          </a:p>
          <a:p>
            <a:pPr marL="285750" indent="-285750"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you  try to chance the </a:t>
            </a:r>
            <a:r>
              <a:rPr lang="en-US" dirty="0">
                <a:solidFill>
                  <a:schemeClr val="tx1">
                    <a:lumMod val="85000"/>
                    <a:lumOff val="15000"/>
                  </a:schemeClr>
                </a:solidFill>
                <a:latin typeface="Arial" panose="020B0604020202020204" pitchFamily="34" charset="0"/>
                <a:cs typeface="Arial" panose="020B0604020202020204" pitchFamily="34" charset="0"/>
              </a:rPr>
              <a:t>RollNo from </a:t>
            </a:r>
            <a:r>
              <a:rPr lang="en-US" dirty="0">
                <a:latin typeface="Arial" panose="020B0604020202020204" pitchFamily="34" charset="0"/>
                <a:cs typeface="Arial" panose="020B0604020202020204" pitchFamily="34" charset="0"/>
              </a:rPr>
              <a:t>Student_Course</a:t>
            </a:r>
            <a:r>
              <a:rPr lang="en-US" b="0" i="0" dirty="0">
                <a:solidFill>
                  <a:schemeClr val="tx1">
                    <a:lumMod val="85000"/>
                    <a:lumOff val="15000"/>
                  </a:schemeClr>
                </a:solidFill>
                <a:effectLst/>
                <a:latin typeface="Arial" panose="020B0604020202020204" pitchFamily="34" charset="0"/>
                <a:cs typeface="Arial" panose="020B0604020202020204" pitchFamily="34" charset="0"/>
              </a:rPr>
              <a: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10 whose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3 , it will not allow.</a:t>
            </a:r>
            <a:endParaRPr lang="en-US" sz="800" b="0" i="0" dirty="0">
              <a:solidFill>
                <a:schemeClr val="tx1">
                  <a:lumMod val="85000"/>
                  <a:lumOff val="15000"/>
                </a:schemeClr>
              </a:solidFill>
              <a:effectLst/>
              <a:latin typeface="Arial" panose="020B0604020202020204" pitchFamily="34" charset="0"/>
              <a:cs typeface="Arial" panose="020B0604020202020204" pitchFamily="34" charset="0"/>
            </a:endParaRPr>
          </a:p>
          <a:p>
            <a:pPr marL="285750" indent="-285750" algn="l" fontAlgn="base">
              <a:lnSpc>
                <a:spcPct val="150000"/>
              </a:lnSpc>
              <a:buFont typeface="Arial" panose="020B0604020202020204" pitchFamily="34" charset="0"/>
              <a:buChar char="•"/>
            </a:pPr>
            <a:r>
              <a:rPr lang="en-US" b="0" i="0" dirty="0">
                <a:solidFill>
                  <a:schemeClr val="tx1">
                    <a:lumMod val="85000"/>
                    <a:lumOff val="15000"/>
                  </a:schemeClr>
                </a:solidFill>
                <a:effectLst/>
                <a:latin typeface="Arial" panose="020B0604020202020204" pitchFamily="34" charset="0"/>
                <a:cs typeface="Arial" panose="020B0604020202020204" pitchFamily="34" charset="0"/>
              </a:rPr>
              <a:t>If we try to delete a record from Student table with </a:t>
            </a:r>
            <a:r>
              <a:rPr lang="en-US" dirty="0">
                <a:solidFill>
                  <a:schemeClr val="tx1">
                    <a:lumMod val="85000"/>
                    <a:lumOff val="15000"/>
                  </a:schemeClr>
                </a:solidFill>
                <a:latin typeface="Arial" panose="020B0604020202020204" pitchFamily="34" charset="0"/>
                <a:cs typeface="Arial" panose="020B0604020202020204" pitchFamily="34" charset="0"/>
              </a:rPr>
              <a:t>RollNo</a:t>
            </a:r>
            <a:r>
              <a:rPr lang="en-US" b="0" i="0" dirty="0">
                <a:solidFill>
                  <a:schemeClr val="tx1">
                    <a:lumMod val="85000"/>
                    <a:lumOff val="15000"/>
                  </a:schemeClr>
                </a:solidFill>
                <a:effectLst/>
                <a:latin typeface="Arial" panose="020B0604020202020204" pitchFamily="34" charset="0"/>
                <a:cs typeface="Arial" panose="020B0604020202020204" pitchFamily="34" charset="0"/>
              </a:rPr>
              <a:t> = 1, it will not allow.</a:t>
            </a:r>
          </a:p>
        </p:txBody>
      </p:sp>
    </p:spTree>
    <p:extLst>
      <p:ext uri="{BB962C8B-B14F-4D97-AF65-F5344CB8AC3E}">
        <p14:creationId xmlns:p14="http://schemas.microsoft.com/office/powerpoint/2010/main" xmlns="" val="8610434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A94AC48D-D488-4441-8920-15D9D7FF6F3A}"/>
              </a:ext>
            </a:extLst>
          </p:cNvPr>
          <p:cNvSpPr/>
          <p:nvPr/>
        </p:nvSpPr>
        <p:spPr>
          <a:xfrm>
            <a:off x="212634" y="333060"/>
            <a:ext cx="1706652" cy="43083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p:txBody>
      </p:sp>
      <p:sp>
        <p:nvSpPr>
          <p:cNvPr id="6" name="Rectangle 5">
            <a:extLst>
              <a:ext uri="{FF2B5EF4-FFF2-40B4-BE49-F238E27FC236}">
                <a16:creationId xmlns:a16="http://schemas.microsoft.com/office/drawing/2014/main" xmlns="" id="{42C52982-2FB1-4056-B383-22462B383F46}"/>
              </a:ext>
            </a:extLst>
          </p:cNvPr>
          <p:cNvSpPr/>
          <p:nvPr/>
        </p:nvSpPr>
        <p:spPr>
          <a:xfrm>
            <a:off x="1524397" y="451"/>
            <a:ext cx="9141620" cy="584699"/>
          </a:xfrm>
          <a:prstGeom prst="rect">
            <a:avLst/>
          </a:prstGeom>
          <a:noFill/>
        </p:spPr>
        <p:txBody>
          <a:bodyPr wrap="square">
            <a:spAutoFit/>
          </a:bodyPr>
          <a:lstStyle/>
          <a:p>
            <a:pPr algn="r"/>
            <a:r>
              <a:rPr lang="en-IN" sz="3600" dirty="0">
                <a:latin typeface="Arial" panose="020B0604020202020204" pitchFamily="34" charset="0"/>
                <a:cs typeface="Arial" panose="020B0604020202020204" pitchFamily="34" charset="0"/>
              </a:rPr>
              <a:t>Alter, Drop – (Primary Key/Foreign Key)</a:t>
            </a:r>
          </a:p>
        </p:txBody>
      </p:sp>
      <p:sp>
        <p:nvSpPr>
          <p:cNvPr id="10" name="Rectangle 9">
            <a:extLst>
              <a:ext uri="{FF2B5EF4-FFF2-40B4-BE49-F238E27FC236}">
                <a16:creationId xmlns:a16="http://schemas.microsoft.com/office/drawing/2014/main" xmlns="" id="{FA0B3443-575A-4843-8C92-C011749849A6}"/>
              </a:ext>
            </a:extLst>
          </p:cNvPr>
          <p:cNvSpPr/>
          <p:nvPr/>
        </p:nvSpPr>
        <p:spPr>
          <a:xfrm>
            <a:off x="5087225" y="837049"/>
            <a:ext cx="6047884" cy="1492522"/>
          </a:xfrm>
          <a:prstGeom prst="rect">
            <a:avLst/>
          </a:prstGeom>
        </p:spPr>
        <p:txBody>
          <a:bodyPr wrap="square">
            <a:spAutoFit/>
          </a:bodyPr>
          <a:lstStyle/>
          <a:p>
            <a:r>
              <a:rPr lang="en-US" dirty="0">
                <a:latin typeface="Liberation Mono"/>
                <a:cs typeface="Arial" panose="020B0604020202020204" pitchFamily="34" charset="0"/>
              </a:rPr>
              <a:t>Student_Course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(FK)</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CourceDuration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    CourceName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a:t>
            </a:r>
          </a:p>
          <a:p>
            <a:r>
              <a:rPr lang="en-US" dirty="0">
                <a:latin typeface="Liberation Mono"/>
                <a:cs typeface="Arial" panose="020B0604020202020204" pitchFamily="34" charset="0"/>
              </a:rPr>
              <a:t>}</a:t>
            </a:r>
          </a:p>
        </p:txBody>
      </p:sp>
      <p:sp>
        <p:nvSpPr>
          <p:cNvPr id="11" name="TextBox 10">
            <a:extLst>
              <a:ext uri="{FF2B5EF4-FFF2-40B4-BE49-F238E27FC236}">
                <a16:creationId xmlns:a16="http://schemas.microsoft.com/office/drawing/2014/main" xmlns="" id="{284B127A-1D84-4127-9059-0AD6133EF878}"/>
              </a:ext>
            </a:extLst>
          </p:cNvPr>
          <p:cNvSpPr txBox="1"/>
          <p:nvPr/>
        </p:nvSpPr>
        <p:spPr>
          <a:xfrm>
            <a:off x="839307" y="837050"/>
            <a:ext cx="3860973" cy="2308023"/>
          </a:xfrm>
          <a:prstGeom prst="rect">
            <a:avLst/>
          </a:prstGeom>
          <a:noFill/>
        </p:spPr>
        <p:txBody>
          <a:bodyPr wrap="square">
            <a:spAutoFit/>
          </a:bodyPr>
          <a:lstStyle/>
          <a:p>
            <a:r>
              <a:rPr lang="en-US" dirty="0">
                <a:latin typeface="Liberation Mono"/>
                <a:cs typeface="Arial" panose="020B0604020202020204" pitchFamily="34" charset="0"/>
              </a:rPr>
              <a:t>Student  = { </a:t>
            </a:r>
          </a:p>
          <a:p>
            <a:r>
              <a:rPr lang="en-US" dirty="0">
                <a:latin typeface="Liberation Mono"/>
                <a:cs typeface="Arial" panose="020B0604020202020204" pitchFamily="34" charset="0"/>
              </a:rPr>
              <a:t>    RollNo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sz="1900" dirty="0">
                <a:solidFill>
                  <a:srgbClr val="00B050"/>
                </a:solidFill>
                <a:latin typeface="Liberation Mono"/>
                <a:cs typeface="Arial" panose="020B0604020202020204" pitchFamily="34" charset="0"/>
              </a:rPr>
              <a:t># (PK)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Mobile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State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p>
          <a:p>
            <a:r>
              <a:rPr lang="en-US" dirty="0">
                <a:latin typeface="Liberation Mono"/>
                <a:cs typeface="Arial" panose="020B0604020202020204" pitchFamily="34" charset="0"/>
              </a:rPr>
              <a:t>    isActive </a:t>
            </a:r>
            <a:r>
              <a:rPr lang="en-US" dirty="0">
                <a:solidFill>
                  <a:srgbClr val="834689"/>
                </a:solidFill>
                <a:latin typeface="Liberation Mono"/>
                <a:cs typeface="Arial" panose="020B0604020202020204" pitchFamily="34" charset="0"/>
              </a:rPr>
              <a:t>bool</a:t>
            </a:r>
            <a:r>
              <a:rPr lang="en-US" dirty="0">
                <a:latin typeface="Liberation Mono"/>
                <a:cs typeface="Arial" panose="020B0604020202020204" pitchFamily="34" charset="0"/>
              </a:rPr>
              <a:t> </a:t>
            </a:r>
          </a:p>
          <a:p>
            <a:r>
              <a:rPr lang="en-US" dirty="0">
                <a:latin typeface="Liberation Mono"/>
                <a:cs typeface="Arial" panose="020B0604020202020204" pitchFamily="34" charset="0"/>
              </a:rPr>
              <a:t>}</a:t>
            </a:r>
            <a:endParaRPr lang="en-IN" dirty="0">
              <a:latin typeface="Liberation Mono"/>
            </a:endParaRPr>
          </a:p>
        </p:txBody>
      </p:sp>
      <p:sp>
        <p:nvSpPr>
          <p:cNvPr id="27" name="Rectangle 26">
            <a:extLst>
              <a:ext uri="{FF2B5EF4-FFF2-40B4-BE49-F238E27FC236}">
                <a16:creationId xmlns:a16="http://schemas.microsoft.com/office/drawing/2014/main" xmlns="" id="{78AB7B4D-037D-43FC-A0FC-F1333B33592B}"/>
              </a:ext>
            </a:extLst>
          </p:cNvPr>
          <p:cNvSpPr/>
          <p:nvPr/>
        </p:nvSpPr>
        <p:spPr>
          <a:xfrm>
            <a:off x="263317" y="3184552"/>
            <a:ext cx="11735776" cy="3123932"/>
          </a:xfrm>
          <a:prstGeom prst="rect">
            <a:avLst/>
          </a:prstGeom>
          <a:solidFill>
            <a:schemeClr val="bg1"/>
          </a:solidFill>
        </p:spPr>
        <p:txBody>
          <a:bodyPr wrap="square">
            <a:spAutoFit/>
          </a:bodyPr>
          <a:lstStyle/>
          <a:p>
            <a:r>
              <a:rPr lang="en-IN" sz="2000" dirty="0">
                <a:solidFill>
                  <a:srgbClr val="C00000"/>
                </a:solidFill>
                <a:latin typeface="Arial" panose="020B0604020202020204" pitchFamily="34" charset="0"/>
                <a:cs typeface="Arial" panose="020B0604020202020204" pitchFamily="34" charset="0"/>
              </a:rPr>
              <a:t>DDL command could be violated in following cases.</a:t>
            </a:r>
          </a:p>
          <a:p>
            <a:endParaRPr lang="en-IN" sz="800" dirty="0"/>
          </a:p>
          <a:p>
            <a:r>
              <a:rPr lang="en-US" b="1" dirty="0">
                <a:solidFill>
                  <a:srgbClr val="006C86"/>
                </a:solidFill>
                <a:latin typeface="Arial" panose="020B0604020202020204" pitchFamily="34" charset="0"/>
                <a:cs typeface="Arial" panose="020B0604020202020204" pitchFamily="34" charset="0"/>
              </a:rPr>
              <a:t>Alter command:</a:t>
            </a:r>
          </a:p>
          <a:p>
            <a:endParaRPr lang="en-IN" sz="800" dirty="0"/>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modify datatype of RollNo in Student or Student_Course table with </a:t>
            </a:r>
            <a:r>
              <a:rPr lang="en-IN" dirty="0">
                <a:solidFill>
                  <a:srgbClr val="834689"/>
                </a:solidFill>
                <a:latin typeface="Arial" panose="020B0604020202020204" pitchFamily="34" charset="0"/>
                <a:cs typeface="Arial" panose="020B0604020202020204" pitchFamily="34" charset="0"/>
              </a:rPr>
              <a:t>VARCHAR</a:t>
            </a:r>
            <a:r>
              <a:rPr lang="en-IN" dirty="0">
                <a:solidFill>
                  <a:schemeClr val="tx1">
                    <a:lumMod val="85000"/>
                    <a:lumOff val="15000"/>
                  </a:schemeClr>
                </a:solidFill>
                <a:latin typeface="Arial" panose="020B0604020202020204" pitchFamily="34" charset="0"/>
                <a:cs typeface="Arial" panose="020B0604020202020204" pitchFamily="34" charset="0"/>
              </a:rPr>
              <a:t>,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apply auto_increment to RollNo in Student table, it will not allow</a:t>
            </a:r>
          </a:p>
          <a:p>
            <a:pPr marL="342866" indent="-342866">
              <a:lnSpc>
                <a:spcPct val="150000"/>
              </a:lnSpc>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RollNo column from Student table , it will not allow.</a:t>
            </a:r>
          </a:p>
          <a:p>
            <a:pPr marL="342866" indent="-342866">
              <a:buFont typeface="Arial" panose="020B0604020202020204" pitchFamily="34" charset="0"/>
              <a:buChar char="•"/>
            </a:pPr>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b="1" dirty="0">
                <a:solidFill>
                  <a:srgbClr val="006C86"/>
                </a:solidFill>
                <a:latin typeface="Arial" panose="020B0604020202020204" pitchFamily="34" charset="0"/>
                <a:cs typeface="Arial" panose="020B0604020202020204" pitchFamily="34" charset="0"/>
              </a:rPr>
              <a:t>Drop command:</a:t>
            </a:r>
          </a:p>
          <a:p>
            <a:endParaRPr lang="en-US" sz="800" b="1" dirty="0">
              <a:solidFill>
                <a:srgbClr val="006C86"/>
              </a:solidFill>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Arial" panose="020B0604020202020204" pitchFamily="34" charset="0"/>
                <a:cs typeface="Arial" panose="020B0604020202020204" pitchFamily="34" charset="0"/>
              </a:rPr>
              <a:t>If we try to drop Student table, it will not allow.</a:t>
            </a:r>
          </a:p>
        </p:txBody>
      </p:sp>
    </p:spTree>
    <p:extLst>
      <p:ext uri="{BB962C8B-B14F-4D97-AF65-F5344CB8AC3E}">
        <p14:creationId xmlns:p14="http://schemas.microsoft.com/office/powerpoint/2010/main" xmlns="" val="282195526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804471" y="838200"/>
            <a:ext cx="10403303" cy="646331"/>
          </a:xfrm>
          <a:prstGeom prst="rect">
            <a:avLst/>
          </a:prstGeom>
        </p:spPr>
        <p:txBody>
          <a:bodyPr wrap="square">
            <a:spAutoFit/>
          </a:bodyPr>
          <a:lstStyle/>
          <a:p>
            <a:r>
              <a:rPr lang="en-IN" dirty="0"/>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2" cstate="print"/>
          <a:stretch>
            <a:fillRect/>
          </a:stretch>
        </p:blipFill>
        <p:spPr>
          <a:xfrm>
            <a:off x="804471" y="2118772"/>
            <a:ext cx="5180926" cy="3891269"/>
          </a:xfrm>
          <a:prstGeom prst="rect">
            <a:avLst/>
          </a:prstGeom>
        </p:spPr>
      </p:pic>
      <p:pic>
        <p:nvPicPr>
          <p:cNvPr id="1026" name="Picture 2" descr="MySQL recursive foreign ke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975677" y="2161877"/>
            <a:ext cx="1961895" cy="2085976"/>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4876164" y="4648200"/>
            <a:ext cx="7051689" cy="1107996"/>
          </a:xfrm>
          <a:prstGeom prst="rect">
            <a:avLst/>
          </a:prstGeom>
          <a:solidFill>
            <a:schemeClr val="bg1"/>
          </a:solidFill>
        </p:spPr>
        <p:txBody>
          <a:bodyPr wrap="square">
            <a:spAutoFit/>
          </a:bodyPr>
          <a:lstStyle/>
          <a:p>
            <a:pPr algn="just"/>
            <a:r>
              <a:rPr lang="en-IN" sz="2200" dirty="0">
                <a:latin typeface="Segoe UI" panose="020B0502040204020203" pitchFamily="34" charset="0"/>
                <a:cs typeface="Segoe UI" panose="020B0502040204020203" pitchFamily="34" charset="0"/>
              </a:rPr>
              <a:t>The customers table is called </a:t>
            </a:r>
            <a:r>
              <a:rPr lang="en-IN" sz="2200" b="1" i="1" dirty="0">
                <a:latin typeface="Segoe UI" panose="020B0502040204020203" pitchFamily="34" charset="0"/>
                <a:cs typeface="Segoe UI" panose="020B0502040204020203" pitchFamily="34" charset="0"/>
              </a:rPr>
              <a:t>parent table </a:t>
            </a:r>
            <a:r>
              <a:rPr lang="en-IN" sz="2200" dirty="0">
                <a:latin typeface="Segoe UI" panose="020B0502040204020203" pitchFamily="34" charset="0"/>
                <a:cs typeface="Segoe UI" panose="020B0502040204020203" pitchFamily="34" charset="0"/>
              </a:rPr>
              <a:t>or referenced table, and the orders table is known as </a:t>
            </a:r>
            <a:r>
              <a:rPr lang="en-IN" sz="2200" b="1" i="1" dirty="0">
                <a:latin typeface="Segoe UI" panose="020B0502040204020203" pitchFamily="34" charset="0"/>
                <a:cs typeface="Segoe UI" panose="020B0502040204020203" pitchFamily="34" charset="0"/>
              </a:rPr>
              <a:t>child table </a:t>
            </a:r>
            <a:r>
              <a:rPr lang="en-IN" sz="2200" b="1" dirty="0">
                <a:latin typeface="Segoe UI" panose="020B0502040204020203" pitchFamily="34" charset="0"/>
                <a:cs typeface="Segoe UI" panose="020B0502040204020203" pitchFamily="34" charset="0"/>
              </a:rPr>
              <a:t>or </a:t>
            </a:r>
            <a:r>
              <a:rPr lang="en-IN" sz="2200" b="1" i="1" dirty="0">
                <a:latin typeface="Segoe UI" panose="020B0502040204020203" pitchFamily="34" charset="0"/>
                <a:cs typeface="Segoe UI" panose="020B0502040204020203" pitchFamily="34" charset="0"/>
              </a:rPr>
              <a:t>referencing table</a:t>
            </a:r>
            <a:r>
              <a:rPr lang="en-IN" sz="2200" dirty="0">
                <a:latin typeface="Segoe UI" panose="020B0502040204020203" pitchFamily="34" charset="0"/>
                <a:cs typeface="Segoe UI" panose="020B0502040204020203" pitchFamily="34" charset="0"/>
              </a:rPr>
              <a:t>.</a:t>
            </a:r>
          </a:p>
        </p:txBody>
      </p:sp>
      <p:pic>
        <p:nvPicPr>
          <p:cNvPr id="7" name="Picture 6">
            <a:extLst>
              <a:ext uri="{FF2B5EF4-FFF2-40B4-BE49-F238E27FC236}">
                <a16:creationId xmlns:a16="http://schemas.microsoft.com/office/drawing/2014/main" xmlns="" id="{5BE9578C-9DE1-416D-B514-6D6AB39C5B0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4DD1DCF2-4A17-4A3A-AE8D-F8826EC68E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66134937"/>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5" name="Rectangle 4"/>
          <p:cNvSpPr/>
          <p:nvPr/>
        </p:nvSpPr>
        <p:spPr>
          <a:xfrm>
            <a:off x="118542" y="766445"/>
            <a:ext cx="11881320" cy="646331"/>
          </a:xfrm>
          <a:prstGeom prst="rect">
            <a:avLst/>
          </a:prstGeom>
        </p:spPr>
        <p:txBody>
          <a:bodyPr wrap="square">
            <a:spAutoFit/>
          </a:bodyPr>
          <a:lstStyle/>
          <a:p>
            <a:r>
              <a:rPr lang="en-IN" dirty="0">
                <a:latin typeface="Palatino Linotype" panose="02040502050505030304" pitchFamily="18" charset="0"/>
              </a:rPr>
              <a:t>A foreign key is a field in a table that matches another field of another table. A foreign key places constraints on data in the related tables, which enables MySQL to maintain referential integrity.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xmlns="" id="{998ED16C-2B63-423B-95B8-BCA8F4B4CB22}"/>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xmlns="" id="{3FA0C66F-1846-40FE-8C48-5D980C472E24}"/>
              </a:ext>
            </a:extLst>
          </p:cNvPr>
          <p:cNvSpPr/>
          <p:nvPr/>
        </p:nvSpPr>
        <p:spPr>
          <a:xfrm>
            <a:off x="240893" y="3935712"/>
            <a:ext cx="504056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xmlns="" id="{A700953F-8F2D-4B21-957A-129845EC950E}"/>
              </a:ext>
            </a:extLst>
          </p:cNvPr>
          <p:cNvSpPr/>
          <p:nvPr/>
        </p:nvSpPr>
        <p:spPr>
          <a:xfrm>
            <a:off x="5541687" y="3937378"/>
            <a:ext cx="6192688"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11" name="Picture 10">
            <a:extLst>
              <a:ext uri="{FF2B5EF4-FFF2-40B4-BE49-F238E27FC236}">
                <a16:creationId xmlns:a16="http://schemas.microsoft.com/office/drawing/2014/main" xmlns="" id="{DF919012-497A-43FB-BE98-7C9445B677F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84DCD1A0-4EDC-4C11-B8CF-83C67EFD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912997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pic>
        <p:nvPicPr>
          <p:cNvPr id="11" name="Picture 10">
            <a:extLst>
              <a:ext uri="{FF2B5EF4-FFF2-40B4-BE49-F238E27FC236}">
                <a16:creationId xmlns:a16="http://schemas.microsoft.com/office/drawing/2014/main" xmlns="" id="{DF919012-497A-43FB-BE98-7C9445B677F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xmlns="" id="{448AB720-78BA-45FF-8940-F480BB805A59}"/>
              </a:ext>
            </a:extLst>
          </p:cNvPr>
          <p:cNvSpPr/>
          <p:nvPr/>
        </p:nvSpPr>
        <p:spPr>
          <a:xfrm>
            <a:off x="240250" y="1268760"/>
            <a:ext cx="11709912"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(ID, username, password, email)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(ID, userID, loginDate, loginTime)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3, curdate(), curtime());</a:t>
            </a:r>
          </a:p>
        </p:txBody>
      </p:sp>
      <p:sp>
        <p:nvSpPr>
          <p:cNvPr id="13" name="Rectangle 12">
            <a:extLst>
              <a:ext uri="{FF2B5EF4-FFF2-40B4-BE49-F238E27FC236}">
                <a16:creationId xmlns:a16="http://schemas.microsoft.com/office/drawing/2014/main" xmlns="" id="{6B1BF5DB-B443-4CB1-8645-5516453EE7A0}"/>
              </a:ext>
            </a:extLst>
          </p:cNvPr>
          <p:cNvSpPr/>
          <p:nvPr/>
        </p:nvSpPr>
        <p:spPr>
          <a:xfrm>
            <a:off x="310775" y="4653136"/>
            <a:ext cx="11545071" cy="1077218"/>
          </a:xfrm>
          <a:prstGeom prst="rect">
            <a:avLst/>
          </a:prstGeom>
        </p:spPr>
        <p:txBody>
          <a:bodyPr wrap="square">
            <a:spAutoFit/>
          </a:bodyPr>
          <a:lstStyle/>
          <a:p>
            <a:r>
              <a:rPr lang="en-US" dirty="0">
                <a:solidFill>
                  <a:srgbClr val="FF0000"/>
                </a:solidFill>
                <a:latin typeface="Palatino Linotype" panose="02040502050505030304" pitchFamily="18" charset="0"/>
                <a:cs typeface="Arial" panose="020B0604020202020204" pitchFamily="34" charset="0"/>
              </a:rPr>
              <a:t>Note:</a:t>
            </a:r>
          </a:p>
          <a:p>
            <a:endParaRPr lang="en-US" sz="800" dirty="0">
              <a:solidFill>
                <a:srgbClr val="002060"/>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bg2">
                    <a:lumMod val="25000"/>
                  </a:schemeClr>
                </a:solidFill>
                <a:latin typeface="Palatino Linotype" panose="02040502050505030304" pitchFamily="18" charset="0"/>
              </a:rPr>
              <a:t>If we don’t give constraint name. System will automatically generated the constraint name and will assign to foreign key constraint. </a:t>
            </a:r>
            <a:r>
              <a:rPr lang="en-US" sz="2000" b="1" dirty="0">
                <a:solidFill>
                  <a:schemeClr val="accent6">
                    <a:lumMod val="50000"/>
                  </a:schemeClr>
                </a:solidFill>
                <a:latin typeface="Palatino Linotype" panose="02040502050505030304" pitchFamily="18" charset="0"/>
              </a:rPr>
              <a:t>e.g. login_ibfk_1, login_ibfk_2, …..</a:t>
            </a:r>
            <a:endParaRPr lang="en-IN" b="1" dirty="0">
              <a:solidFill>
                <a:schemeClr val="accent6">
                  <a:lumMod val="50000"/>
                </a:schemeClr>
              </a:solidFill>
              <a:latin typeface="Palatino Linotype" panose="02040502050505030304" pitchFamily="18" charset="0"/>
            </a:endParaRPr>
          </a:p>
        </p:txBody>
      </p:sp>
      <p:sp>
        <p:nvSpPr>
          <p:cNvPr id="14" name="Footer Placeholder 2">
            <a:extLst>
              <a:ext uri="{FF2B5EF4-FFF2-40B4-BE49-F238E27FC236}">
                <a16:creationId xmlns:a16="http://schemas.microsoft.com/office/drawing/2014/main" xmlns="" id="{DBC3A4A2-CC54-481A-9AC1-21E6CA6B4E3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86893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09A4DD51-F450-4FA7-BA18-C2A26D10D72C}"/>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File System</a:t>
            </a:r>
          </a:p>
        </p:txBody>
      </p:sp>
      <p:sp>
        <p:nvSpPr>
          <p:cNvPr id="10" name="Rectangle 9"/>
          <p:cNvSpPr/>
          <p:nvPr/>
        </p:nvSpPr>
        <p:spPr>
          <a:xfrm>
            <a:off x="214456" y="205988"/>
            <a:ext cx="8184706" cy="923210"/>
          </a:xfrm>
          <a:prstGeom prst="rect">
            <a:avLst/>
          </a:prstGeom>
        </p:spPr>
        <p:txBody>
          <a:bodyPr wrap="square">
            <a:spAutoFit/>
          </a:bodyPr>
          <a:lstStyle/>
          <a:p>
            <a:r>
              <a:rPr lang="en-US" dirty="0">
                <a:latin typeface="Palatino Linotype" pitchFamily="18" charset="0"/>
              </a:rPr>
              <a:t>A </a:t>
            </a:r>
            <a:r>
              <a:rPr lang="en-US" b="1" dirty="0">
                <a:latin typeface="Palatino Linotype" pitchFamily="18" charset="0"/>
              </a:rPr>
              <a:t>flat file</a:t>
            </a:r>
            <a:r>
              <a:rPr lang="en-US" dirty="0">
                <a:latin typeface="Palatino Linotype" pitchFamily="18" charset="0"/>
              </a:rPr>
              <a:t> database is a database that stores data in a plain text </a:t>
            </a:r>
            <a:r>
              <a:rPr lang="en-US" b="1" dirty="0">
                <a:latin typeface="Palatino Linotype" pitchFamily="18" charset="0"/>
              </a:rPr>
              <a:t>file (</a:t>
            </a:r>
            <a:r>
              <a:rPr lang="en-US" b="1" dirty="0">
                <a:solidFill>
                  <a:srgbClr val="00B0F0"/>
                </a:solidFill>
                <a:latin typeface="Palatino Linotype" pitchFamily="18" charset="0"/>
              </a:rPr>
              <a:t>e.g. *.txt, *.csv</a:t>
            </a:r>
            <a:r>
              <a:rPr lang="en-US" b="1" dirty="0">
                <a:latin typeface="Palatino Linotype" pitchFamily="18" charset="0"/>
              </a:rPr>
              <a:t>,</a:t>
            </a:r>
            <a:r>
              <a:rPr lang="en-US" b="1" dirty="0">
                <a:solidFill>
                  <a:srgbClr val="00B0F0"/>
                </a:solidFill>
                <a:latin typeface="Palatino Linotype" pitchFamily="18" charset="0"/>
              </a:rPr>
              <a:t>  </a:t>
            </a:r>
            <a:r>
              <a:rPr lang="en-US" b="1">
                <a:solidFill>
                  <a:srgbClr val="00B0F0"/>
                </a:solidFill>
                <a:latin typeface="Palatino Linotype" pitchFamily="18" charset="0"/>
              </a:rPr>
              <a:t>*.tsv </a:t>
            </a:r>
            <a:r>
              <a:rPr lang="en-US" b="1">
                <a:latin typeface="Palatino Linotype" pitchFamily="18" charset="0"/>
              </a:rPr>
              <a:t>etc</a:t>
            </a:r>
            <a:r>
              <a:rPr lang="en-US" b="1" dirty="0">
                <a:latin typeface="Palatino Linotype" pitchFamily="18" charset="0"/>
              </a:rPr>
              <a:t>. format)</a:t>
            </a:r>
            <a:r>
              <a:rPr lang="en-US" dirty="0">
                <a:latin typeface="Palatino Linotype" pitchFamily="18" charset="0"/>
              </a:rPr>
              <a:t>. Each line of the text </a:t>
            </a:r>
            <a:r>
              <a:rPr lang="en-US" b="1" dirty="0">
                <a:latin typeface="Palatino Linotype" pitchFamily="18" charset="0"/>
              </a:rPr>
              <a:t>file</a:t>
            </a:r>
            <a:r>
              <a:rPr lang="en-US" dirty="0">
                <a:latin typeface="Palatino Linotype" pitchFamily="18" charset="0"/>
              </a:rPr>
              <a:t> holds one record, with fields separated by delimiters, such as commas or tabs.</a:t>
            </a:r>
          </a:p>
        </p:txBody>
      </p:sp>
      <p:pic>
        <p:nvPicPr>
          <p:cNvPr id="2" name="Picture 1"/>
          <p:cNvPicPr>
            <a:picLocks noChangeAspect="1"/>
          </p:cNvPicPr>
          <p:nvPr/>
        </p:nvPicPr>
        <p:blipFill>
          <a:blip r:embed="rId2"/>
          <a:stretch>
            <a:fillRect/>
          </a:stretch>
        </p:blipFill>
        <p:spPr>
          <a:xfrm>
            <a:off x="78849" y="4292591"/>
            <a:ext cx="5843712" cy="1872358"/>
          </a:xfrm>
          <a:prstGeom prst="rect">
            <a:avLst/>
          </a:prstGeom>
          <a:noFill/>
        </p:spPr>
      </p:pic>
      <p:sp>
        <p:nvSpPr>
          <p:cNvPr id="8" name="TextBox 7">
            <a:extLst>
              <a:ext uri="{FF2B5EF4-FFF2-40B4-BE49-F238E27FC236}">
                <a16:creationId xmlns:a16="http://schemas.microsoft.com/office/drawing/2014/main" xmlns="" id="{81AC86ED-4214-4F96-9550-B577D647BECF}"/>
              </a:ext>
            </a:extLst>
          </p:cNvPr>
          <p:cNvSpPr txBox="1"/>
          <p:nvPr/>
        </p:nvSpPr>
        <p:spPr>
          <a:xfrm>
            <a:off x="6127520" y="1349068"/>
            <a:ext cx="6016358" cy="5262294"/>
          </a:xfrm>
          <a:prstGeom prst="rect">
            <a:avLst/>
          </a:prstGeom>
          <a:noFill/>
        </p:spPr>
        <p:txBody>
          <a:bodyPr wrap="square">
            <a:spAutoFit/>
          </a:bodyPr>
          <a:lstStyle/>
          <a:p>
            <a:r>
              <a:rPr lang="en-IN" sz="1600" dirty="0"/>
              <a:t>The Zen of Python, </a:t>
            </a:r>
          </a:p>
          <a:p>
            <a:endParaRPr lang="en-IN" sz="1600" dirty="0"/>
          </a:p>
          <a:p>
            <a:r>
              <a:rPr lang="en-IN" sz="1600" dirty="0"/>
              <a:t>Beautiful is better than ugly.</a:t>
            </a:r>
          </a:p>
          <a:p>
            <a:r>
              <a:rPr lang="en-IN" sz="1600" dirty="0"/>
              <a:t>Explicit is better than implicit.</a:t>
            </a:r>
          </a:p>
          <a:p>
            <a:r>
              <a:rPr lang="en-IN" sz="1600" dirty="0"/>
              <a:t>Simple is better than complex.</a:t>
            </a:r>
          </a:p>
          <a:p>
            <a:r>
              <a:rPr lang="en-IN" sz="1600" dirty="0"/>
              <a:t>Complex is better than complicated.</a:t>
            </a:r>
          </a:p>
          <a:p>
            <a:r>
              <a:rPr lang="en-IN" sz="1600" dirty="0"/>
              <a:t>Flat is better than nested.</a:t>
            </a:r>
          </a:p>
          <a:p>
            <a:r>
              <a:rPr lang="en-IN" sz="1600" dirty="0"/>
              <a:t>Sparse is better than dense.</a:t>
            </a:r>
          </a:p>
          <a:p>
            <a:r>
              <a:rPr lang="en-IN" sz="1600" dirty="0"/>
              <a:t>Readability counts.</a:t>
            </a:r>
          </a:p>
          <a:p>
            <a:r>
              <a:rPr lang="en-IN" sz="1600" dirty="0"/>
              <a:t>Special cases aren't special enough to break the rules.</a:t>
            </a:r>
          </a:p>
          <a:p>
            <a:r>
              <a:rPr lang="en-IN" sz="1600" dirty="0"/>
              <a:t>Although practicality beats purity.</a:t>
            </a:r>
          </a:p>
          <a:p>
            <a:r>
              <a:rPr lang="en-IN" sz="1600" dirty="0"/>
              <a:t>Errors should never pass silently.</a:t>
            </a:r>
          </a:p>
          <a:p>
            <a:r>
              <a:rPr lang="en-IN" sz="1600" dirty="0"/>
              <a:t>Unless explicitly silenced.</a:t>
            </a:r>
          </a:p>
          <a:p>
            <a:r>
              <a:rPr lang="en-IN" sz="1600" dirty="0"/>
              <a:t>In the face of ambiguity, refuse the temptation to guess.</a:t>
            </a:r>
          </a:p>
          <a:p>
            <a:r>
              <a:rPr lang="en-IN" sz="1600" dirty="0"/>
              <a:t>There should be one-- and preferably only one --obvious way to do it.</a:t>
            </a:r>
          </a:p>
          <a:p>
            <a:r>
              <a:rPr lang="en-IN" sz="1600" dirty="0"/>
              <a:t>Although that way may not be obvious at first unless you're Dutch.</a:t>
            </a:r>
          </a:p>
          <a:p>
            <a:r>
              <a:rPr lang="en-IN" sz="1600" dirty="0"/>
              <a:t>Now is better than never.</a:t>
            </a:r>
          </a:p>
          <a:p>
            <a:r>
              <a:rPr lang="en-IN" sz="1600" dirty="0"/>
              <a:t>Although never is often better than *right* now.</a:t>
            </a:r>
          </a:p>
          <a:p>
            <a:r>
              <a:rPr lang="en-IN" sz="1600" dirty="0"/>
              <a:t>If the implementation is hard to explain, it's a bad idea.</a:t>
            </a:r>
          </a:p>
          <a:p>
            <a:r>
              <a:rPr lang="en-IN" sz="1600" dirty="0"/>
              <a:t>If the implementation is easy to explain, it may be a good idea.</a:t>
            </a:r>
          </a:p>
          <a:p>
            <a:r>
              <a:rPr lang="en-IN" sz="1600" dirty="0"/>
              <a:t>Namespaces are one honking great idea -- let's do more of those!</a:t>
            </a:r>
          </a:p>
        </p:txBody>
      </p:sp>
      <p:sp>
        <p:nvSpPr>
          <p:cNvPr id="9" name="Rectangle 8">
            <a:extLst>
              <a:ext uri="{FF2B5EF4-FFF2-40B4-BE49-F238E27FC236}">
                <a16:creationId xmlns:a16="http://schemas.microsoft.com/office/drawing/2014/main" xmlns="" id="{55812B60-BD5A-49E4-8B36-8F1CC4FAF1F4}"/>
              </a:ext>
            </a:extLst>
          </p:cNvPr>
          <p:cNvSpPr/>
          <p:nvPr/>
        </p:nvSpPr>
        <p:spPr>
          <a:xfrm>
            <a:off x="78848" y="1557036"/>
            <a:ext cx="6048671" cy="1754326"/>
          </a:xfrm>
          <a:prstGeom prst="rect">
            <a:avLst/>
          </a:prstGeom>
        </p:spPr>
        <p:txBody>
          <a:bodyPr wrap="square">
            <a:spAutoFit/>
          </a:bodyPr>
          <a:lstStyle/>
          <a:p>
            <a:r>
              <a:rPr lang="en-US" dirty="0">
                <a:latin typeface="Palatino Linotype" pitchFamily="18" charset="0"/>
              </a:rPr>
              <a:t>1 Rajan MG Road Pune MH 34500</a:t>
            </a:r>
          </a:p>
          <a:p>
            <a:r>
              <a:rPr lang="en-US" dirty="0">
                <a:latin typeface="Palatino Linotype" pitchFamily="18" charset="0"/>
              </a:rPr>
              <a:t>2 Rahul Patil SSG Lane Pune MH 54000</a:t>
            </a:r>
          </a:p>
          <a:p>
            <a:r>
              <a:rPr lang="en-US" dirty="0">
                <a:latin typeface="Palatino Linotype" pitchFamily="18" charset="0"/>
              </a:rPr>
              <a:t>3 Suraj Raj Kiran </a:t>
            </a:r>
            <a:r>
              <a:rPr lang="en-IN" dirty="0">
                <a:latin typeface="Palatino Linotype" pitchFamily="18" charset="0"/>
              </a:rPr>
              <a:t>Deccan Gymkhana </a:t>
            </a:r>
            <a:r>
              <a:rPr lang="en-US" dirty="0">
                <a:latin typeface="Palatino Linotype" pitchFamily="18" charset="0"/>
              </a:rPr>
              <a:t>Pune MH 22000</a:t>
            </a:r>
          </a:p>
          <a:p>
            <a:endParaRPr lang="en-US" dirty="0">
              <a:latin typeface="Palatino Linotype" pitchFamily="18" charset="0"/>
            </a:endParaRPr>
          </a:p>
          <a:p>
            <a:r>
              <a:rPr lang="en-US" dirty="0">
                <a:latin typeface="Palatino Linotype" pitchFamily="18" charset="0"/>
              </a:rPr>
              <a:t>4, S M Kumar, Mg Road Pune MH, 32000</a:t>
            </a:r>
          </a:p>
          <a:p>
            <a:r>
              <a:rPr lang="en-US" dirty="0">
                <a:latin typeface="Palatino Linotype" pitchFamily="18" charset="0"/>
              </a:rPr>
              <a:t>5, S M Kumar, Mg Road, Pune, MH, 32000</a:t>
            </a:r>
          </a:p>
        </p:txBody>
      </p:sp>
    </p:spTree>
    <p:extLst>
      <p:ext uri="{BB962C8B-B14F-4D97-AF65-F5344CB8AC3E}">
        <p14:creationId xmlns:p14="http://schemas.microsoft.com/office/powerpoint/2010/main" xmlns="" val="381447168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0550" y="1353542"/>
            <a:ext cx="8447481" cy="1200329"/>
          </a:xfrm>
          <a:prstGeom prst="rect">
            <a:avLst/>
          </a:prstGeom>
        </p:spPr>
        <p:txBody>
          <a:bodyPr wrap="square">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FOREIGN KEY </a:t>
            </a:r>
            <a:r>
              <a:rPr lang="en-US" dirty="0">
                <a:solidFill>
                  <a:schemeClr val="tx1">
                    <a:lumMod val="85000"/>
                    <a:lumOff val="15000"/>
                  </a:schemeClr>
                </a:solidFill>
                <a:latin typeface="Arial" panose="020B0604020202020204" pitchFamily="34" charset="0"/>
              </a:rPr>
              <a:t>(child_col1, child_col2, ... child_col_n)</a:t>
            </a:r>
          </a:p>
          <a:p>
            <a:r>
              <a:rPr lang="en-US" dirty="0">
                <a:solidFill>
                  <a:srgbClr val="0077AA"/>
                </a:solidFill>
                <a:latin typeface="Arial" panose="020B0604020202020204" pitchFamily="34" charset="0"/>
              </a:rPr>
              <a:t>    REFERENCES parent_table </a:t>
            </a:r>
            <a:r>
              <a:rPr lang="en-US" dirty="0">
                <a:solidFill>
                  <a:schemeClr val="tx1">
                    <a:lumMod val="85000"/>
                    <a:lumOff val="15000"/>
                  </a:schemeClr>
                </a:solidFill>
                <a:latin typeface="Arial" panose="020B0604020202020204" pitchFamily="34" charset="0"/>
              </a:rPr>
              <a:t>(parent_col1, parent_col2, ... parent_col_n);</a:t>
            </a:r>
            <a:endParaRPr lang="en-IN"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8" name="Footer Placeholder 2">
            <a:extLst>
              <a:ext uri="{FF2B5EF4-FFF2-40B4-BE49-F238E27FC236}">
                <a16:creationId xmlns:a16="http://schemas.microsoft.com/office/drawing/2014/main" xmlns=""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16119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Foreign Key using Alter</a:t>
            </a:r>
          </a:p>
        </p:txBody>
      </p:sp>
      <p:sp>
        <p:nvSpPr>
          <p:cNvPr id="3" name="Rectangle 2">
            <a:extLst>
              <a:ext uri="{FF2B5EF4-FFF2-40B4-BE49-F238E27FC236}">
                <a16:creationId xmlns:a16="http://schemas.microsoft.com/office/drawing/2014/main" xmlns="" id="{E3B16FEB-3111-42B0-9974-6BE42645DA27}"/>
              </a:ext>
            </a:extLst>
          </p:cNvPr>
          <p:cNvSpPr/>
          <p:nvPr/>
        </p:nvSpPr>
        <p:spPr>
          <a:xfrm>
            <a:off x="370570" y="4077560"/>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a:p>
            <a:pPr marL="285750" indent="-285750">
              <a:lnSpc>
                <a:spcPct val="150000"/>
              </a:lnSpc>
              <a:buFont typeface="Arial" panose="020B0604020202020204" pitchFamily="34" charset="0"/>
              <a:buChar char="•"/>
            </a:pPr>
            <a:r>
              <a:rPr lang="en-IN" dirty="0">
                <a:solidFill>
                  <a:srgbClr val="0077AA"/>
                </a:solidFill>
                <a:latin typeface="Liberation Mono"/>
                <a:ea typeface="Verdana" panose="020B0604030504040204" pitchFamily="34" charset="0"/>
              </a:rPr>
              <a:t>ALTER</a:t>
            </a:r>
            <a:r>
              <a:rPr lang="en-IN" dirty="0">
                <a:latin typeface="Liberation Mono"/>
                <a:ea typeface="Verdana" panose="020B0604030504040204" pitchFamily="34" charset="0"/>
                <a:cs typeface="Arial" panose="020B0604020202020204" pitchFamily="34" charset="0"/>
              </a:rPr>
              <a:t> </a:t>
            </a:r>
            <a:r>
              <a:rPr lang="en-IN" dirty="0">
                <a:solidFill>
                  <a:srgbClr val="0077AA"/>
                </a:solidFill>
                <a:latin typeface="Liberation Mono"/>
                <a:ea typeface="Verdana" panose="020B0604030504040204" pitchFamily="34" charset="0"/>
              </a:rPr>
              <a:t>TABLE</a:t>
            </a:r>
            <a:r>
              <a:rPr lang="en-IN" dirty="0">
                <a:latin typeface="Liberation Mono"/>
                <a:ea typeface="Verdana" panose="020B0604030504040204" pitchFamily="34" charset="0"/>
                <a:cs typeface="Arial" panose="020B0604020202020204" pitchFamily="34" charset="0"/>
              </a:rPr>
              <a:t> login </a:t>
            </a:r>
            <a:r>
              <a:rPr lang="en-IN" dirty="0">
                <a:solidFill>
                  <a:srgbClr val="0077AA"/>
                </a:solidFill>
                <a:latin typeface="Liberation Mono"/>
                <a:ea typeface="Verdana" panose="020B0604030504040204" pitchFamily="34" charset="0"/>
              </a:rPr>
              <a:t>ADD</a:t>
            </a:r>
            <a:r>
              <a:rPr lang="en-IN" dirty="0">
                <a:latin typeface="Liberation Mono"/>
                <a:ea typeface="Verdana" panose="020B0604030504040204" pitchFamily="34" charset="0"/>
                <a:cs typeface="Arial" panose="020B0604020202020204" pitchFamily="34" charset="0"/>
              </a:rPr>
              <a:t> </a:t>
            </a:r>
            <a:r>
              <a:rPr lang="en-IN" dirty="0">
                <a:solidFill>
                  <a:schemeClr val="accent6">
                    <a:lumMod val="50000"/>
                  </a:schemeClr>
                </a:solidFill>
                <a:latin typeface="Liberation Mono"/>
                <a:ea typeface="Verdana" panose="020B0604030504040204" pitchFamily="34" charset="0"/>
                <a:cs typeface="Arial" panose="020B0604020202020204" pitchFamily="34" charset="0"/>
              </a:rPr>
              <a:t>constraint</a:t>
            </a:r>
            <a:r>
              <a:rPr lang="en-IN" dirty="0">
                <a:latin typeface="Liberation Mono"/>
                <a:ea typeface="Verdana" panose="020B0604030504040204" pitchFamily="34" charset="0"/>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ea typeface="Verdana" panose="020B0604030504040204" pitchFamily="34" charset="0"/>
                <a:cs typeface="Arial" panose="020B0604020202020204" pitchFamily="34" charset="0"/>
              </a:rPr>
              <a:t>(</a:t>
            </a:r>
            <a:r>
              <a:rPr lang="en-IN" dirty="0">
                <a:latin typeface="Liberation Mono"/>
                <a:ea typeface="Verdana" panose="020B0604030504040204" pitchFamily="34" charset="0"/>
                <a:cs typeface="Arial" panose="020B0604020202020204" pitchFamily="34" charset="0"/>
              </a:rPr>
              <a:t>userID</a:t>
            </a:r>
            <a:r>
              <a:rPr lang="en-IN" dirty="0">
                <a:solidFill>
                  <a:schemeClr val="bg1">
                    <a:lumMod val="65000"/>
                  </a:schemeClr>
                </a:solidFill>
                <a:latin typeface="Liberation Mono"/>
                <a:ea typeface="Verdana" panose="020B0604030504040204" pitchFamily="34"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ea typeface="Verdana" panose="020B0604030504040204" pitchFamily="34" charset="0"/>
                <a:cs typeface="Arial" panose="020B0604020202020204" pitchFamily="34" charset="0"/>
              </a:rPr>
              <a:t> users(ID);</a:t>
            </a:r>
          </a:p>
        </p:txBody>
      </p:sp>
      <p:sp>
        <p:nvSpPr>
          <p:cNvPr id="10" name="Rectangle 9">
            <a:extLst>
              <a:ext uri="{FF2B5EF4-FFF2-40B4-BE49-F238E27FC236}">
                <a16:creationId xmlns:a16="http://schemas.microsoft.com/office/drawing/2014/main" xmlns="" id="{6CD4A46B-E85B-44E2-A313-0ABDC1F1383A}"/>
              </a:ext>
            </a:extLst>
          </p:cNvPr>
          <p:cNvSpPr/>
          <p:nvPr/>
        </p:nvSpPr>
        <p:spPr>
          <a:xfrm>
            <a:off x="289950" y="817897"/>
            <a:ext cx="93336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FOREIGN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xmlns="" id="{2414E19E-1633-405B-B460-842657490657}"/>
              </a:ext>
            </a:extLst>
          </p:cNvPr>
          <p:cNvSpPr/>
          <p:nvPr/>
        </p:nvSpPr>
        <p:spPr>
          <a:xfrm>
            <a:off x="262558" y="1623284"/>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xmlns="" id="{CEC83B1C-1273-4F75-B92F-B86BC6ABF53F}"/>
              </a:ext>
            </a:extLst>
          </p:cNvPr>
          <p:cNvSpPr/>
          <p:nvPr/>
        </p:nvSpPr>
        <p:spPr>
          <a:xfrm>
            <a:off x="5519142" y="1484784"/>
            <a:ext cx="591665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xmlns="" id="{7072C388-810E-4EFF-8299-4D32AC77918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CE02BF4-4574-41D6-8A8F-6C1726E93F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3140776"/>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Foreign Key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FOREIGN KEY constraint_name</a:t>
            </a:r>
          </a:p>
        </p:txBody>
      </p:sp>
      <p:sp>
        <p:nvSpPr>
          <p:cNvPr id="8" name="Footer Placeholder 2">
            <a:extLst>
              <a:ext uri="{FF2B5EF4-FFF2-40B4-BE49-F238E27FC236}">
                <a16:creationId xmlns:a16="http://schemas.microsoft.com/office/drawing/2014/main" xmlns=""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5078281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Foreign Key</a:t>
            </a:r>
          </a:p>
        </p:txBody>
      </p:sp>
      <p:sp>
        <p:nvSpPr>
          <p:cNvPr id="2" name="Rectangle 1"/>
          <p:cNvSpPr/>
          <p:nvPr/>
        </p:nvSpPr>
        <p:spPr>
          <a:xfrm>
            <a:off x="379920" y="5085184"/>
            <a:ext cx="1152054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fk_userID;</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ALTER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login</a:t>
            </a:r>
            <a:r>
              <a:rPr lang="en-IN" dirty="0">
                <a:latin typeface="Liberation Mono"/>
                <a:cs typeface="Arial" panose="020B0604020202020204" pitchFamily="34" charset="0"/>
              </a:rPr>
              <a:t>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login_ibfk_1; </a:t>
            </a:r>
            <a:r>
              <a:rPr lang="en-IN" b="1" dirty="0">
                <a:solidFill>
                  <a:srgbClr val="00B050"/>
                </a:solidFill>
                <a:latin typeface="Liberation Mono"/>
                <a:cs typeface="Arial" panose="020B0604020202020204" pitchFamily="34" charset="0"/>
              </a:rPr>
              <a:t>// login_ibfk_1 is the default constraint name.</a:t>
            </a:r>
            <a:endParaRPr lang="en-IN" dirty="0">
              <a:latin typeface="Liberation Mono"/>
              <a:cs typeface="Arial" panose="020B0604020202020204" pitchFamily="34" charset="0"/>
            </a:endParaRPr>
          </a:p>
        </p:txBody>
      </p:sp>
      <p:sp>
        <p:nvSpPr>
          <p:cNvPr id="8" name="Rectangle 7">
            <a:extLst>
              <a:ext uri="{FF2B5EF4-FFF2-40B4-BE49-F238E27FC236}">
                <a16:creationId xmlns:a16="http://schemas.microsoft.com/office/drawing/2014/main" xmlns=""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FOREIGN KEY</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xmlns="" id="{F721C021-771E-46CA-8586-187657349569}"/>
              </a:ext>
            </a:extLst>
          </p:cNvPr>
          <p:cNvSpPr/>
          <p:nvPr/>
        </p:nvSpPr>
        <p:spPr>
          <a:xfrm>
            <a:off x="406574" y="1329357"/>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6" name="Rectangle 5">
            <a:extLst>
              <a:ext uri="{FF2B5EF4-FFF2-40B4-BE49-F238E27FC236}">
                <a16:creationId xmlns:a16="http://schemas.microsoft.com/office/drawing/2014/main" xmlns="" id="{359D72E5-7050-4773-9F2D-5AEC37CC0492}"/>
              </a:ext>
            </a:extLst>
          </p:cNvPr>
          <p:cNvSpPr/>
          <p:nvPr/>
        </p:nvSpPr>
        <p:spPr>
          <a:xfrm>
            <a:off x="5519142" y="1253659"/>
            <a:ext cx="591665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7" name="Rectangle 6">
            <a:extLst>
              <a:ext uri="{FF2B5EF4-FFF2-40B4-BE49-F238E27FC236}">
                <a16:creationId xmlns:a16="http://schemas.microsoft.com/office/drawing/2014/main" xmlns="" id="{35071D6D-A9EE-4928-A106-90662EE95A2A}"/>
              </a:ext>
            </a:extLst>
          </p:cNvPr>
          <p:cNvSpPr/>
          <p:nvPr/>
        </p:nvSpPr>
        <p:spPr>
          <a:xfrm>
            <a:off x="289951" y="3125867"/>
            <a:ext cx="8181519"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xmlns="" id="{3D85E533-D201-44C6-B876-CBD913BA8466}"/>
              </a:ext>
            </a:extLst>
          </p:cNvPr>
          <p:cNvSpPr/>
          <p:nvPr/>
        </p:nvSpPr>
        <p:spPr>
          <a:xfrm>
            <a:off x="0" y="6156593"/>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 </a:t>
            </a:r>
            <a:r>
              <a:rPr lang="en-IN" sz="1600" dirty="0">
                <a:solidFill>
                  <a:srgbClr val="0077AA"/>
                </a:solidFill>
                <a:latin typeface="Arial" panose="020B0604020202020204" pitchFamily="34" charset="0"/>
                <a:cs typeface="Arial" panose="020B0604020202020204" pitchFamily="34" charset="0"/>
              </a:rPr>
              <a:t>AND</a:t>
            </a:r>
            <a:r>
              <a:rPr lang="en-IN" sz="1600" dirty="0">
                <a:latin typeface="Arial" panose="020B0604020202020204" pitchFamily="34" charset="0"/>
                <a:cs typeface="Arial" panose="020B0604020202020204" pitchFamily="34" charset="0"/>
              </a:rPr>
              <a:t> (TABLE_NAME LIKE 'U%' </a:t>
            </a:r>
            <a:r>
              <a:rPr lang="en-IN" sz="1600" dirty="0">
                <a:solidFill>
                  <a:srgbClr val="0077AA"/>
                </a:solidFill>
                <a:latin typeface="Arial" panose="020B0604020202020204" pitchFamily="34" charset="0"/>
                <a:cs typeface="Arial" panose="020B0604020202020204" pitchFamily="34" charset="0"/>
              </a:rPr>
              <a:t>OR</a:t>
            </a:r>
            <a:r>
              <a:rPr lang="en-IN" sz="1600" dirty="0">
                <a:latin typeface="Arial" panose="020B0604020202020204" pitchFamily="34" charset="0"/>
                <a:cs typeface="Arial" panose="020B0604020202020204" pitchFamily="34" charset="0"/>
              </a:rPr>
              <a:t> TABLE_NAME LIKE 'L%');</a:t>
            </a:r>
          </a:p>
        </p:txBody>
      </p:sp>
      <p:pic>
        <p:nvPicPr>
          <p:cNvPr id="10" name="Picture 9">
            <a:extLst>
              <a:ext uri="{FF2B5EF4-FFF2-40B4-BE49-F238E27FC236}">
                <a16:creationId xmlns:a16="http://schemas.microsoft.com/office/drawing/2014/main" xmlns="" id="{2D8DDBE1-DF63-490E-9CDB-4429D1FD71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039037"/>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3" name="Rectangle 2"/>
          <p:cNvSpPr/>
          <p:nvPr/>
        </p:nvSpPr>
        <p:spPr>
          <a:xfrm>
            <a:off x="140921" y="767609"/>
            <a:ext cx="9523129" cy="1477136"/>
          </a:xfrm>
          <a:prstGeom prst="rect">
            <a:avLst/>
          </a:prstGeom>
        </p:spPr>
        <p:txBody>
          <a:bodyPr wrap="square">
            <a:spAutoFit/>
          </a:bodyPr>
          <a:lstStyle/>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DELETE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lnSpc>
                <a:spcPct val="150000"/>
              </a:lnSpc>
              <a:buFont typeface="Arial" panose="020B0604020202020204" pitchFamily="34" charset="0"/>
              <a:buChar char="•"/>
            </a:pP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UPDATE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p>
          <a:p>
            <a:pPr marL="285721" indent="-285721">
              <a:buFont typeface="Arial" panose="020B0604020202020204" pitchFamily="34" charset="0"/>
              <a:buChar char="•"/>
            </a:pPr>
            <a:endParaRPr lang="en-IN" dirty="0">
              <a:solidFill>
                <a:srgbClr val="000000"/>
              </a:solidFill>
              <a:latin typeface="Arial" panose="020B0604020202020204" pitchFamily="34" charset="0"/>
              <a:cs typeface="Arial" panose="020B0604020202020204" pitchFamily="34" charset="0"/>
            </a:endParaRPr>
          </a:p>
          <a:p>
            <a:r>
              <a:rPr lang="en-IN" i="1" dirty="0">
                <a:solidFill>
                  <a:srgbClr val="000000"/>
                </a:solidFill>
                <a:latin typeface="Arial" panose="020B0604020202020204" pitchFamily="34" charset="0"/>
                <a:cs typeface="Arial" panose="020B0604020202020204" pitchFamily="34" charset="0"/>
              </a:rPr>
              <a:t>reference_option</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RESTRICT</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CASCADE</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NO</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ACTION</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SET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DEFAULT</a:t>
            </a:r>
            <a:endParaRPr lang="en-IN" dirty="0">
              <a:latin typeface="Arial" panose="020B0604020202020204" pitchFamily="34" charset="0"/>
              <a:cs typeface="Arial" panose="020B0604020202020204" pitchFamily="34" charset="0"/>
            </a:endParaRPr>
          </a:p>
        </p:txBody>
      </p:sp>
      <p:sp>
        <p:nvSpPr>
          <p:cNvPr id="8" name="Rectangle 7"/>
          <p:cNvSpPr/>
          <p:nvPr/>
        </p:nvSpPr>
        <p:spPr>
          <a:xfrm>
            <a:off x="140921" y="2760231"/>
            <a:ext cx="11908571" cy="1938740"/>
          </a:xfrm>
          <a:prstGeom prst="rect">
            <a:avLst/>
          </a:prstGeom>
          <a:solidFill>
            <a:schemeClr val="bg1"/>
          </a:solid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When an UPDATE or DELETE operation affects a key value in the parent table that has matching rows in the child table, the result depends on the referential action specified using ON UPDATE and ON DELETE sub clauses of the FOREIGN KEY clause.</a:t>
            </a:r>
          </a:p>
          <a:p>
            <a:endParaRPr lang="en-IN"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ON DELETE or ON UPDATE that is not specified, the default action is always RESTRICT.</a:t>
            </a:r>
          </a:p>
        </p:txBody>
      </p:sp>
      <p:sp>
        <p:nvSpPr>
          <p:cNvPr id="2" name="Rectangle 1"/>
          <p:cNvSpPr/>
          <p:nvPr/>
        </p:nvSpPr>
        <p:spPr>
          <a:xfrm>
            <a:off x="7247184" y="794745"/>
            <a:ext cx="4802308" cy="707794"/>
          </a:xfrm>
          <a:prstGeom prst="rect">
            <a:avLst/>
          </a:prstGeom>
          <a:solidFill>
            <a:schemeClr val="accent5">
              <a:lumMod val="50000"/>
            </a:schemeClr>
          </a:solidFill>
        </p:spPr>
        <p:txBody>
          <a:bodyPr wrap="square">
            <a:spAutoFit/>
          </a:bodyPr>
          <a:lstStyle/>
          <a:p>
            <a:r>
              <a:rPr lang="en-IN" sz="2000" dirty="0">
                <a:solidFill>
                  <a:schemeClr val="bg1">
                    <a:lumMod val="95000"/>
                  </a:schemeClr>
                </a:solidFill>
                <a:latin typeface="Arial" panose="020B0604020202020204" pitchFamily="34" charset="0"/>
                <a:cs typeface="Arial" panose="020B0604020202020204" pitchFamily="34" charset="0"/>
              </a:rPr>
              <a:t>Cascaded FOREIGN KEY actions do not activate triggers.</a:t>
            </a:r>
          </a:p>
        </p:txBody>
      </p:sp>
      <p:pic>
        <p:nvPicPr>
          <p:cNvPr id="5" name="Picture 4">
            <a:extLst>
              <a:ext uri="{FF2B5EF4-FFF2-40B4-BE49-F238E27FC236}">
                <a16:creationId xmlns:a16="http://schemas.microsoft.com/office/drawing/2014/main" xmlns="" id="{ECC3A652-2FE2-4341-ABF5-027205E6899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1A8668F-EB53-499F-A5B7-73FF074EB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471767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Foreign Key</a:t>
            </a:r>
          </a:p>
        </p:txBody>
      </p:sp>
      <p:sp>
        <p:nvSpPr>
          <p:cNvPr id="2" name="Rectangle 1"/>
          <p:cNvSpPr/>
          <p:nvPr/>
        </p:nvSpPr>
        <p:spPr>
          <a:xfrm>
            <a:off x="335316" y="564008"/>
            <a:ext cx="11519780" cy="1784872"/>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CASCADE: Delete or update the row from the parent table, and automatically delete or update the matching rows in the child table. Both ON DELETE CASCADE and ON UPDATE CASCADE are supported.</a:t>
            </a:r>
          </a:p>
          <a:p>
            <a:endParaRPr lang="en-IN" sz="800"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SET NULL: Delete or update the row from the parent table, and set the foreign key column or columns in the child table to NULL. Both ON DELETE SET NULL and ON UPDATE SET NULL clauses are supported.</a:t>
            </a:r>
          </a:p>
        </p:txBody>
      </p:sp>
      <p:sp>
        <p:nvSpPr>
          <p:cNvPr id="8" name="Rectangle 7">
            <a:extLst>
              <a:ext uri="{FF2B5EF4-FFF2-40B4-BE49-F238E27FC236}">
                <a16:creationId xmlns:a16="http://schemas.microsoft.com/office/drawing/2014/main" xmlns="" id="{A78FEABA-0D7A-4238-A3D4-960FA1F84DF3}"/>
              </a:ext>
            </a:extLst>
          </p:cNvPr>
          <p:cNvSpPr/>
          <p:nvPr/>
        </p:nvSpPr>
        <p:spPr>
          <a:xfrm>
            <a:off x="191319" y="2480371"/>
            <a:ext cx="3716539" cy="1754098"/>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xmlns="" id="{69A7CC67-8070-4D44-BD42-D83DCB27D62F}"/>
              </a:ext>
            </a:extLst>
          </p:cNvPr>
          <p:cNvSpPr/>
          <p:nvPr/>
        </p:nvSpPr>
        <p:spPr>
          <a:xfrm>
            <a:off x="4799062" y="2421020"/>
            <a:ext cx="6700348"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DELETE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xmlns="" id="{72E3CCCC-BC68-471E-8C79-B6BD867408B8}"/>
              </a:ext>
            </a:extLst>
          </p:cNvPr>
          <p:cNvSpPr/>
          <p:nvPr/>
        </p:nvSpPr>
        <p:spPr>
          <a:xfrm>
            <a:off x="4799062" y="4581128"/>
            <a:ext cx="6696744"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ON</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UPDATE</a:t>
            </a:r>
            <a:r>
              <a:rPr lang="en-IN" dirty="0">
                <a:solidFill>
                  <a:srgbClr val="0077AA"/>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CASCADE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3" name="Picture 2">
            <a:extLst>
              <a:ext uri="{FF2B5EF4-FFF2-40B4-BE49-F238E27FC236}">
                <a16:creationId xmlns:a16="http://schemas.microsoft.com/office/drawing/2014/main" xmlns="" id="{C0D4EC80-1E81-467F-8CF2-55413C882B5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3F500897-B9B4-4B23-984E-974679E7E095}"/>
              </a:ext>
            </a:extLst>
          </p:cNvPr>
          <p:cNvSpPr txBox="1">
            <a:spLocks/>
          </p:cNvSpPr>
          <p:nvPr/>
        </p:nvSpPr>
        <p:spPr>
          <a:xfrm>
            <a:off x="3237431" y="659226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737182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9142809" cy="584699"/>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On DELETE / On UPDATE – Foreign Key</a:t>
            </a:r>
          </a:p>
        </p:txBody>
      </p:sp>
      <p:sp>
        <p:nvSpPr>
          <p:cNvPr id="5" name="Rectangle 4">
            <a:extLst>
              <a:ext uri="{FF2B5EF4-FFF2-40B4-BE49-F238E27FC236}">
                <a16:creationId xmlns:a16="http://schemas.microsoft.com/office/drawing/2014/main" xmlns="" id="{1EC3AF28-8BF6-4AD8-9E4B-250822387F63}"/>
              </a:ext>
            </a:extLst>
          </p:cNvPr>
          <p:cNvSpPr/>
          <p:nvPr/>
        </p:nvSpPr>
        <p:spPr>
          <a:xfrm>
            <a:off x="191319" y="888141"/>
            <a:ext cx="11735776" cy="3415875"/>
          </a:xfrm>
          <a:prstGeom prst="rect">
            <a:avLst/>
          </a:prstGeom>
        </p:spPr>
        <p:txBody>
          <a:bodyPr wrap="square">
            <a:spAutoFit/>
          </a:bodyPr>
          <a:lstStyle/>
          <a:p>
            <a:r>
              <a:rPr lang="en-IN" dirty="0">
                <a:solidFill>
                  <a:srgbClr val="2658E6"/>
                </a:solidFill>
                <a:latin typeface="Arial" panose="020B0604020202020204" pitchFamily="34" charset="0"/>
                <a:cs typeface="Arial" panose="020B0604020202020204" pitchFamily="34" charset="0"/>
              </a:rPr>
              <a:t>SET</a:t>
            </a:r>
            <a:r>
              <a:rPr lang="en-IN" dirty="0">
                <a:solidFill>
                  <a:srgbClr val="006C86"/>
                </a:solidFill>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Delete or update the row from the parent table and set the foreign key column or columns in the child table to NULL. If you specify a SET NULL action, make sure that you have not declared the columns in the child table as NOT NULL.</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RESTRICT</a:t>
            </a:r>
            <a:r>
              <a:rPr lang="en-IN" dirty="0">
                <a:latin typeface="Arial" panose="020B0604020202020204" pitchFamily="34" charset="0"/>
                <a:cs typeface="Arial" panose="020B0604020202020204" pitchFamily="34" charset="0"/>
              </a:rPr>
              <a:t>: Rejects the delete or update operation for the parent table. Specifying RESTRICT (or NO ACTION) is the same as omitting the ON DELETE or ON UPDATE clause.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NO</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ACTION</a:t>
            </a:r>
            <a:r>
              <a:rPr lang="en-IN" dirty="0">
                <a:latin typeface="Arial" panose="020B0604020202020204" pitchFamily="34" charset="0"/>
                <a:cs typeface="Arial" panose="020B0604020202020204" pitchFamily="34" charset="0"/>
              </a:rPr>
              <a:t>:  Is equivalent to RESTRICT. The MySQL Server rejects the delete or update operation for the parent table if there is a related foreign key value in the referenced table.</a:t>
            </a:r>
          </a:p>
          <a:p>
            <a:endParaRPr lang="en-IN" dirty="0">
              <a:latin typeface="Arial" panose="020B0604020202020204" pitchFamily="34" charset="0"/>
              <a:cs typeface="Arial" panose="020B0604020202020204" pitchFamily="34" charset="0"/>
            </a:endParaRPr>
          </a:p>
          <a:p>
            <a:r>
              <a:rPr lang="en-IN" dirty="0">
                <a:solidFill>
                  <a:srgbClr val="2658E6"/>
                </a:solidFill>
                <a:latin typeface="Arial" panose="020B0604020202020204" pitchFamily="34" charset="0"/>
                <a:cs typeface="Arial" panose="020B0604020202020204" pitchFamily="34" charset="0"/>
              </a:rPr>
              <a:t>SET</a:t>
            </a:r>
            <a:r>
              <a:rPr lang="en-IN" dirty="0">
                <a:latin typeface="Arial" panose="020B0604020202020204" pitchFamily="34" charset="0"/>
                <a:cs typeface="Arial" panose="020B0604020202020204" pitchFamily="34" charset="0"/>
              </a:rPr>
              <a:t> </a:t>
            </a:r>
            <a:r>
              <a:rPr lang="en-IN" dirty="0">
                <a:solidFill>
                  <a:srgbClr val="2658E6"/>
                </a:solidFill>
                <a:latin typeface="Arial" panose="020B0604020202020204" pitchFamily="34" charset="0"/>
                <a:cs typeface="Arial" panose="020B0604020202020204" pitchFamily="34" charset="0"/>
              </a:rPr>
              <a:t>DEFAULT</a:t>
            </a:r>
            <a:r>
              <a:rPr lang="en-IN" dirty="0">
                <a:latin typeface="Arial" panose="020B0604020202020204" pitchFamily="34" charset="0"/>
                <a:cs typeface="Arial" panose="020B0604020202020204" pitchFamily="34" charset="0"/>
              </a:rPr>
              <a:t>: This action is recognized by the MySQL parser, but both InnoDB and NDB reject table definitions containing ON DELETE SET DEFAULT or ON UPDATE SET DEFAULT clauses.</a:t>
            </a:r>
          </a:p>
        </p:txBody>
      </p:sp>
      <p:pic>
        <p:nvPicPr>
          <p:cNvPr id="2" name="Picture 1">
            <a:extLst>
              <a:ext uri="{FF2B5EF4-FFF2-40B4-BE49-F238E27FC236}">
                <a16:creationId xmlns:a16="http://schemas.microsoft.com/office/drawing/2014/main" xmlns="" id="{686476F2-5A7E-4072-9EB3-51C72CDDE3E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xmlns="" id="{19D0317C-BDC1-4674-9968-06742395AE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891009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CAFD7178-44B0-4F43-8D6D-045534FBB6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FBEC5E53-D2DF-49AF-A793-7376868A092D}"/>
              </a:ext>
            </a:extLst>
          </p:cNvPr>
          <p:cNvSpPr/>
          <p:nvPr/>
        </p:nvSpPr>
        <p:spPr>
          <a:xfrm>
            <a:off x="1676181" y="3412232"/>
            <a:ext cx="8838049" cy="923330"/>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The </a:t>
            </a:r>
            <a:r>
              <a:rPr lang="en-US" b="1" dirty="0">
                <a:solidFill>
                  <a:schemeClr val="tx1">
                    <a:lumMod val="95000"/>
                    <a:lumOff val="5000"/>
                  </a:schemeClr>
                </a:solidFill>
                <a:latin typeface="Palatino Linotype" panose="02040502050505030304" pitchFamily="18" charset="0"/>
              </a:rPr>
              <a:t>CHECK constraint</a:t>
            </a:r>
            <a:r>
              <a:rPr lang="en-US" dirty="0">
                <a:solidFill>
                  <a:schemeClr val="tx1">
                    <a:lumMod val="95000"/>
                    <a:lumOff val="5000"/>
                  </a:schemeClr>
                </a:solidFill>
                <a:latin typeface="Palatino Linotype" panose="02040502050505030304" pitchFamily="18" charset="0"/>
              </a:rPr>
              <a:t> is used to limit the value that can be placed in a column. </a:t>
            </a:r>
          </a:p>
          <a:p>
            <a:endParaRPr lang="en-US" dirty="0">
              <a:solidFill>
                <a:schemeClr val="tx1">
                  <a:lumMod val="95000"/>
                  <a:lumOff val="5000"/>
                </a:schemeClr>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can have multiple columns having </a:t>
            </a:r>
            <a:r>
              <a:rPr lang="en-US" b="1" dirty="0">
                <a:solidFill>
                  <a:schemeClr val="tx1">
                    <a:lumMod val="95000"/>
                    <a:lumOff val="5000"/>
                  </a:schemeClr>
                </a:solidFill>
                <a:latin typeface="Palatino Linotype" panose="02040502050505030304" pitchFamily="18" charset="0"/>
              </a:rPr>
              <a:t>CHECK</a:t>
            </a:r>
            <a:r>
              <a:rPr lang="en-IN" dirty="0">
                <a:latin typeface="Palatino Linotype" panose="02040502050505030304" pitchFamily="18" charset="0"/>
                <a:cs typeface="Segoe UI Light" panose="020B0502040204020203" pitchFamily="34" charset="0"/>
              </a:rPr>
              <a:t> </a:t>
            </a:r>
            <a:r>
              <a:rPr lang="en-US" b="1" dirty="0">
                <a:solidFill>
                  <a:schemeClr val="tx1">
                    <a:lumMod val="95000"/>
                    <a:lumOff val="5000"/>
                  </a:schemeClr>
                </a:solidFill>
                <a:latin typeface="Palatino Linotype" panose="02040502050505030304" pitchFamily="18" charset="0"/>
              </a:rPr>
              <a:t>constraint</a:t>
            </a:r>
            <a:r>
              <a:rPr lang="en-IN" dirty="0">
                <a:latin typeface="Palatino Linotype" panose="02040502050505030304" pitchFamily="18" charset="0"/>
                <a:cs typeface="Segoe UI Light" panose="020B0502040204020203" pitchFamily="34" charset="0"/>
              </a:rPr>
              <a:t>.</a:t>
            </a:r>
          </a:p>
        </p:txBody>
      </p:sp>
      <p:sp>
        <p:nvSpPr>
          <p:cNvPr id="5" name="Footer Placeholder 2">
            <a:extLst>
              <a:ext uri="{FF2B5EF4-FFF2-40B4-BE49-F238E27FC236}">
                <a16:creationId xmlns:a16="http://schemas.microsoft.com/office/drawing/2014/main" xmlns="" id="{118CA96C-E237-44AA-9673-04D7BEADE1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xmlns="" id="{1D745C2D-8D5B-46DD-9650-296AE798CA1E}"/>
              </a:ext>
            </a:extLst>
          </p:cNvPr>
          <p:cNvSpPr txBox="1"/>
          <p:nvPr/>
        </p:nvSpPr>
        <p:spPr>
          <a:xfrm>
            <a:off x="406574" y="4869160"/>
            <a:ext cx="11305256" cy="1261884"/>
          </a:xfrm>
          <a:prstGeom prst="rect">
            <a:avLst/>
          </a:prstGeom>
          <a:noFill/>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IN" sz="800" dirty="0">
              <a:solidFill>
                <a:schemeClr val="bg2">
                  <a:lumMod val="25000"/>
                </a:schemeClr>
              </a:solidFill>
              <a:latin typeface="Palatino Linotype" panose="02040502050505030304" pitchFamily="18" charset="0"/>
            </a:endParaRPr>
          </a:p>
          <a:p>
            <a:r>
              <a:rPr lang="en-IN" dirty="0">
                <a:solidFill>
                  <a:schemeClr val="bg2">
                    <a:lumMod val="25000"/>
                  </a:schemeClr>
                </a:solidFill>
                <a:latin typeface="Palatino Linotype" panose="02040502050505030304" pitchFamily="18" charset="0"/>
              </a:rPr>
              <a:t>If you omit the constraint name, MySQL automatically generates a name with the following convention:</a:t>
            </a:r>
          </a:p>
          <a:p>
            <a:endParaRPr lang="en-IN" sz="800" dirty="0">
              <a:solidFill>
                <a:schemeClr val="bg2">
                  <a:lumMod val="25000"/>
                </a:schemeClr>
              </a:solidFill>
              <a:latin typeface="Palatino Linotype" panose="02040502050505030304" pitchFamily="18" charset="0"/>
            </a:endParaRPr>
          </a:p>
          <a:p>
            <a:r>
              <a:rPr lang="en-IN" b="1" dirty="0">
                <a:solidFill>
                  <a:schemeClr val="accent6">
                    <a:lumMod val="50000"/>
                  </a:schemeClr>
                </a:solidFill>
                <a:latin typeface="Palatino Linotype" panose="02040502050505030304" pitchFamily="18" charset="0"/>
              </a:rPr>
              <a:t>table_name_chk_n</a:t>
            </a:r>
          </a:p>
        </p:txBody>
      </p:sp>
    </p:spTree>
    <p:extLst>
      <p:ext uri="{BB962C8B-B14F-4D97-AF65-F5344CB8AC3E}">
        <p14:creationId xmlns:p14="http://schemas.microsoft.com/office/powerpoint/2010/main" xmlns="" val="13278986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a:t>
            </a:r>
          </a:p>
        </p:txBody>
      </p:sp>
      <p:sp>
        <p:nvSpPr>
          <p:cNvPr id="11" name="Rectangle 10"/>
          <p:cNvSpPr/>
          <p:nvPr/>
        </p:nvSpPr>
        <p:spPr>
          <a:xfrm>
            <a:off x="262558" y="1349474"/>
            <a:ext cx="11737304" cy="2954655"/>
          </a:xfrm>
          <a:prstGeom prst="rect">
            <a:avLst/>
          </a:prstGeom>
        </p:spPr>
        <p:txBody>
          <a:bodyPr wrap="square">
            <a:spAutoFit/>
          </a:bodyPr>
          <a:lstStyle/>
          <a:p>
            <a:r>
              <a:rPr lang="en-US" sz="2400" dirty="0">
                <a:solidFill>
                  <a:schemeClr val="tx1">
                    <a:lumMod val="95000"/>
                    <a:lumOff val="5000"/>
                  </a:schemeClr>
                </a:solidFill>
                <a:latin typeface="Palatino Linotype" panose="02040502050505030304" pitchFamily="18" charset="0"/>
              </a:rPr>
              <a:t>CHECK condition expressions must follow some rules.</a:t>
            </a:r>
          </a:p>
          <a:p>
            <a:endParaRPr lang="en-US"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Literals, deterministic built-in functions, and operators are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Non-generated and generated columns are permitted, except columns with the  AUTO_INCREMENT attribute.</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Sub-queries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Environmental variables (such as CURRENT_USER, CURRENT_DATE,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built-in functions (such as AVG, COUNT, RAND, LAST_INSERT_ID, FIRST_VALUE, LAST_VALUE, ...)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Variables (system variables, user-defined variables, and stored program local variables) are not permitted.</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Stored functions and user-defined functions are not permitted.</a:t>
            </a:r>
          </a:p>
        </p:txBody>
      </p:sp>
      <p:pic>
        <p:nvPicPr>
          <p:cNvPr id="6" name="Picture 5">
            <a:extLst>
              <a:ext uri="{FF2B5EF4-FFF2-40B4-BE49-F238E27FC236}">
                <a16:creationId xmlns:a16="http://schemas.microsoft.com/office/drawing/2014/main" xmlns="" id="{D1A575DE-CDF1-4008-B624-F75F544C22F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8781A5A-D1D1-4C7D-9268-AFE363783C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43148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sp>
        <p:nvSpPr>
          <p:cNvPr id="10" name="Rectangle 9">
            <a:extLst>
              <a:ext uri="{FF2B5EF4-FFF2-40B4-BE49-F238E27FC236}">
                <a16:creationId xmlns:a16="http://schemas.microsoft.com/office/drawing/2014/main" xmlns="" id="{CC670968-6661-4729-91C2-78B25290AFCA}"/>
              </a:ext>
            </a:extLst>
          </p:cNvPr>
          <p:cNvSpPr/>
          <p:nvPr/>
        </p:nvSpPr>
        <p:spPr>
          <a:xfrm>
            <a:off x="406574" y="1751089"/>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2" name="Rectangle 11">
            <a:extLst>
              <a:ext uri="{FF2B5EF4-FFF2-40B4-BE49-F238E27FC236}">
                <a16:creationId xmlns:a16="http://schemas.microsoft.com/office/drawing/2014/main" xmlns="" id="{7FB941C0-CFB1-4FA3-975D-679432B20353}"/>
              </a:ext>
            </a:extLst>
          </p:cNvPr>
          <p:cNvSpPr/>
          <p:nvPr/>
        </p:nvSpPr>
        <p:spPr>
          <a:xfrm>
            <a:off x="5735166" y="1751089"/>
            <a:ext cx="5328592"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 and ratings &lt; 60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3" name="Rectangle 12">
            <a:extLst>
              <a:ext uri="{FF2B5EF4-FFF2-40B4-BE49-F238E27FC236}">
                <a16:creationId xmlns:a16="http://schemas.microsoft.com/office/drawing/2014/main" xmlns="" id="{301A15A3-6674-43B7-95F8-68B443E9A86B}"/>
              </a:ext>
            </a:extLst>
          </p:cNvPr>
          <p:cNvSpPr/>
          <p:nvPr/>
        </p:nvSpPr>
        <p:spPr>
          <a:xfrm>
            <a:off x="289951" y="125946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CHECK</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xmlns="" id="{442FA42D-F5E5-4AA6-AB66-1C81B90320F5}"/>
              </a:ext>
            </a:extLst>
          </p:cNvPr>
          <p:cNvSpPr/>
          <p:nvPr/>
        </p:nvSpPr>
        <p:spPr>
          <a:xfrm>
            <a:off x="289951" y="4012029"/>
            <a:ext cx="5445215"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xmlns="" id="{BD5CFF68-B162-4F3B-A3FB-141AFB29E4B4}"/>
              </a:ext>
            </a:extLst>
          </p:cNvPr>
          <p:cNvSpPr/>
          <p:nvPr/>
        </p:nvSpPr>
        <p:spPr>
          <a:xfrm>
            <a:off x="5735166" y="4012029"/>
            <a:ext cx="6264696" cy="2585323"/>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chk_ratings_1 </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accent6">
                    <a:lumMod val="50000"/>
                  </a:schemeClr>
                </a:solidFill>
                <a:latin typeface="Liberation Mono"/>
                <a:cs typeface="Arial" panose="020B0604020202020204" pitchFamily="34" charset="0"/>
              </a:rPr>
              <a:t>      constraint</a:t>
            </a:r>
            <a:r>
              <a:rPr lang="en-IN" dirty="0">
                <a:latin typeface="Liberation Mono"/>
                <a:cs typeface="Arial" panose="020B0604020202020204" pitchFamily="34" charset="0"/>
              </a:rPr>
              <a:t> chk_email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email</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12</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8" name="Picture 7">
            <a:extLst>
              <a:ext uri="{FF2B5EF4-FFF2-40B4-BE49-F238E27FC236}">
                <a16:creationId xmlns:a16="http://schemas.microsoft.com/office/drawing/2014/main" xmlns="" id="{A1AD6865-5F0A-4F87-9BCF-152775B3B1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D8B4FBEB-1A81-4BE6-8788-F4EAED1C96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6E4180A0-FAC2-43D2-95C9-0DC8D22BEC43}"/>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CHECK </a:t>
            </a:r>
            <a:r>
              <a:rPr lang="en-US" dirty="0">
                <a:latin typeface="Arial" panose="020B0604020202020204" pitchFamily="34" charset="0"/>
                <a:cs typeface="Arial" panose="020B0604020202020204" pitchFamily="34" charset="0"/>
              </a:rPr>
              <a:t>(expr)</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47098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09A4DD51-F450-4FA7-BA18-C2A26D10D72C}"/>
              </a:ext>
            </a:extLst>
          </p:cNvPr>
          <p:cNvSpPr/>
          <p:nvPr/>
        </p:nvSpPr>
        <p:spPr>
          <a:xfrm>
            <a:off x="1524397" y="449"/>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Advantages of Flat Files</a:t>
            </a:r>
          </a:p>
        </p:txBody>
      </p:sp>
      <p:sp>
        <p:nvSpPr>
          <p:cNvPr id="8" name="Rectangle 7"/>
          <p:cNvSpPr/>
          <p:nvPr/>
        </p:nvSpPr>
        <p:spPr>
          <a:xfrm>
            <a:off x="335316" y="1197043"/>
            <a:ext cx="11519780" cy="369284"/>
          </a:xfrm>
          <a:prstGeom prst="rect">
            <a:avLst/>
          </a:prstGeom>
        </p:spPr>
        <p:txBody>
          <a:bodyPr wrap="square">
            <a:spAutoFit/>
          </a:bodyPr>
          <a:lstStyle/>
          <a:p>
            <a:r>
              <a:rPr lang="en-US" dirty="0">
                <a:latin typeface="Palatino Linotype" pitchFamily="18" charset="0"/>
              </a:rPr>
              <a:t>The biggest advantage of file-based storage is that anyone can understand the system.</a:t>
            </a:r>
          </a:p>
        </p:txBody>
      </p:sp>
      <p:sp>
        <p:nvSpPr>
          <p:cNvPr id="2" name="Rectangle 1"/>
          <p:cNvSpPr/>
          <p:nvPr/>
        </p:nvSpPr>
        <p:spPr>
          <a:xfrm>
            <a:off x="335317" y="1686163"/>
            <a:ext cx="3806957" cy="369284"/>
          </a:xfrm>
          <a:prstGeom prst="rect">
            <a:avLst/>
          </a:prstGeom>
        </p:spPr>
        <p:txBody>
          <a:bodyPr wrap="none">
            <a:spAutoFit/>
          </a:bodyPr>
          <a:lstStyle/>
          <a:p>
            <a:r>
              <a:rPr lang="en-IN" b="1" dirty="0">
                <a:solidFill>
                  <a:srgbClr val="000000"/>
                </a:solidFill>
                <a:latin typeface="Palatino Linotype" panose="02040502050505030304" pitchFamily="18" charset="0"/>
              </a:rPr>
              <a:t>Advantage of File-oriented system</a:t>
            </a:r>
          </a:p>
        </p:txBody>
      </p:sp>
      <p:sp>
        <p:nvSpPr>
          <p:cNvPr id="3" name="Rectangle 2"/>
          <p:cNvSpPr/>
          <p:nvPr/>
        </p:nvSpPr>
        <p:spPr>
          <a:xfrm>
            <a:off x="119322" y="2389080"/>
            <a:ext cx="11635622" cy="313891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Backup</a:t>
            </a:r>
            <a:r>
              <a:rPr lang="en-US" dirty="0">
                <a:latin typeface="Palatino Linotype" panose="02040502050505030304" pitchFamily="18" charset="0"/>
              </a:rPr>
              <a:t>: It is possible to take faster and automatic back-up of database stored in files of computer-based systems.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retrieval: </a:t>
            </a:r>
            <a:r>
              <a:rPr lang="en-US" dirty="0">
                <a:latin typeface="Palatino Linotype" panose="02040502050505030304" pitchFamily="18" charset="0"/>
              </a:rPr>
              <a:t>It is possible to retrieve data stored in files in easy and efficient way.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Editing</a:t>
            </a:r>
            <a:r>
              <a:rPr lang="en-US" i="1" dirty="0">
                <a:latin typeface="Palatino Linotype" panose="02040502050505030304" pitchFamily="18" charset="0"/>
              </a:rPr>
              <a:t>: </a:t>
            </a:r>
            <a:r>
              <a:rPr lang="en-US" dirty="0">
                <a:latin typeface="Palatino Linotype" panose="02040502050505030304" pitchFamily="18" charset="0"/>
              </a:rPr>
              <a:t>It is easy to edit any information stored in computers in form of files.</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Remote</a:t>
            </a:r>
            <a:r>
              <a:rPr lang="en-US" i="1" dirty="0">
                <a:latin typeface="Palatino Linotype" panose="02040502050505030304" pitchFamily="18" charset="0"/>
              </a:rPr>
              <a:t> </a:t>
            </a:r>
            <a:r>
              <a:rPr lang="en-US" b="1" dirty="0">
                <a:latin typeface="Palatino Linotype" panose="02040502050505030304" pitchFamily="18" charset="0"/>
              </a:rPr>
              <a:t>access</a:t>
            </a:r>
            <a:r>
              <a:rPr lang="en-US" i="1" dirty="0">
                <a:latin typeface="Palatino Linotype" panose="02040502050505030304" pitchFamily="18" charset="0"/>
              </a:rPr>
              <a:t>: </a:t>
            </a:r>
            <a:r>
              <a:rPr lang="en-US" dirty="0">
                <a:latin typeface="Palatino Linotype" panose="02040502050505030304" pitchFamily="18" charset="0"/>
              </a:rPr>
              <a:t>In computer-based systems, it is possible to access data remotely.</a:t>
            </a:r>
          </a:p>
          <a:p>
            <a:pPr marL="285721" indent="-285721">
              <a:buFont typeface="Arial" panose="020B0604020202020204" pitchFamily="34" charset="0"/>
              <a:buChar char="•"/>
            </a:pPr>
            <a:endParaRPr lang="en-US"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stored in files of computer-based systems can be shared among multiple users at a same time.</a:t>
            </a:r>
          </a:p>
          <a:p>
            <a:pPr marL="285721" indent="-285721">
              <a:buFont typeface="Arial" panose="020B0604020202020204" pitchFamily="34" charset="0"/>
              <a:buChar char="•"/>
            </a:pP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4141B163-1349-4902-81F9-655FA4D430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F619843-66B7-4A82-8B98-EAC0040B36A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426461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13EDF457-75D6-4532-8FB9-35FCC90E8A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Rectangle 13">
            <a:extLst>
              <a:ext uri="{FF2B5EF4-FFF2-40B4-BE49-F238E27FC236}">
                <a16:creationId xmlns:a16="http://schemas.microsoft.com/office/drawing/2014/main" xmlns="" id="{1555B6F9-2462-44C2-9D04-82607128B16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Check</a:t>
            </a:r>
          </a:p>
        </p:txBody>
      </p:sp>
      <p:graphicFrame>
        <p:nvGraphicFramePr>
          <p:cNvPr id="7" name="Table 6">
            <a:extLst>
              <a:ext uri="{FF2B5EF4-FFF2-40B4-BE49-F238E27FC236}">
                <a16:creationId xmlns:a16="http://schemas.microsoft.com/office/drawing/2014/main" xmlns="" id="{49C6A7B4-A916-426F-A9E3-532EDB6A9130}"/>
              </a:ext>
            </a:extLst>
          </p:cNvPr>
          <p:cNvGraphicFramePr>
            <a:graphicFrameLocks noGrp="1"/>
          </p:cNvGraphicFramePr>
          <p:nvPr>
            <p:extLst>
              <p:ext uri="{D42A27DB-BD31-4B8C-83A1-F6EECF244321}">
                <p14:modId xmlns:p14="http://schemas.microsoft.com/office/powerpoint/2010/main" xmlns="" val="569122594"/>
              </p:ext>
            </p:extLst>
          </p:nvPr>
        </p:nvGraphicFramePr>
        <p:xfrm>
          <a:off x="146252" y="3501008"/>
          <a:ext cx="8325217" cy="2714589"/>
        </p:xfrm>
        <a:graphic>
          <a:graphicData uri="http://schemas.openxmlformats.org/drawingml/2006/table">
            <a:tbl>
              <a:tblPr>
                <a:tableStyleId>{5940675A-B579-460E-94D1-54222C63F5DA}</a:tableStyleId>
              </a:tblPr>
              <a:tblGrid>
                <a:gridCol w="832647">
                  <a:extLst>
                    <a:ext uri="{9D8B030D-6E8A-4147-A177-3AD203B41FA5}">
                      <a16:colId xmlns:a16="http://schemas.microsoft.com/office/drawing/2014/main" xmlns="" val="4061340782"/>
                    </a:ext>
                  </a:extLst>
                </a:gridCol>
                <a:gridCol w="1595198">
                  <a:extLst>
                    <a:ext uri="{9D8B030D-6E8A-4147-A177-3AD203B41FA5}">
                      <a16:colId xmlns:a16="http://schemas.microsoft.com/office/drawing/2014/main" xmlns="" val="2464658650"/>
                    </a:ext>
                  </a:extLst>
                </a:gridCol>
                <a:gridCol w="1864925">
                  <a:extLst>
                    <a:ext uri="{9D8B030D-6E8A-4147-A177-3AD203B41FA5}">
                      <a16:colId xmlns:a16="http://schemas.microsoft.com/office/drawing/2014/main" xmlns="" val="1436439042"/>
                    </a:ext>
                  </a:extLst>
                </a:gridCol>
                <a:gridCol w="2662472">
                  <a:extLst>
                    <a:ext uri="{9D8B030D-6E8A-4147-A177-3AD203B41FA5}">
                      <a16:colId xmlns:a16="http://schemas.microsoft.com/office/drawing/2014/main" xmlns="" val="3706441884"/>
                    </a:ext>
                  </a:extLst>
                </a:gridCol>
                <a:gridCol w="1369975">
                  <a:extLst>
                    <a:ext uri="{9D8B030D-6E8A-4147-A177-3AD203B41FA5}">
                      <a16:colId xmlns:a16="http://schemas.microsoft.com/office/drawing/2014/main" xmlns="" val="1517679311"/>
                    </a:ext>
                  </a:extLst>
                </a:gridCol>
              </a:tblGrid>
              <a:tr h="14882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kern="1200" dirty="0">
                          <a:solidFill>
                            <a:schemeClr val="tx1"/>
                          </a:solidFill>
                          <a:effectLst/>
                          <a:latin typeface="+mn-lt"/>
                          <a:ea typeface="+mn-ea"/>
                          <a:cs typeface="+mn-cs"/>
                        </a:rPr>
                        <a:t>ratings</a:t>
                      </a: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57</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u="none" strike="noStrike" dirty="0">
                          <a:effectLst/>
                        </a:rPr>
                        <a:t>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86</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2616201498"/>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75</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0451036"/>
                  </a:ext>
                </a:extLst>
              </a:tr>
              <a:tr h="400044">
                <a:tc>
                  <a:txBody>
                    <a:bodyPr/>
                    <a:lstStyle/>
                    <a:p>
                      <a:pPr algn="ctr" fontAlgn="ctr"/>
                      <a:r>
                        <a:rPr lang="en-IN" sz="2000" u="none" strike="noStrike" dirty="0">
                          <a:effectLst/>
                        </a:rPr>
                        <a:t>5</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6</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a:t>
                      </a:r>
                      <a:r>
                        <a:rPr lang="en-IN" sz="2000" dirty="0">
                          <a:solidFill>
                            <a:srgbClr val="834689"/>
                          </a:solidFill>
                          <a:latin typeface="Arial" panose="020B0604020202020204" pitchFamily="34" charset="0"/>
                          <a:cs typeface="Arial" panose="020B0604020202020204" pitchFamily="34" charset="0"/>
                        </a:rPr>
                        <a:t>null</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2000" b="0" i="0" u="none" strike="noStrike" dirty="0">
                          <a:solidFill>
                            <a:srgbClr val="000000"/>
                          </a:solidFill>
                          <a:effectLst/>
                          <a:latin typeface="Calibri" panose="020F0502020204030204" pitchFamily="34" charset="0"/>
                        </a:rPr>
                        <a:t>61</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9" name="Rectangle 8">
            <a:extLst>
              <a:ext uri="{FF2B5EF4-FFF2-40B4-BE49-F238E27FC236}">
                <a16:creationId xmlns:a16="http://schemas.microsoft.com/office/drawing/2014/main" xmlns="" id="{F536D13F-192A-4A7D-BE03-633A49472CEB}"/>
              </a:ext>
            </a:extLst>
          </p:cNvPr>
          <p:cNvSpPr/>
          <p:nvPr/>
        </p:nvSpPr>
        <p:spPr>
          <a:xfrm>
            <a:off x="146252" y="764704"/>
            <a:ext cx="11853609" cy="255454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 , 57);</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 65);</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'raju', 'raju2020', 'raju123.gmail.com' 86);</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'omkar', 'omkarK',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75</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'raju', 'raju886', 'raju.gmail.com', </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(6, 'rajan', 'abn667',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61)</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(7, 'rajan', 'raja556', 'rajan447.gmail.com', 45);</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users;</a:t>
            </a:r>
          </a:p>
        </p:txBody>
      </p:sp>
      <p:sp>
        <p:nvSpPr>
          <p:cNvPr id="8" name="Footer Placeholder 2">
            <a:extLst>
              <a:ext uri="{FF2B5EF4-FFF2-40B4-BE49-F238E27FC236}">
                <a16:creationId xmlns:a16="http://schemas.microsoft.com/office/drawing/2014/main" xmlns="" id="{E92B9953-B89E-427A-90A0-2965DD1473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474733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88E94290-0D63-4016-81C6-859CCBD4D443}"/>
              </a:ext>
            </a:extLst>
          </p:cNvPr>
          <p:cNvSpPr/>
          <p:nvPr/>
        </p:nvSpPr>
        <p:spPr>
          <a:xfrm>
            <a:off x="1523802" y="46365"/>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Check with (IN, LIKE, and BETWEEN)</a:t>
            </a:r>
          </a:p>
        </p:txBody>
      </p:sp>
      <p:sp>
        <p:nvSpPr>
          <p:cNvPr id="8" name="Rectangle 7">
            <a:extLst>
              <a:ext uri="{FF2B5EF4-FFF2-40B4-BE49-F238E27FC236}">
                <a16:creationId xmlns:a16="http://schemas.microsoft.com/office/drawing/2014/main" xmlns="" id="{39EE2652-EC8A-4B3D-B413-CB5BD593191C}"/>
              </a:ext>
            </a:extLst>
          </p:cNvPr>
          <p:cNvSpPr/>
          <p:nvPr/>
        </p:nvSpPr>
        <p:spPr>
          <a:xfrm>
            <a:off x="289951" y="817897"/>
            <a:ext cx="8990430"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CHECK</a:t>
            </a:r>
            <a:r>
              <a:rPr lang="en-US" dirty="0">
                <a:latin typeface="Palatino Linotype" panose="02040502050505030304" pitchFamily="18" charset="0"/>
                <a:cs typeface="Arial" panose="020B0604020202020204" pitchFamily="34" charset="0"/>
              </a:rPr>
              <a:t> constraint using </a:t>
            </a:r>
            <a:r>
              <a:rPr lang="en-US" dirty="0">
                <a:solidFill>
                  <a:srgbClr val="C00000"/>
                </a:solidFill>
                <a:latin typeface="Palatino Linotype" panose="02040502050505030304" pitchFamily="18" charset="0"/>
                <a:cs typeface="Arial" panose="020B0604020202020204" pitchFamily="34" charset="0"/>
              </a:rPr>
              <a:t>IN</a:t>
            </a:r>
            <a:r>
              <a:rPr lang="en-US" dirty="0">
                <a:latin typeface="Palatino Linotype" panose="02040502050505030304" pitchFamily="18" charset="0"/>
                <a:cs typeface="Arial" panose="020B0604020202020204" pitchFamily="34" charset="0"/>
              </a:rPr>
              <a:t>, </a:t>
            </a:r>
            <a:r>
              <a:rPr lang="en-US" dirty="0">
                <a:solidFill>
                  <a:srgbClr val="C00000"/>
                </a:solidFill>
                <a:latin typeface="Palatino Linotype" panose="02040502050505030304" pitchFamily="18" charset="0"/>
                <a:cs typeface="Arial" panose="020B0604020202020204" pitchFamily="34" charset="0"/>
              </a:rPr>
              <a:t>LIKE</a:t>
            </a:r>
            <a:r>
              <a:rPr lang="en-US" dirty="0">
                <a:latin typeface="Palatino Linotype" panose="02040502050505030304" pitchFamily="18" charset="0"/>
                <a:cs typeface="Arial" panose="020B0604020202020204" pitchFamily="34" charset="0"/>
              </a:rPr>
              <a:t>, and </a:t>
            </a:r>
            <a:r>
              <a:rPr lang="en-US" dirty="0">
                <a:solidFill>
                  <a:srgbClr val="C00000"/>
                </a:solidFill>
                <a:latin typeface="Palatino Linotype" panose="02040502050505030304" pitchFamily="18" charset="0"/>
                <a:cs typeface="Arial" panose="020B0604020202020204" pitchFamily="34" charset="0"/>
              </a:rPr>
              <a:t>BETWEEN</a:t>
            </a:r>
            <a:r>
              <a:rPr lang="en-US" dirty="0">
                <a:latin typeface="Palatino Linotype" panose="02040502050505030304" pitchFamily="18" charset="0"/>
                <a:cs typeface="Arial" panose="020B0604020202020204" pitchFamily="34" charset="0"/>
              </a:rPr>
              <a: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xmlns="" id="{B968F81E-A313-4737-B699-5057C629D90C}"/>
              </a:ext>
            </a:extLst>
          </p:cNvPr>
          <p:cNvSpPr/>
          <p:nvPr/>
        </p:nvSpPr>
        <p:spPr>
          <a:xfrm>
            <a:off x="406574" y="1628800"/>
            <a:ext cx="9142810" cy="3787062"/>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B0F0"/>
                </a:solidFill>
                <a:latin typeface="Liberation Mono"/>
                <a:cs typeface="Arial" panose="020B0604020202020204" pitchFamily="34"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password</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&gt;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a:lnSpc>
                <a:spcPct val="150000"/>
              </a:lnSpc>
            </a:pPr>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latin typeface="Liberation Mono"/>
                <a:cs typeface="Arial" panose="020B0604020202020204" pitchFamily="34" charset="0"/>
              </a:rPr>
              <a:t>      country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 </a:t>
            </a:r>
            <a:r>
              <a:rPr lang="en-IN" dirty="0">
                <a:latin typeface="Liberation Mono"/>
                <a:cs typeface="Arial" panose="020B0604020202020204" pitchFamily="34" charset="0"/>
              </a:rPr>
              <a:t>country </a:t>
            </a:r>
            <a:r>
              <a:rPr lang="en-IN" dirty="0">
                <a:solidFill>
                  <a:srgbClr val="00B0F0"/>
                </a:solidFill>
                <a:latin typeface="Liberation Mono"/>
                <a:cs typeface="Arial" panose="020B0604020202020204" pitchFamily="34" charset="0"/>
              </a:rPr>
              <a:t>LIKE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 and 5</a:t>
            </a:r>
            <a:r>
              <a:rPr lang="en-IN" dirty="0">
                <a:solidFill>
                  <a:schemeClr val="bg1">
                    <a:lumMod val="65000"/>
                  </a:schemeClr>
                </a:solidFill>
                <a:latin typeface="Liberation Mono"/>
                <a:cs typeface="Arial" panose="020B0604020202020204" pitchFamily="34" charset="0"/>
              </a:rPr>
              <a:t> </a:t>
            </a:r>
            <a:r>
              <a:rPr lang="en-IN" dirty="0">
                <a:solidFill>
                  <a:srgbClr val="00B0F0"/>
                </a:solidFill>
                <a:latin typeface="Liberation Mono"/>
                <a:cs typeface="Arial" panose="020B0604020202020204" pitchFamily="34" charset="0"/>
              </a:rPr>
              <a:t>or</a:t>
            </a: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00B0F0"/>
                </a:solidFill>
                <a:latin typeface="Liberation Mono"/>
                <a:cs typeface="Arial" panose="020B0604020202020204" pitchFamily="34" charset="0"/>
              </a:rPr>
              <a:t>BETWEEN</a:t>
            </a:r>
            <a:r>
              <a:rPr lang="en-IN" dirty="0">
                <a:latin typeface="Liberation Mono"/>
                <a:cs typeface="Arial" panose="020B0604020202020204" pitchFamily="34" charset="0"/>
              </a:rPr>
              <a:t> 12 and 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a:lnSpc>
                <a:spcPct val="150000"/>
              </a:lnSpc>
            </a:pPr>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isActive </a:t>
            </a:r>
            <a:r>
              <a:rPr lang="en-IN" dirty="0">
                <a:solidFill>
                  <a:srgbClr val="834689"/>
                </a:solidFill>
                <a:latin typeface="Liberation Mono"/>
                <a:cs typeface="Arial" panose="020B0604020202020204" pitchFamily="34" charset="0"/>
              </a:rPr>
              <a:t>bool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isActive </a:t>
            </a:r>
            <a:r>
              <a:rPr lang="en-IN" dirty="0">
                <a:solidFill>
                  <a:srgbClr val="00B0F0"/>
                </a:solidFill>
                <a:latin typeface="Liberation Mono"/>
                <a:cs typeface="Arial" panose="020B0604020202020204" pitchFamily="34" charset="0"/>
              </a:rPr>
              <a:t>IN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1, 0</a:t>
            </a:r>
            <a:r>
              <a:rPr lang="en-IN" dirty="0">
                <a:solidFill>
                  <a:schemeClr val="bg1">
                    <a:lumMod val="65000"/>
                  </a:schemeClr>
                </a:solidFill>
                <a:latin typeface="Liberation Mono"/>
                <a:cs typeface="Arial" panose="020B0604020202020204" pitchFamily="34" charset="0"/>
              </a:rPr>
              <a:t>))</a:t>
            </a:r>
            <a:endParaRPr lang="en-IN" dirty="0">
              <a:solidFill>
                <a:srgbClr val="00B0F0"/>
              </a:solidFill>
              <a:latin typeface="Liberation Mono"/>
              <a:cs typeface="Arial" panose="020B0604020202020204" pitchFamily="34" charset="0"/>
            </a:endParaRPr>
          </a:p>
          <a:p>
            <a:pPr>
              <a:lnSpc>
                <a:spcPct val="150000"/>
              </a:lnSpc>
            </a:pP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xmlns="" id="{1D8659D7-0567-4D9E-AB58-23E23162DC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991E477-7366-4CB4-A395-4394F82A15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774175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Add Check Constraint using Alter</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A3B3CD-DCCD-4EC5-8C24-6765DDB09104}"/>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9EE62688-1986-4688-A197-BE7976E56EA3}"/>
              </a:ext>
            </a:extLst>
          </p:cNvPr>
          <p:cNvSpPr/>
          <p:nvPr/>
        </p:nvSpPr>
        <p:spPr>
          <a:xfrm>
            <a:off x="190550" y="1353542"/>
            <a:ext cx="6092825" cy="923330"/>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ADD</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 ]</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a:t>
            </a:r>
            <a:r>
              <a:rPr lang="en-IN" dirty="0">
                <a:latin typeface="Arial" panose="020B0604020202020204" pitchFamily="34" charset="0"/>
                <a:cs typeface="Arial" panose="020B0604020202020204" pitchFamily="34" charset="0"/>
              </a:rPr>
              <a:t> (conidiation)</a:t>
            </a:r>
          </a:p>
        </p:txBody>
      </p:sp>
      <p:sp>
        <p:nvSpPr>
          <p:cNvPr id="8" name="Footer Placeholder 2">
            <a:extLst>
              <a:ext uri="{FF2B5EF4-FFF2-40B4-BE49-F238E27FC236}">
                <a16:creationId xmlns:a16="http://schemas.microsoft.com/office/drawing/2014/main" xmlns="" id="{824FF0B6-E956-4C83-8BC8-98652D9BC9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3737542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Check using Alter</a:t>
            </a:r>
          </a:p>
        </p:txBody>
      </p:sp>
      <p:sp>
        <p:nvSpPr>
          <p:cNvPr id="12" name="Rectangle 11">
            <a:extLst>
              <a:ext uri="{FF2B5EF4-FFF2-40B4-BE49-F238E27FC236}">
                <a16:creationId xmlns:a16="http://schemas.microsoft.com/office/drawing/2014/main" xmlns="" id="{08CA5536-5970-4AD5-B4AF-DDE60B95332C}"/>
              </a:ext>
            </a:extLst>
          </p:cNvPr>
          <p:cNvSpPr/>
          <p:nvPr/>
        </p:nvSpPr>
        <p:spPr>
          <a:xfrm>
            <a:off x="320781" y="3709094"/>
            <a:ext cx="11449272" cy="872034"/>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3" name="Rectangle 12">
            <a:extLst>
              <a:ext uri="{FF2B5EF4-FFF2-40B4-BE49-F238E27FC236}">
                <a16:creationId xmlns:a16="http://schemas.microsoft.com/office/drawing/2014/main" xmlns="" id="{D798C05A-C469-4E59-9933-34212ED963AC}"/>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ADD CHECK KEY </a:t>
            </a:r>
            <a:r>
              <a:rPr lang="en-IN" dirty="0">
                <a:latin typeface="Palatino Linotype" panose="02040502050505030304" pitchFamily="18" charset="0"/>
                <a:cs typeface="Arial" panose="020B0604020202020204" pitchFamily="34" charset="0"/>
              </a:rPr>
              <a:t>on existing column.</a:t>
            </a:r>
          </a:p>
        </p:txBody>
      </p:sp>
      <p:sp>
        <p:nvSpPr>
          <p:cNvPr id="6" name="Rectangle 5">
            <a:extLst>
              <a:ext uri="{FF2B5EF4-FFF2-40B4-BE49-F238E27FC236}">
                <a16:creationId xmlns:a16="http://schemas.microsoft.com/office/drawing/2014/main" xmlns="" id="{1A47A7E4-6467-4917-8D00-2F5C31C7F533}"/>
              </a:ext>
            </a:extLst>
          </p:cNvPr>
          <p:cNvSpPr/>
          <p:nvPr/>
        </p:nvSpPr>
        <p:spPr>
          <a:xfrm>
            <a:off x="406574" y="1628800"/>
            <a:ext cx="4078205"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ratings </a:t>
            </a:r>
            <a:r>
              <a:rPr lang="en-IN" dirty="0">
                <a:solidFill>
                  <a:srgbClr val="834689"/>
                </a:solidFill>
                <a:latin typeface="Liberation Mono"/>
                <a:cs typeface="Arial" panose="020B0604020202020204" pitchFamily="34" charset="0"/>
              </a:rPr>
              <a:t>int</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7" name="Picture 6">
            <a:extLst>
              <a:ext uri="{FF2B5EF4-FFF2-40B4-BE49-F238E27FC236}">
                <a16:creationId xmlns:a16="http://schemas.microsoft.com/office/drawing/2014/main" xmlns="" id="{56D7E4C6-32E7-41AE-B8AA-F6F8B88F06E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82845BDE-FD8A-40FB-9244-E4BE4108EA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838336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2852936"/>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Drop Check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8825D61-8353-4E70-858C-D11D051853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5D966286-AC6F-48F8-8B53-006F6311924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Rectangle 6">
            <a:extLst>
              <a:ext uri="{FF2B5EF4-FFF2-40B4-BE49-F238E27FC236}">
                <a16:creationId xmlns:a16="http://schemas.microsoft.com/office/drawing/2014/main" xmlns="" id="{0A39D530-940F-4419-B655-0910E600C441}"/>
              </a:ext>
            </a:extLst>
          </p:cNvPr>
          <p:cNvSpPr/>
          <p:nvPr/>
        </p:nvSpPr>
        <p:spPr>
          <a:xfrm>
            <a:off x="190550" y="1353542"/>
            <a:ext cx="6092825" cy="646331"/>
          </a:xfrm>
          <a:prstGeom prst="rect">
            <a:avLst/>
          </a:prstGeom>
        </p:spPr>
        <p:txBody>
          <a:bodyPr>
            <a:spAutoFit/>
          </a:bodyPr>
          <a:lstStyle/>
          <a:p>
            <a:r>
              <a:rPr lang="en-IN" dirty="0">
                <a:solidFill>
                  <a:srgbClr val="0077AA"/>
                </a:solidFill>
                <a:latin typeface="Arial" panose="020B0604020202020204" pitchFamily="34" charset="0"/>
              </a:rPr>
              <a:t>ALTER</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TABLE</a:t>
            </a:r>
            <a:r>
              <a:rPr lang="en-IN" dirty="0">
                <a:latin typeface="Arial" panose="020B0604020202020204" pitchFamily="34" charset="0"/>
                <a:cs typeface="Arial" panose="020B0604020202020204" pitchFamily="34" charset="0"/>
              </a:rPr>
              <a:t> table_name</a:t>
            </a:r>
          </a:p>
          <a:p>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DROP</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CHECK </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rPr>
              <a:t>CONSTRAINT</a:t>
            </a:r>
            <a:r>
              <a:rPr lang="en-IN" dirty="0">
                <a:latin typeface="Arial" panose="020B0604020202020204" pitchFamily="34" charset="0"/>
                <a:cs typeface="Arial" panose="020B0604020202020204" pitchFamily="34" charset="0"/>
              </a:rPr>
              <a:t> ] constraint_name</a:t>
            </a:r>
          </a:p>
        </p:txBody>
      </p:sp>
    </p:spTree>
    <p:extLst>
      <p:ext uri="{BB962C8B-B14F-4D97-AF65-F5344CB8AC3E}">
        <p14:creationId xmlns:p14="http://schemas.microsoft.com/office/powerpoint/2010/main" xmlns="" val="82994753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Drop Check</a:t>
            </a:r>
          </a:p>
        </p:txBody>
      </p:sp>
      <p:sp>
        <p:nvSpPr>
          <p:cNvPr id="8" name="Rectangle 7">
            <a:extLst>
              <a:ext uri="{FF2B5EF4-FFF2-40B4-BE49-F238E27FC236}">
                <a16:creationId xmlns:a16="http://schemas.microsoft.com/office/drawing/2014/main" xmlns="" id="{598FC20E-A384-4AE4-B715-6854C059847F}"/>
              </a:ext>
            </a:extLst>
          </p:cNvPr>
          <p:cNvSpPr/>
          <p:nvPr/>
        </p:nvSpPr>
        <p:spPr>
          <a:xfrm>
            <a:off x="289951" y="817897"/>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the </a:t>
            </a:r>
            <a:r>
              <a:rPr lang="en-IN" b="1" dirty="0">
                <a:latin typeface="Palatino Linotype" panose="02040502050505030304" pitchFamily="18" charset="0"/>
                <a:cs typeface="Arial" panose="020B0604020202020204" pitchFamily="34" charset="0"/>
              </a:rPr>
              <a:t>ALTER TABLE </a:t>
            </a:r>
            <a:r>
              <a:rPr lang="en-IN" dirty="0">
                <a:latin typeface="Palatino Linotype" panose="02040502050505030304" pitchFamily="18" charset="0"/>
                <a:cs typeface="Arial" panose="020B0604020202020204" pitchFamily="34" charset="0"/>
              </a:rPr>
              <a:t>statement to </a:t>
            </a:r>
            <a:r>
              <a:rPr lang="en-IN" b="1" dirty="0">
                <a:latin typeface="Palatino Linotype" panose="02040502050505030304" pitchFamily="18" charset="0"/>
                <a:cs typeface="Arial" panose="020B0604020202020204" pitchFamily="34" charset="0"/>
              </a:rPr>
              <a:t>DROP CHECK KEY</a:t>
            </a:r>
            <a:r>
              <a:rPr lang="en-IN" dirty="0">
                <a:latin typeface="Palatino Linotype" panose="02040502050505030304" pitchFamily="18" charset="0"/>
                <a:cs typeface="Arial" panose="020B0604020202020204" pitchFamily="34" charset="0"/>
              </a:rPr>
              <a:t>.</a:t>
            </a:r>
          </a:p>
        </p:txBody>
      </p:sp>
      <p:sp>
        <p:nvSpPr>
          <p:cNvPr id="7" name="Rectangle 6">
            <a:extLst>
              <a:ext uri="{FF2B5EF4-FFF2-40B4-BE49-F238E27FC236}">
                <a16:creationId xmlns:a16="http://schemas.microsoft.com/office/drawing/2014/main" xmlns="" id="{632310A1-C3ED-4F6A-B1B8-68016A2C05F9}"/>
              </a:ext>
            </a:extLst>
          </p:cNvPr>
          <p:cNvSpPr/>
          <p:nvPr/>
        </p:nvSpPr>
        <p:spPr>
          <a:xfrm>
            <a:off x="343018" y="1555881"/>
            <a:ext cx="4960100"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9" name="Rectangle 8">
            <a:extLst>
              <a:ext uri="{FF2B5EF4-FFF2-40B4-BE49-F238E27FC236}">
                <a16:creationId xmlns:a16="http://schemas.microsoft.com/office/drawing/2014/main" xmlns="" id="{FD998E65-2285-4F02-85BD-82F5A3CC8922}"/>
              </a:ext>
            </a:extLst>
          </p:cNvPr>
          <p:cNvSpPr/>
          <p:nvPr/>
        </p:nvSpPr>
        <p:spPr>
          <a:xfrm>
            <a:off x="5937366" y="1555881"/>
            <a:ext cx="5134028" cy="2308324"/>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ratings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834689"/>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ratings &gt; 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1" name="Rectangle 10">
            <a:extLst>
              <a:ext uri="{FF2B5EF4-FFF2-40B4-BE49-F238E27FC236}">
                <a16:creationId xmlns:a16="http://schemas.microsoft.com/office/drawing/2014/main" xmlns="" id="{38A3C065-AD84-42BE-9055-8E395DF92DD7}"/>
              </a:ext>
            </a:extLst>
          </p:cNvPr>
          <p:cNvSpPr/>
          <p:nvPr/>
        </p:nvSpPr>
        <p:spPr>
          <a:xfrm>
            <a:off x="314637" y="4149080"/>
            <a:ext cx="5990961" cy="1287532"/>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rPr>
              <a:t>users_chk_1</a:t>
            </a:r>
            <a:r>
              <a:rPr lang="en-IN" dirty="0">
                <a:latin typeface="Liberation Mono"/>
                <a:cs typeface="Arial" panose="020B0604020202020204" pitchFamily="34" charset="0"/>
              </a:rPr>
              <a:t>;</a:t>
            </a:r>
            <a:endParaRPr lang="en-IN" dirty="0">
              <a:solidFill>
                <a:srgbClr val="0077AA"/>
              </a:solidFill>
              <a:latin typeface="Liberation Mono"/>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rgbClr val="C00000"/>
                </a:solidFill>
                <a:latin typeface="Liberation Mono"/>
                <a:cs typeface="Arial" panose="020B0604020202020204" pitchFamily="34" charset="0"/>
              </a:rPr>
              <a:t> </a:t>
            </a:r>
            <a:r>
              <a:rPr lang="en-IN" dirty="0">
                <a:latin typeface="Liberation Mono"/>
                <a:cs typeface="Arial" panose="020B0604020202020204" pitchFamily="34" charset="0"/>
              </a:rPr>
              <a:t>chk_ratings;</a:t>
            </a:r>
            <a:endParaRPr lang="en-IN" dirty="0">
              <a:solidFill>
                <a:schemeClr val="bg1">
                  <a:lumMod val="65000"/>
                </a:schemeClr>
              </a:solidFill>
              <a:latin typeface="Liberation Mono"/>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users </a:t>
            </a: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chk_ratings;</a:t>
            </a:r>
          </a:p>
        </p:txBody>
      </p:sp>
      <p:sp>
        <p:nvSpPr>
          <p:cNvPr id="12" name="Rectangle 11">
            <a:extLst>
              <a:ext uri="{FF2B5EF4-FFF2-40B4-BE49-F238E27FC236}">
                <a16:creationId xmlns:a16="http://schemas.microsoft.com/office/drawing/2014/main" xmlns="" id="{A5258822-A1BB-47E1-9F65-8D3C5C66C719}"/>
              </a:ext>
            </a:extLst>
          </p:cNvPr>
          <p:cNvSpPr/>
          <p:nvPr/>
        </p:nvSpPr>
        <p:spPr>
          <a:xfrm>
            <a:off x="0" y="5805264"/>
            <a:ext cx="12190413" cy="584775"/>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TABLE_NAME, CONSTRAINT_NAME, CONSTRAINT_TYPE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information_schema.table_constraints </a:t>
            </a:r>
            <a:r>
              <a:rPr lang="en-IN" sz="1600" dirty="0">
                <a:solidFill>
                  <a:srgbClr val="0077AA"/>
                </a:solidFill>
                <a:latin typeface="Arial" panose="020B0604020202020204" pitchFamily="34" charset="0"/>
                <a:cs typeface="Arial" panose="020B0604020202020204" pitchFamily="34" charset="0"/>
              </a:rPr>
              <a:t>WHERE</a:t>
            </a:r>
            <a:r>
              <a:rPr lang="en-IN" sz="1600" dirty="0">
                <a:latin typeface="Arial" panose="020B0604020202020204" pitchFamily="34" charset="0"/>
                <a:cs typeface="Arial" panose="020B0604020202020204" pitchFamily="34" charset="0"/>
              </a:rPr>
              <a:t> TABLE_SCHEMA='DB2';</a:t>
            </a:r>
          </a:p>
        </p:txBody>
      </p:sp>
      <p:pic>
        <p:nvPicPr>
          <p:cNvPr id="10" name="Picture 9">
            <a:extLst>
              <a:ext uri="{FF2B5EF4-FFF2-40B4-BE49-F238E27FC236}">
                <a16:creationId xmlns:a16="http://schemas.microsoft.com/office/drawing/2014/main" xmlns="" id="{77B396DA-3ED0-479D-922C-D212F3F98C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5213A980-30CF-40C0-B813-954394E16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26861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459B0522-274A-4471-9276-674C3760AA83}"/>
              </a:ext>
            </a:extLst>
          </p:cNvPr>
          <p:cNvSpPr/>
          <p:nvPr/>
        </p:nvSpPr>
        <p:spPr>
          <a:xfrm>
            <a:off x="406574" y="853455"/>
            <a:ext cx="8715436"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The check constraint defined on a table must refer to only columns in that table. It can not refer to columns in other tables.</a:t>
            </a:r>
          </a:p>
        </p:txBody>
      </p:sp>
      <p:sp>
        <p:nvSpPr>
          <p:cNvPr id="7" name="Rectangle 6">
            <a:extLst>
              <a:ext uri="{FF2B5EF4-FFF2-40B4-BE49-F238E27FC236}">
                <a16:creationId xmlns:a16="http://schemas.microsoft.com/office/drawing/2014/main" xmlns="" id="{C884CE47-3510-46E3-854C-338AD3497CBF}"/>
              </a:ext>
            </a:extLst>
          </p:cNvPr>
          <p:cNvSpPr/>
          <p:nvPr/>
        </p:nvSpPr>
        <p:spPr>
          <a:xfrm>
            <a:off x="478012" y="1661899"/>
            <a:ext cx="10585746" cy="1287532"/>
          </a:xfrm>
          <a:prstGeom prst="rect">
            <a:avLst/>
          </a:prstGeom>
        </p:spPr>
        <p:txBody>
          <a:bodyPr wrap="square">
            <a:spAutoFit/>
          </a:bodyPr>
          <a:lstStyle/>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latin typeface="Liberation Mono"/>
                <a:cs typeface="Arial" pitchFamily="34" charset="0"/>
              </a:rPr>
              <a:t>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(c1 + c2</a:t>
            </a:r>
            <a:r>
              <a:rPr lang="en-US" dirty="0">
                <a:solidFill>
                  <a:schemeClr val="bg1">
                    <a:lumMod val="65000"/>
                  </a:schemeClr>
                </a:solidFill>
                <a:latin typeface="Liberation Mono"/>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a:p>
            <a:pPr marL="342900" indent="-342900">
              <a:lnSpc>
                <a:spcPct val="150000"/>
              </a:lnSpc>
              <a:buFont typeface="+mj-lt"/>
              <a:buAutoNum type="arabicPeriod"/>
            </a:pPr>
            <a:r>
              <a:rPr lang="en-US" dirty="0">
                <a:solidFill>
                  <a:srgbClr val="0077AA"/>
                </a:solidFill>
                <a:latin typeface="Liberation Mono"/>
                <a:ea typeface="Times New Roman" panose="02020603050405020304" pitchFamily="18" charset="0"/>
              </a:rPr>
              <a:t>CREATE</a:t>
            </a:r>
            <a:r>
              <a:rPr lang="en-US" dirty="0">
                <a:latin typeface="Liberation Mono"/>
                <a:cs typeface="Arial" pitchFamily="34" charset="0"/>
              </a:rPr>
              <a:t> </a:t>
            </a:r>
            <a:r>
              <a:rPr lang="en-US" dirty="0">
                <a:solidFill>
                  <a:srgbClr val="0077AA"/>
                </a:solidFill>
                <a:latin typeface="Liberation Mono"/>
                <a:ea typeface="Times New Roman" panose="02020603050405020304" pitchFamily="18" charset="0"/>
              </a:rPr>
              <a:t>TABLE</a:t>
            </a:r>
            <a:r>
              <a:rPr lang="en-US" dirty="0">
                <a:latin typeface="Liberation Mono"/>
                <a:cs typeface="Arial" pitchFamily="34" charset="0"/>
              </a:rPr>
              <a:t> </a:t>
            </a:r>
            <a:r>
              <a:rPr lang="en-IN" dirty="0">
                <a:latin typeface="Liberation Mono"/>
                <a:cs typeface="Arial" panose="020B0604020202020204" pitchFamily="34" charset="0"/>
              </a:rPr>
              <a:t>test</a:t>
            </a:r>
            <a:r>
              <a:rPr lang="en-IN" dirty="0">
                <a:solidFill>
                  <a:schemeClr val="bg1">
                    <a:lumMod val="65000"/>
                  </a:schemeClr>
                </a:solidFill>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c3 &gt;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c1 + c2</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bg1">
                    <a:lumMod val="65000"/>
                  </a:schemeClr>
                </a:solidFill>
                <a:latin typeface="Liberation Mono"/>
                <a:cs typeface="Arial" panose="020B0604020202020204" pitchFamily="34" charset="0"/>
              </a:rPr>
              <a:t>(</a:t>
            </a:r>
            <a:r>
              <a:rPr lang="en-US" dirty="0">
                <a:solidFill>
                  <a:srgbClr val="C00000"/>
                </a:solidFill>
                <a:latin typeface="Liberation Mono"/>
                <a:cs typeface="Arial" panose="020B0604020202020204" pitchFamily="34" charset="0"/>
              </a:rPr>
              <a:t>c1</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 c1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c2 </a:t>
            </a:r>
            <a:r>
              <a:rPr lang="en-US" dirty="0">
                <a:solidFill>
                  <a:srgbClr val="834689"/>
                </a:solidFill>
                <a:latin typeface="Liberation Mono"/>
                <a:cs typeface="Arial" panose="020B0604020202020204" pitchFamily="34" charset="0"/>
              </a:rPr>
              <a:t>int</a:t>
            </a:r>
            <a:r>
              <a:rPr lang="en-US" dirty="0">
                <a:latin typeface="Liberation Mono"/>
                <a:cs typeface="Arial" pitchFamily="34" charset="0"/>
              </a:rPr>
              <a:t>, c3 </a:t>
            </a:r>
            <a:r>
              <a:rPr lang="en-US" dirty="0">
                <a:solidFill>
                  <a:srgbClr val="834689"/>
                </a:solidFill>
                <a:latin typeface="Liberation Mono"/>
                <a:cs typeface="Arial" panose="020B0604020202020204" pitchFamily="34" charset="0"/>
              </a:rPr>
              <a:t>int</a:t>
            </a:r>
            <a:r>
              <a:rPr lang="en-IN" dirty="0">
                <a:solidFill>
                  <a:schemeClr val="bg1">
                    <a:lumMod val="65000"/>
                  </a:schemeClr>
                </a:solidFill>
                <a:latin typeface="Liberation Mono"/>
                <a:cs typeface="Arial" panose="020B0604020202020204" pitchFamily="34" charset="0"/>
              </a:rPr>
              <a:t>)</a:t>
            </a:r>
            <a:r>
              <a:rPr lang="en-US" dirty="0">
                <a:latin typeface="Liberation Mono"/>
                <a:cs typeface="Arial" pitchFamily="34" charset="0"/>
              </a:rPr>
              <a:t>;</a:t>
            </a:r>
          </a:p>
        </p:txBody>
      </p:sp>
      <p:sp>
        <p:nvSpPr>
          <p:cNvPr id="8" name="Rectangle 7">
            <a:extLst>
              <a:ext uri="{FF2B5EF4-FFF2-40B4-BE49-F238E27FC236}">
                <a16:creationId xmlns:a16="http://schemas.microsoft.com/office/drawing/2014/main" xmlns="" id="{4E579850-14EE-4B20-9702-F3C986761C4F}"/>
              </a:ext>
            </a:extLst>
          </p:cNvPr>
          <p:cNvSpPr/>
          <p:nvPr/>
        </p:nvSpPr>
        <p:spPr>
          <a:xfrm>
            <a:off x="507566" y="3307631"/>
            <a:ext cx="8411524" cy="76944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test </a:t>
            </a:r>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chk_id </a:t>
            </a:r>
            <a:r>
              <a:rPr lang="en-IN" dirty="0">
                <a:latin typeface="Liberation Mono"/>
                <a:cs typeface="Arial" panose="020B0604020202020204" pitchFamily="34" charset="0"/>
              </a:rPr>
              <a:t>check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&gt;10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US" dirty="0">
                <a:solidFill>
                  <a:srgbClr val="0077AA"/>
                </a:solidFill>
                <a:latin typeface="Liberation Mono"/>
                <a:cs typeface="Arial" panose="020B0604020202020204" pitchFamily="34" charset="0"/>
              </a:rPr>
              <a:t>ALTER</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a:t>
            </a:r>
            <a:r>
              <a:rPr lang="en-IN" dirty="0">
                <a:latin typeface="Liberation Mono"/>
                <a:cs typeface="Arial" panose="020B0604020202020204" pitchFamily="34" charset="0"/>
              </a:rPr>
              <a:t>test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DROP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CHECK</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chk_id</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xmlns="" id="{1F7C3862-F95A-4C44-844C-FBCBDC0E023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8B92F277-2BF5-4208-B1EB-40BE966BEA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9475890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xmlns="" id="{7DE44052-0844-4B2B-91C9-6EF5BFA8F94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BD7A3B6B-03E3-40F6-882E-E4E63851B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8388227"/>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43731" y="943905"/>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353947484"/>
              </p:ext>
            </p:extLst>
          </p:nvPr>
        </p:nvGraphicFramePr>
        <p:xfrm>
          <a:off x="304761" y="1401105"/>
          <a:ext cx="5518702" cy="27432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Date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deptID</a:t>
                      </a:r>
                    </a:p>
                  </a:txBody>
                  <a:tcPr marL="68571" marR="68571" marT="0" marB="0"/>
                </a:tc>
                <a:tc>
                  <a:txBody>
                    <a:bodyPr/>
                    <a:lstStyle/>
                    <a:p>
                      <a:pPr marL="457200">
                        <a:spcAft>
                          <a:spcPts val="0"/>
                        </a:spcAft>
                        <a:tabLst>
                          <a:tab pos="314325" algn="l"/>
                        </a:tabLst>
                      </a:pPr>
                      <a:r>
                        <a:rPr lang="en-US" sz="1800" kern="150" dirty="0">
                          <a:effectLst/>
                          <a:latin typeface="Arial" panose="020B0604020202020204" pitchFamily="34" charset="0"/>
                          <a:ea typeface="SimSun" panose="02010600030101010101" pitchFamily="2" charset="-122"/>
                          <a:cs typeface="Arial" panose="020B0604020202020204" pitchFamily="34" charset="0"/>
                        </a:rPr>
                        <a:t>Int </a:t>
                      </a:r>
                      <a:r>
                        <a:rPr lang="en-IN" sz="1800" dirty="0">
                          <a:effectLst/>
                        </a:rPr>
                        <a:t>FOREIGN KEY(`deptID`) REFERENCES `</a:t>
                      </a:r>
                      <a:r>
                        <a:rPr lang="en-IN" sz="1800" dirty="0" err="1">
                          <a:effectLst/>
                        </a:rPr>
                        <a:t>deprtment</a:t>
                      </a:r>
                      <a:r>
                        <a:rPr lang="en-IN" sz="1800">
                          <a:effectLst/>
                        </a:rPr>
                        <a:t>`(`</a:t>
                      </a:r>
                      <a:r>
                        <a:rPr lang="en-IN" sz="1800" dirty="0">
                          <a:effectLst/>
                        </a:rPr>
                        <a:t>id`)</a:t>
                      </a:r>
                      <a:r>
                        <a:rPr lang="en-US" sz="1800" kern="150" dirty="0">
                          <a:effectLst/>
                          <a:latin typeface="Arial" panose="020B0604020202020204" pitchFamily="34" charset="0"/>
                          <a:ea typeface="SimSun" panose="02010600030101010101" pitchFamily="2" charset="-122"/>
                          <a:cs typeface="Arial" panose="020B0604020202020204" pitchFamily="34" charset="0"/>
                        </a:rPr>
                        <a:t> </a:t>
                      </a:r>
                    </a:p>
                  </a:txBody>
                  <a:tcPr marL="68571" marR="68571" marT="0" marB="0"/>
                </a:tc>
                <a:extLst>
                  <a:ext uri="{0D108BD9-81ED-4DB2-BD59-A6C34878D82A}">
                    <a16:rowId xmlns:a16="http://schemas.microsoft.com/office/drawing/2014/main" xmlns="" val="2110740249"/>
                  </a:ext>
                </a:extLst>
              </a:tr>
            </a:tbl>
          </a:graphicData>
        </a:graphic>
      </p:graphicFrame>
      <p:sp>
        <p:nvSpPr>
          <p:cNvPr id="5" name="Rectangle 4"/>
          <p:cNvSpPr/>
          <p:nvPr/>
        </p:nvSpPr>
        <p:spPr>
          <a:xfrm>
            <a:off x="6323777" y="943905"/>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2020936488"/>
              </p:ext>
            </p:extLst>
          </p:nvPr>
        </p:nvGraphicFramePr>
        <p:xfrm>
          <a:off x="6100313" y="1433463"/>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7" name="Rectangle 6"/>
          <p:cNvSpPr/>
          <p:nvPr/>
        </p:nvSpPr>
        <p:spPr>
          <a:xfrm>
            <a:off x="238783" y="4750457"/>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xmlns="" val="1918681581"/>
              </p:ext>
            </p:extLst>
          </p:nvPr>
        </p:nvGraphicFramePr>
        <p:xfrm>
          <a:off x="248679" y="5207658"/>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9" name="Rectangle 8"/>
          <p:cNvSpPr/>
          <p:nvPr/>
        </p:nvSpPr>
        <p:spPr>
          <a:xfrm>
            <a:off x="6306956" y="4745509"/>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xmlns="" val="4118825587"/>
              </p:ext>
            </p:extLst>
          </p:nvPr>
        </p:nvGraphicFramePr>
        <p:xfrm>
          <a:off x="6068581" y="5230120"/>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pic>
        <p:nvPicPr>
          <p:cNvPr id="11" name="Picture 10">
            <a:extLst>
              <a:ext uri="{FF2B5EF4-FFF2-40B4-BE49-F238E27FC236}">
                <a16:creationId xmlns:a16="http://schemas.microsoft.com/office/drawing/2014/main" xmlns="" id="{61C7C3C2-11F5-4B71-8D00-DF899DE4F6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7C360B78-BF12-408B-8679-44CD8431BC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56641136"/>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577546"/>
            <a:ext cx="108876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PHONE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xmlns="" val="4091216530"/>
              </p:ext>
            </p:extLst>
          </p:nvPr>
        </p:nvGraphicFramePr>
        <p:xfrm>
          <a:off x="238784" y="1011410"/>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number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varchar(10)</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3" name="Rectangle 12"/>
          <p:cNvSpPr/>
          <p:nvPr/>
        </p:nvSpPr>
        <p:spPr>
          <a:xfrm>
            <a:off x="238784" y="2394678"/>
            <a:ext cx="12747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ADDRESS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xmlns="" val="883455046"/>
              </p:ext>
            </p:extLst>
          </p:nvPr>
        </p:nvGraphicFramePr>
        <p:xfrm>
          <a:off x="238784" y="2787346"/>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dirty="0">
                          <a:effectLst/>
                        </a:rPr>
                        <a: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employeeID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5" name="Rectangle 14"/>
          <p:cNvSpPr/>
          <p:nvPr/>
        </p:nvSpPr>
        <p:spPr>
          <a:xfrm>
            <a:off x="152380" y="4054659"/>
            <a:ext cx="221272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QUALIFICATIONS</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xmlns="" val="3230232654"/>
              </p:ext>
            </p:extLst>
          </p:nvPr>
        </p:nvGraphicFramePr>
        <p:xfrm>
          <a:off x="230868" y="4592524"/>
          <a:ext cx="11730975" cy="2309622"/>
        </p:xfrm>
        <a:graphic>
          <a:graphicData uri="http://schemas.openxmlformats.org/drawingml/2006/table">
            <a:tbl>
              <a:tblPr firstRow="1" firstCol="1" bandRow="1">
                <a:tableStyleId>{69C7853C-536D-4A76-A0AE-DD22124D55A5}</a:tableStyleId>
              </a:tblPr>
              <a:tblGrid>
                <a:gridCol w="3197686">
                  <a:extLst>
                    <a:ext uri="{9D8B030D-6E8A-4147-A177-3AD203B41FA5}">
                      <a16:colId xmlns:a16="http://schemas.microsoft.com/office/drawing/2014/main" xmlns="" val="20000"/>
                    </a:ext>
                  </a:extLst>
                </a:gridCol>
                <a:gridCol w="853328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varchar(128)</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pic>
        <p:nvPicPr>
          <p:cNvPr id="9" name="Picture 8">
            <a:extLst>
              <a:ext uri="{FF2B5EF4-FFF2-40B4-BE49-F238E27FC236}">
                <a16:creationId xmlns:a16="http://schemas.microsoft.com/office/drawing/2014/main" xmlns="" id="{51F15903-7131-4521-B6BA-B322D5F60E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54973176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09A4DD51-F450-4FA7-BA18-C2A26D10D72C}"/>
              </a:ext>
            </a:extLst>
          </p:cNvPr>
          <p:cNvSpPr/>
          <p:nvPr/>
        </p:nvSpPr>
        <p:spPr>
          <a:xfrm>
            <a:off x="1524397" y="449"/>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Disadvantage </a:t>
            </a:r>
            <a:r>
              <a:rPr lang="en-US" sz="3200" b="1" i="1" dirty="0">
                <a:latin typeface="Arial" pitchFamily="34" charset="0"/>
                <a:cs typeface="Arial" pitchFamily="34" charset="0"/>
              </a:rPr>
              <a:t>of Flat Files</a:t>
            </a:r>
          </a:p>
        </p:txBody>
      </p:sp>
      <p:sp>
        <p:nvSpPr>
          <p:cNvPr id="8" name="Rectangle 7"/>
          <p:cNvSpPr/>
          <p:nvPr/>
        </p:nvSpPr>
        <p:spPr>
          <a:xfrm>
            <a:off x="335316" y="827759"/>
            <a:ext cx="6407878" cy="369284"/>
          </a:xfrm>
          <a:prstGeom prst="rect">
            <a:avLst/>
          </a:prstGeom>
        </p:spPr>
        <p:txBody>
          <a:bodyPr wrap="square">
            <a:spAutoFit/>
          </a:bodyPr>
          <a:lstStyle/>
          <a:p>
            <a:r>
              <a:rPr lang="en-US" dirty="0">
                <a:latin typeface="Palatino Linotype" pitchFamily="18" charset="0"/>
              </a:rPr>
              <a:t>The biggest disadvantage of file-based storage is as follows.</a:t>
            </a:r>
          </a:p>
        </p:txBody>
      </p:sp>
      <p:sp>
        <p:nvSpPr>
          <p:cNvPr id="2" name="Rectangle 1"/>
          <p:cNvSpPr/>
          <p:nvPr/>
        </p:nvSpPr>
        <p:spPr>
          <a:xfrm>
            <a:off x="335316" y="1341040"/>
            <a:ext cx="4535913" cy="369284"/>
          </a:xfrm>
          <a:prstGeom prst="rect">
            <a:avLst/>
          </a:prstGeom>
        </p:spPr>
        <p:txBody>
          <a:bodyPr wrap="square">
            <a:spAutoFit/>
          </a:bodyPr>
          <a:lstStyle/>
          <a:p>
            <a:r>
              <a:rPr lang="en-IN" b="1" dirty="0">
                <a:latin typeface="Palatino Linotype" panose="02040502050505030304" pitchFamily="18" charset="0"/>
              </a:rPr>
              <a:t>Disadvantage </a:t>
            </a:r>
            <a:r>
              <a:rPr lang="en-IN" b="1" dirty="0">
                <a:solidFill>
                  <a:srgbClr val="000000"/>
                </a:solidFill>
                <a:latin typeface="Palatino Linotype" panose="02040502050505030304" pitchFamily="18" charset="0"/>
              </a:rPr>
              <a:t> of File-oriented system</a:t>
            </a:r>
          </a:p>
        </p:txBody>
      </p:sp>
      <p:sp>
        <p:nvSpPr>
          <p:cNvPr id="4" name="Rectangle 3">
            <a:extLst>
              <a:ext uri="{FF2B5EF4-FFF2-40B4-BE49-F238E27FC236}">
                <a16:creationId xmlns:a16="http://schemas.microsoft.com/office/drawing/2014/main" xmlns="" id="{E34FB64D-797D-4CA3-B01A-3B25EEE43551}"/>
              </a:ext>
            </a:extLst>
          </p:cNvPr>
          <p:cNvSpPr/>
          <p:nvPr/>
        </p:nvSpPr>
        <p:spPr>
          <a:xfrm>
            <a:off x="119322" y="1929797"/>
            <a:ext cx="11635622" cy="4739142"/>
          </a:xfrm>
          <a:prstGeom prst="rect">
            <a:avLst/>
          </a:prstGeom>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rPr>
              <a:t>Data redundancy</a:t>
            </a:r>
            <a:r>
              <a:rPr lang="en-US" i="1" dirty="0">
                <a:latin typeface="Palatino Linotype" panose="02040502050505030304" pitchFamily="18" charset="0"/>
              </a:rPr>
              <a:t>: </a:t>
            </a:r>
            <a:r>
              <a:rPr lang="en-US" dirty="0">
                <a:latin typeface="Palatino Linotype" panose="02040502050505030304" pitchFamily="18" charset="0"/>
              </a:rPr>
              <a:t>It is possible that the same information may be duplicated in different files. This leads to data redundancy results in memory wastage. </a:t>
            </a:r>
            <a:r>
              <a:rPr lang="en-US" dirty="0">
                <a:solidFill>
                  <a:srgbClr val="006C86"/>
                </a:solidFill>
                <a:latin typeface="Palatino Linotype" panose="02040502050505030304" pitchFamily="18" charset="0"/>
              </a:rPr>
              <a:t>(Suppose a customer having both kind of accounts- saving and current. In such a situation a customers detail are stored in both the file, saving.txt - file and current.txt- file , which leads to Data Redundancy.)</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inconsistency</a:t>
            </a:r>
            <a:r>
              <a:rPr lang="en-US" i="1" dirty="0">
                <a:latin typeface="Palatino Linotype" panose="02040502050505030304" pitchFamily="18" charset="0"/>
              </a:rPr>
              <a:t>: </a:t>
            </a:r>
            <a:r>
              <a:rPr lang="en-US" dirty="0">
                <a:latin typeface="Palatino Linotype" panose="02040502050505030304" pitchFamily="18" charset="0"/>
              </a:rPr>
              <a:t>Because of data redundancy, it is possible that data may not be in consistent state. </a:t>
            </a:r>
            <a:r>
              <a:rPr lang="en-US" dirty="0">
                <a:solidFill>
                  <a:srgbClr val="006C86"/>
                </a:solidFill>
                <a:latin typeface="Palatino Linotype" panose="02040502050505030304" pitchFamily="18" charset="0"/>
              </a:rPr>
              <a:t>(Suppose customer changed his/her address. There might be a possibility that address is changed in only one file (saving.txt) and other (current.txt) remain unchanged.)</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Limited</a:t>
            </a:r>
            <a:r>
              <a:rPr lang="en-US" i="1" dirty="0">
                <a:latin typeface="Palatino Linotype" panose="02040502050505030304" pitchFamily="18" charset="0"/>
              </a:rPr>
              <a:t> </a:t>
            </a: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sharing</a:t>
            </a:r>
            <a:r>
              <a:rPr lang="en-US" i="1" dirty="0">
                <a:latin typeface="Palatino Linotype" panose="02040502050505030304" pitchFamily="18" charset="0"/>
              </a:rPr>
              <a:t>: </a:t>
            </a:r>
            <a:r>
              <a:rPr lang="en-US" dirty="0">
                <a:latin typeface="Palatino Linotype" panose="02040502050505030304" pitchFamily="18" charset="0"/>
              </a:rPr>
              <a:t>Data are scattered in various files and also different files may have different formats </a:t>
            </a:r>
            <a:r>
              <a:rPr lang="en-US" dirty="0">
                <a:solidFill>
                  <a:srgbClr val="006C86"/>
                </a:solidFill>
                <a:latin typeface="Palatino Linotype" panose="02040502050505030304" pitchFamily="18" charset="0"/>
              </a:rPr>
              <a:t>(for example: .txt, .csv, .tsv, .json and .xml) </a:t>
            </a:r>
            <a:r>
              <a:rPr lang="en-US" dirty="0">
                <a:latin typeface="Palatino Linotype" panose="02040502050505030304" pitchFamily="18" charset="0"/>
              </a:rPr>
              <a:t>and these files may be stored in different folders so, due to this it is difficult to share data among different applications.</a:t>
            </a:r>
          </a:p>
          <a:p>
            <a:pPr marL="285721" indent="-285721">
              <a:buFont typeface="Arial" panose="020B0604020202020204" pitchFamily="34" charset="0"/>
              <a:buChar char="•"/>
            </a:pPr>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 Isolation: </a:t>
            </a:r>
            <a:r>
              <a:rPr lang="en-US" dirty="0">
                <a:latin typeface="Palatino Linotype" panose="02040502050505030304" pitchFamily="18" charset="0"/>
              </a:rPr>
              <a:t>Because data are scattered in various files, and files may be in different formats</a:t>
            </a:r>
            <a:r>
              <a:rPr lang="en-US" dirty="0">
                <a:solidFill>
                  <a:srgbClr val="006C86"/>
                </a:solidFill>
                <a:latin typeface="Palatino Linotype" panose="02040502050505030304" pitchFamily="18" charset="0"/>
              </a:rPr>
              <a:t> (for example: .txt, .csv, .tsv, .json and .xml)</a:t>
            </a:r>
            <a:r>
              <a:rPr lang="en-US" dirty="0">
                <a:latin typeface="Palatino Linotype" panose="02040502050505030304" pitchFamily="18" charset="0"/>
              </a:rPr>
              <a:t>, writing new application programs to retrieve the appropriate data is difficult.</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rPr>
              <a:t>Data</a:t>
            </a:r>
            <a:r>
              <a:rPr lang="en-US" i="1" dirty="0">
                <a:latin typeface="Palatino Linotype" panose="02040502050505030304" pitchFamily="18" charset="0"/>
              </a:rPr>
              <a:t> </a:t>
            </a:r>
            <a:r>
              <a:rPr lang="en-US" b="1" dirty="0">
                <a:latin typeface="Palatino Linotype" panose="02040502050505030304" pitchFamily="18" charset="0"/>
              </a:rPr>
              <a:t>security: </a:t>
            </a:r>
            <a:r>
              <a:rPr lang="en-US" dirty="0">
                <a:latin typeface="Palatino Linotype" panose="02040502050505030304" pitchFamily="18" charset="0"/>
              </a:rPr>
              <a:t>Data should be secured from unauthorized access, </a:t>
            </a:r>
            <a:r>
              <a:rPr lang="en-US" dirty="0">
                <a:solidFill>
                  <a:srgbClr val="006C86"/>
                </a:solidFill>
                <a:latin typeface="Palatino Linotype" panose="02040502050505030304" pitchFamily="18" charset="0"/>
              </a:rPr>
              <a:t>for example a account holder in a bank should not be able to see the account details of another account holder,</a:t>
            </a:r>
            <a:r>
              <a:rPr lang="en-US" dirty="0">
                <a:latin typeface="Palatino Linotype" panose="02040502050505030304" pitchFamily="18" charset="0"/>
              </a:rPr>
              <a:t> such kind of security constraints are difficult to apply in file processing systems.</a:t>
            </a:r>
          </a:p>
        </p:txBody>
      </p:sp>
      <p:pic>
        <p:nvPicPr>
          <p:cNvPr id="3" name="Picture 2">
            <a:extLst>
              <a:ext uri="{FF2B5EF4-FFF2-40B4-BE49-F238E27FC236}">
                <a16:creationId xmlns:a16="http://schemas.microsoft.com/office/drawing/2014/main" xmlns="" id="{7DAF3A7D-0784-496B-BF16-89C06B3441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EC994690-2922-4322-88C6-20158852C2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53199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11" name="Rectangle 10"/>
          <p:cNvSpPr/>
          <p:nvPr/>
        </p:nvSpPr>
        <p:spPr>
          <a:xfrm>
            <a:off x="239774" y="736964"/>
            <a:ext cx="110799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SPOUSE</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xmlns="" val="3026433443"/>
              </p:ext>
            </p:extLst>
          </p:nvPr>
        </p:nvGraphicFramePr>
        <p:xfrm>
          <a:off x="238784" y="1170828"/>
          <a:ext cx="11723059" cy="1135634"/>
        </p:xfrm>
        <a:graphic>
          <a:graphicData uri="http://schemas.openxmlformats.org/drawingml/2006/table">
            <a:tbl>
              <a:tblPr firstRow="1" firstCol="1" bandRow="1">
                <a:tableStyleId>{69C7853C-536D-4A76-A0AE-DD22124D55A5}</a:tableStyleId>
              </a:tblPr>
              <a:tblGrid>
                <a:gridCol w="3189771">
                  <a:extLst>
                    <a:ext uri="{9D8B030D-6E8A-4147-A177-3AD203B41FA5}">
                      <a16:colId xmlns:a16="http://schemas.microsoft.com/office/drawing/2014/main" xmlns="" val="20000"/>
                    </a:ext>
                  </a:extLst>
                </a:gridCol>
                <a:gridCol w="853328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employeeID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int FOREIGN KEY(`employeeID`) REFERENCES `employee`(`id`)</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pic>
        <p:nvPicPr>
          <p:cNvPr id="5" name="Picture 4">
            <a:extLst>
              <a:ext uri="{FF2B5EF4-FFF2-40B4-BE49-F238E27FC236}">
                <a16:creationId xmlns:a16="http://schemas.microsoft.com/office/drawing/2014/main" xmlns="" id="{DBE4CB3E-7F3C-4259-81E5-8BD40236FFF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A236017-18BD-4317-8D75-7E0E639C1B0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44969008"/>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1"/>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  with constraints</a:t>
            </a:r>
            <a:endParaRPr lang="en-US" sz="4000" dirty="0">
              <a:solidFill>
                <a:srgbClr val="C41A1A"/>
              </a:solidFill>
            </a:endParaRPr>
          </a:p>
        </p:txBody>
      </p:sp>
      <p:pic>
        <p:nvPicPr>
          <p:cNvPr id="3" name="Picture 2">
            <a:extLst>
              <a:ext uri="{FF2B5EF4-FFF2-40B4-BE49-F238E27FC236}">
                <a16:creationId xmlns:a16="http://schemas.microsoft.com/office/drawing/2014/main" xmlns="" id="{00FC94D8-2D2E-4D2D-B0EB-2AF5D6920C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6C2717F-5F60-4061-B468-5220073783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62903816"/>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228571" y="840566"/>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xmlns="" val="3263054348"/>
              </p:ext>
            </p:extLst>
          </p:nvPr>
        </p:nvGraphicFramePr>
        <p:xfrm>
          <a:off x="228571" y="1297766"/>
          <a:ext cx="5518702" cy="137160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4" name="Rectangle 3"/>
          <p:cNvSpPr/>
          <p:nvPr/>
        </p:nvSpPr>
        <p:spPr>
          <a:xfrm>
            <a:off x="6552347" y="840566"/>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xmlns="" val="1197145111"/>
              </p:ext>
            </p:extLst>
          </p:nvPr>
        </p:nvGraphicFramePr>
        <p:xfrm>
          <a:off x="5942827" y="1297766"/>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12" name="Rectangle 11"/>
          <p:cNvSpPr/>
          <p:nvPr/>
        </p:nvSpPr>
        <p:spPr>
          <a:xfrm>
            <a:off x="228570" y="2897966"/>
            <a:ext cx="223651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STUDENT_PHONE</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2032387378"/>
              </p:ext>
            </p:extLst>
          </p:nvPr>
        </p:nvGraphicFramePr>
        <p:xfrm>
          <a:off x="228570" y="3355166"/>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41268" y="4770700"/>
            <a:ext cx="253787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STUDENT_ADDRESS</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1814810110"/>
              </p:ext>
            </p:extLst>
          </p:nvPr>
        </p:nvGraphicFramePr>
        <p:xfrm>
          <a:off x="228570" y="5140032"/>
          <a:ext cx="1127613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45709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primary key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KEY(`studentID`) REFERENCES `student`(`id`)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1" name="Picture 10">
            <a:extLst>
              <a:ext uri="{FF2B5EF4-FFF2-40B4-BE49-F238E27FC236}">
                <a16:creationId xmlns:a16="http://schemas.microsoft.com/office/drawing/2014/main" xmlns="" id="{FF09E5FE-948D-4A94-8487-FDA16CE1D6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927631C9-A713-4F0F-BE6B-5B8BCB9F17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1848817"/>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a:xfrm>
            <a:off x="228570" y="915888"/>
            <a:ext cx="347588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STUDENT_QUALIFICATIONS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xmlns="" val="554728759"/>
              </p:ext>
            </p:extLst>
          </p:nvPr>
        </p:nvGraphicFramePr>
        <p:xfrm>
          <a:off x="228570" y="1437620"/>
          <a:ext cx="11657082" cy="219456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studentID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KEY(`studentID`) REFERENCES `student`(`id`)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year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20" name="Rectangle 19"/>
          <p:cNvSpPr/>
          <p:nvPr/>
        </p:nvSpPr>
        <p:spPr>
          <a:xfrm>
            <a:off x="261223" y="3918168"/>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xmlns="" val="274294684"/>
              </p:ext>
            </p:extLst>
          </p:nvPr>
        </p:nvGraphicFramePr>
        <p:xfrm>
          <a:off x="228571" y="4375368"/>
          <a:ext cx="5518702" cy="164592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DOB</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bl>
          </a:graphicData>
        </a:graphic>
      </p:graphicFrame>
      <p:sp>
        <p:nvSpPr>
          <p:cNvPr id="6" name="Rectangle 5"/>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7" name="Picture 6">
            <a:extLst>
              <a:ext uri="{FF2B5EF4-FFF2-40B4-BE49-F238E27FC236}">
                <a16:creationId xmlns:a16="http://schemas.microsoft.com/office/drawing/2014/main" xmlns="" id="{55F0B0FB-5BCE-4D37-8DCE-6DD2BC9FF37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690079367"/>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228571" y="289560"/>
            <a:ext cx="3352969"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FACULTY_QUALIFICATIONS</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xmlns="" val="3648646800"/>
              </p:ext>
            </p:extLst>
          </p:nvPr>
        </p:nvGraphicFramePr>
        <p:xfrm>
          <a:off x="239454" y="746760"/>
          <a:ext cx="11646198" cy="2194560"/>
        </p:xfrm>
        <a:graphic>
          <a:graphicData uri="http://schemas.openxmlformats.org/drawingml/2006/table">
            <a:tbl>
              <a:tblPr firstRow="1" firstCol="1" bandRow="1">
                <a:tableStyleId>{69C7853C-536D-4A76-A0AE-DD22124D55A5}</a:tableStyleId>
              </a:tblPr>
              <a:tblGrid>
                <a:gridCol w="2808149">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college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university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marks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year</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4" name="Rectangle 3"/>
          <p:cNvSpPr/>
          <p:nvPr/>
        </p:nvSpPr>
        <p:spPr>
          <a:xfrm>
            <a:off x="228570" y="3124200"/>
            <a:ext cx="2229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FACULTY_PHONE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xmlns="" val="843745163"/>
              </p:ext>
            </p:extLst>
          </p:nvPr>
        </p:nvGraphicFramePr>
        <p:xfrm>
          <a:off x="228570" y="35509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FOREIGN KEY(`facultyID`) REFERENCES `faculty`(`id`)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number</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6" name="Rectangle 5"/>
          <p:cNvSpPr/>
          <p:nvPr/>
        </p:nvSpPr>
        <p:spPr>
          <a:xfrm>
            <a:off x="228571" y="4876800"/>
            <a:ext cx="247266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FACULTY_ADDRESS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4057614974"/>
              </p:ext>
            </p:extLst>
          </p:nvPr>
        </p:nvGraphicFramePr>
        <p:xfrm>
          <a:off x="228570" y="530352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facultyID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unique not null FOREIGN KEY(`facultyID`) REFERENCES `faculty`(`id`)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9" name="Footer Placeholder 2">
            <a:extLst>
              <a:ext uri="{FF2B5EF4-FFF2-40B4-BE49-F238E27FC236}">
                <a16:creationId xmlns:a16="http://schemas.microsoft.com/office/drawing/2014/main" xmlns="" id="{7BB41144-72A4-4EDC-9ABD-4CBF38E636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29565421"/>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228570" y="213360"/>
            <a:ext cx="142218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MODULES </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xmlns="" val="3988286922"/>
              </p:ext>
            </p:extLst>
          </p:nvPr>
        </p:nvGraphicFramePr>
        <p:xfrm>
          <a:off x="304761" y="670560"/>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8" name="Rectangle 7"/>
          <p:cNvSpPr/>
          <p:nvPr/>
        </p:nvSpPr>
        <p:spPr>
          <a:xfrm>
            <a:off x="228570" y="1965960"/>
            <a:ext cx="2446504"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COURSE_MODULES</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xmlns="" val="1564596332"/>
              </p:ext>
            </p:extLst>
          </p:nvPr>
        </p:nvGraphicFramePr>
        <p:xfrm>
          <a:off x="228570" y="2423160"/>
          <a:ext cx="11657082" cy="1097280"/>
        </p:xfrm>
        <a:graphic>
          <a:graphicData uri="http://schemas.openxmlformats.org/drawingml/2006/table">
            <a:tbl>
              <a:tblPr firstRow="1" firstCol="1" bandRow="1">
                <a:tableStyleId>{69C7853C-536D-4A76-A0AE-DD22124D55A5}</a:tableStyleId>
              </a:tblPr>
              <a:tblGrid>
                <a:gridCol w="2819033">
                  <a:extLst>
                    <a:ext uri="{9D8B030D-6E8A-4147-A177-3AD203B41FA5}">
                      <a16:colId xmlns:a16="http://schemas.microsoft.com/office/drawing/2014/main" xmlns="" val="20000"/>
                    </a:ext>
                  </a:extLst>
                </a:gridCol>
                <a:gridCol w="883804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moduleID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(`moduleID`) REFERENCES `modules`(`ID`)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2" name="Rectangle 11"/>
          <p:cNvSpPr/>
          <p:nvPr/>
        </p:nvSpPr>
        <p:spPr>
          <a:xfrm>
            <a:off x="152380" y="4023360"/>
            <a:ext cx="237783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COURSE_BATCHES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3406671515"/>
              </p:ext>
            </p:extLst>
          </p:nvPr>
        </p:nvGraphicFramePr>
        <p:xfrm>
          <a:off x="152380" y="4480560"/>
          <a:ext cx="11809463" cy="1920240"/>
        </p:xfrm>
        <a:graphic>
          <a:graphicData uri="http://schemas.openxmlformats.org/drawingml/2006/table">
            <a:tbl>
              <a:tblPr firstRow="1" firstCol="1" bandRow="1">
                <a:tableStyleId>{69C7853C-536D-4A76-A0AE-DD22124D55A5}</a:tableStyleId>
              </a:tblPr>
              <a:tblGrid>
                <a:gridCol w="2742843">
                  <a:extLst>
                    <a:ext uri="{9D8B030D-6E8A-4147-A177-3AD203B41FA5}">
                      <a16:colId xmlns:a16="http://schemas.microsoft.com/office/drawing/2014/main" xmlns="" val="20000"/>
                    </a:ext>
                  </a:extLst>
                </a:gridCol>
                <a:gridCol w="9066620">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courseID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(`courseID`) REFERENCES `course`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starton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endson</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capicity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bl>
          </a:graphicData>
        </a:graphic>
      </p:graphicFrame>
      <p:sp>
        <p:nvSpPr>
          <p:cNvPr id="10" name="Rectangle 9"/>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sp>
        <p:nvSpPr>
          <p:cNvPr id="11" name="Footer Placeholder 2">
            <a:extLst>
              <a:ext uri="{FF2B5EF4-FFF2-40B4-BE49-F238E27FC236}">
                <a16:creationId xmlns:a16="http://schemas.microsoft.com/office/drawing/2014/main" xmlns="" id="{D4863AFC-BADF-4286-903E-8534A95A686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56360034"/>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152380" y="1043444"/>
            <a:ext cx="236019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BATCH_STUDENTS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2816460035"/>
              </p:ext>
            </p:extLst>
          </p:nvPr>
        </p:nvGraphicFramePr>
        <p:xfrm>
          <a:off x="228570" y="1639064"/>
          <a:ext cx="11657082" cy="1097280"/>
        </p:xfrm>
        <a:graphic>
          <a:graphicData uri="http://schemas.openxmlformats.org/drawingml/2006/table">
            <a:tbl>
              <a:tblPr firstRow="1" firstCol="1" bandRow="1">
                <a:tableStyleId>{69C7853C-536D-4A76-A0AE-DD22124D55A5}</a:tableStyleId>
              </a:tblPr>
              <a:tblGrid>
                <a:gridCol w="2895223">
                  <a:extLst>
                    <a:ext uri="{9D8B030D-6E8A-4147-A177-3AD203B41FA5}">
                      <a16:colId xmlns:a16="http://schemas.microsoft.com/office/drawing/2014/main" xmlns="" val="20000"/>
                    </a:ext>
                  </a:extLst>
                </a:gridCol>
                <a:gridCol w="8761859">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 primary key</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batchID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(`batchID`) REFERENCES `course_batches`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studentID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nchor="ctr"/>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int  FOREIGN KEY (`studentID`) REFERENCES `student` (`ID`)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4" name="Rectangle 3"/>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5" name="Picture 4">
            <a:extLst>
              <a:ext uri="{FF2B5EF4-FFF2-40B4-BE49-F238E27FC236}">
                <a16:creationId xmlns:a16="http://schemas.microsoft.com/office/drawing/2014/main" xmlns="" id="{44DD2A8F-1D0F-4CD4-B7F3-F58BB11AFA2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016FE112-0B51-4BDC-8022-7EE6F1AB1B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92432223"/>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ALTER TABLE</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BCCD048C-3AC8-4342-8E46-8BC787FA0ADB}"/>
              </a:ext>
            </a:extLst>
          </p:cNvPr>
          <p:cNvSpPr/>
          <p:nvPr/>
        </p:nvSpPr>
        <p:spPr>
          <a:xfrm>
            <a:off x="3088872" y="3115119"/>
            <a:ext cx="6012668"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ALTER TABLE changes the structure of an existing table. </a:t>
            </a:r>
          </a:p>
        </p:txBody>
      </p:sp>
      <p:sp>
        <p:nvSpPr>
          <p:cNvPr id="5" name="Rectangle 4">
            <a:extLst>
              <a:ext uri="{FF2B5EF4-FFF2-40B4-BE49-F238E27FC236}">
                <a16:creationId xmlns:a16="http://schemas.microsoft.com/office/drawing/2014/main" xmlns="" id="{990FA9DC-DF78-4A3C-BD90-57D71F228C85}"/>
              </a:ext>
            </a:extLst>
          </p:cNvPr>
          <p:cNvSpPr/>
          <p:nvPr/>
        </p:nvSpPr>
        <p:spPr>
          <a:xfrm>
            <a:off x="262558" y="3933056"/>
            <a:ext cx="6092825" cy="1692771"/>
          </a:xfrm>
          <a:prstGeom prst="rect">
            <a:avLst/>
          </a:prstGeom>
        </p:spPr>
        <p:txBody>
          <a:bodyPr>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add or delete columns,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create or destroy indexes,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change the type of existing columns, or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rename columns or the table.</a:t>
            </a:r>
          </a:p>
        </p:txBody>
      </p:sp>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30522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484784"/>
            <a:ext cx="11593288" cy="4801314"/>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ALTER TABLE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[COLUMN] (col_name column_definition,...)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{INDEX|KEY} [index_name] (index_col_name,...)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UNIQUE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ADD [CONSTRAINT [symbol]] FOREIGN KEY reference_definition</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CHANGE [COLUMN] old_col_name new_col_name column_definition [FIRST|AFTER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MODIFY [COLUMN] col_name column_definition [FIRST | AFTER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[COLUMN] col_name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PRIMARY KEY</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{INDEX|KEY} index_name</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DROP FOREIGN KEY fk_symbol</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RENAME [TO|AS] new_tbl_name</a:t>
            </a:r>
          </a:p>
        </p:txBody>
      </p:sp>
      <p:pic>
        <p:nvPicPr>
          <p:cNvPr id="6" name="Picture 5">
            <a:extLst>
              <a:ext uri="{FF2B5EF4-FFF2-40B4-BE49-F238E27FC236}">
                <a16:creationId xmlns:a16="http://schemas.microsoft.com/office/drawing/2014/main" xmlns="" id="{C1EDA9AA-4740-4FE6-A791-91E021494DA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0B0CB633-64D9-409E-8F53-0AEF6000832A}"/>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Footer Placeholder 2">
            <a:extLst>
              <a:ext uri="{FF2B5EF4-FFF2-40B4-BE49-F238E27FC236}">
                <a16:creationId xmlns:a16="http://schemas.microsoft.com/office/drawing/2014/main" xmlns="" id="{5F061EC8-FA52-4D49-9D49-26DBA2A1CA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843052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282439" y="1043069"/>
            <a:ext cx="11665296" cy="2769989"/>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Change Columns</a:t>
            </a:r>
            <a:r>
              <a:rPr lang="en-IN" dirty="0">
                <a:latin typeface="Palatino Linotype" panose="02040502050505030304" pitchFamily="18" charset="0"/>
                <a:cs typeface="Arial" panose="020B0604020202020204" pitchFamily="34" charset="0"/>
              </a:rPr>
              <a:t> :- You can rename a column using a CHANGE old_col_name new_col_name column_definition clause. To do so, specify the old and new column names and the definition that the column currently has.</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Modify Columns :- </a:t>
            </a:r>
            <a:r>
              <a:rPr lang="en-IN" dirty="0">
                <a:latin typeface="Palatino Linotype" panose="02040502050505030304" pitchFamily="18" charset="0"/>
                <a:cs typeface="Arial" panose="020B0604020202020204" pitchFamily="34" charset="0"/>
              </a:rPr>
              <a:t>You can also use MODIFY to change a column's type without renaming it.</a:t>
            </a:r>
          </a:p>
          <a:p>
            <a:pPr marL="285750" indent="-285750">
              <a:buFont typeface="Arial" panose="020B0604020202020204" pitchFamily="34" charset="0"/>
              <a:buChar char="•"/>
            </a:pPr>
            <a:endParaRPr lang="en-IN" sz="800"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dirty="0">
                <a:latin typeface="Palatino Linotype" panose="02040502050505030304" pitchFamily="18" charset="0"/>
                <a:cs typeface="Arial" panose="020B0604020202020204" pitchFamily="34" charset="0"/>
              </a:rPr>
              <a:t>Dropping Columns :- </a:t>
            </a:r>
            <a:r>
              <a:rPr lang="en-IN" dirty="0">
                <a:latin typeface="Palatino Linotype" panose="02040502050505030304" pitchFamily="18" charset="0"/>
                <a:cs typeface="Arial" panose="020B0604020202020204" pitchFamily="34" charset="0"/>
              </a:rPr>
              <a:t>If a table contains only one column, the column cannot be dropped. If columns are dropped from a table, the columns are also removed from any index of which they are a part. If all columns that make up an index are dropped, the index is dropped as well.</a:t>
            </a:r>
          </a:p>
        </p:txBody>
      </p:sp>
      <p:sp>
        <p:nvSpPr>
          <p:cNvPr id="2" name="Rectangle 1"/>
          <p:cNvSpPr/>
          <p:nvPr/>
        </p:nvSpPr>
        <p:spPr>
          <a:xfrm>
            <a:off x="282439" y="4221088"/>
            <a:ext cx="11665296"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convert a table from one storage engine to another, use an ALTER TABLE statement that indicates the new engine:</a:t>
            </a:r>
          </a:p>
          <a:p>
            <a:pPr marL="285750" indent="-285750">
              <a:buFont typeface="Arial" panose="020B0604020202020204" pitchFamily="34" charset="0"/>
              <a:buChar char="•"/>
            </a:pPr>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e.g.</a:t>
            </a:r>
          </a:p>
          <a:p>
            <a:r>
              <a:rPr lang="en-IN" dirty="0">
                <a:solidFill>
                  <a:srgbClr val="0077AA"/>
                </a:solidFill>
                <a:latin typeface="Arial" panose="020B0604020202020204" pitchFamily="34" charset="0"/>
                <a:ea typeface="Times New Roman" panose="02020603050405020304" pitchFamily="18" charset="0"/>
                <a:cs typeface="Arial" panose="020B0604020202020204" pitchFamily="34" charset="0"/>
              </a:rPr>
              <a:t>ALTER</a:t>
            </a:r>
            <a:r>
              <a:rPr lang="en-IN" dirty="0">
                <a:latin typeface="Arial" panose="020B0604020202020204" pitchFamily="34" charset="0"/>
                <a:cs typeface="Arial" panose="020B0604020202020204" pitchFamily="34" charset="0"/>
              </a:rPr>
              <a:t> TABLE </a:t>
            </a:r>
            <a:r>
              <a:rPr lang="en-IN" i="1" dirty="0">
                <a:latin typeface="Arial" panose="020B0604020202020204" pitchFamily="34" charset="0"/>
                <a:cs typeface="Arial" panose="020B0604020202020204" pitchFamily="34" charset="0"/>
              </a:rPr>
              <a:t>tbl_name</a:t>
            </a:r>
            <a:r>
              <a:rPr lang="en-IN" dirty="0">
                <a:latin typeface="Arial" panose="020B0604020202020204" pitchFamily="34" charset="0"/>
                <a:cs typeface="Arial" panose="020B0604020202020204" pitchFamily="34" charset="0"/>
              </a:rPr>
              <a:t> </a:t>
            </a:r>
            <a:r>
              <a:rPr lang="en-IN" dirty="0">
                <a:solidFill>
                  <a:srgbClr val="DD4A68"/>
                </a:solidFill>
                <a:latin typeface="Arial" panose="020B0604020202020204" pitchFamily="34" charset="0"/>
                <a:ea typeface="Times New Roman" panose="02020603050405020304" pitchFamily="18" charset="0"/>
                <a:cs typeface="Arial" panose="020B0604020202020204" pitchFamily="34" charset="0"/>
              </a:rPr>
              <a:t>ENGINE = InnoDB</a:t>
            </a: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B2F6B33-DE38-4FCC-A978-1BDD361FBDB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5426976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662917"/>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database?</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058012" y="3141006"/>
            <a:ext cx="2591950" cy="3582593"/>
          </a:xfrm>
          <a:prstGeom prst="rect">
            <a:avLst/>
          </a:prstGeom>
        </p:spPr>
      </p:pic>
      <p:sp>
        <p:nvSpPr>
          <p:cNvPr id="3" name="Rectangle 2"/>
          <p:cNvSpPr/>
          <p:nvPr/>
        </p:nvSpPr>
        <p:spPr>
          <a:xfrm>
            <a:off x="436927" y="837049"/>
            <a:ext cx="11213036" cy="707794"/>
          </a:xfrm>
          <a:prstGeom prst="rect">
            <a:avLst/>
          </a:prstGeom>
        </p:spPr>
        <p:txBody>
          <a:bodyPr wrap="square">
            <a:spAutoFit/>
          </a:bodyPr>
          <a:lstStyle/>
          <a:p>
            <a:r>
              <a:rPr lang="en-IN" sz="2000" dirty="0">
                <a:solidFill>
                  <a:schemeClr val="accent5">
                    <a:lumMod val="50000"/>
                  </a:schemeClr>
                </a:solidFill>
                <a:latin typeface="arial" panose="020B0604020202020204" pitchFamily="34" charset="0"/>
              </a:rPr>
              <a:t>A </a:t>
            </a:r>
            <a:r>
              <a:rPr lang="en-IN" sz="2000" b="1" dirty="0">
                <a:solidFill>
                  <a:schemeClr val="accent5">
                    <a:lumMod val="50000"/>
                  </a:schemeClr>
                </a:solidFill>
                <a:latin typeface="arial" panose="020B0604020202020204" pitchFamily="34" charset="0"/>
              </a:rPr>
              <a:t>database application</a:t>
            </a:r>
            <a:r>
              <a:rPr lang="en-IN" sz="2000" dirty="0">
                <a:solidFill>
                  <a:schemeClr val="accent5">
                    <a:lumMod val="50000"/>
                  </a:schemeClr>
                </a:solidFill>
                <a:latin typeface="arial" panose="020B0604020202020204" pitchFamily="34" charset="0"/>
              </a:rPr>
              <a:t> is a computer program whose primary purpose is entering and retrieving information.</a:t>
            </a:r>
            <a:endParaRPr lang="en-IN" sz="2000" dirty="0">
              <a:solidFill>
                <a:schemeClr val="accent5">
                  <a:lumMod val="50000"/>
                </a:schemeClr>
              </a:solidFill>
            </a:endParaRPr>
          </a:p>
        </p:txBody>
      </p:sp>
      <p:pic>
        <p:nvPicPr>
          <p:cNvPr id="6" name="Picture 5">
            <a:extLst>
              <a:ext uri="{FF2B5EF4-FFF2-40B4-BE49-F238E27FC236}">
                <a16:creationId xmlns:a16="http://schemas.microsoft.com/office/drawing/2014/main" xmlns="" id="{12796BF8-A4CC-4AC8-8A10-FF8DA040977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82B6E9B-6E02-42D2-B37A-5406B9169F3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69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Add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E4F8498B-A621-46FB-9E14-2D486B1505D4}"/>
              </a:ext>
            </a:extLst>
          </p:cNvPr>
          <p:cNvSpPr/>
          <p:nvPr/>
        </p:nvSpPr>
        <p:spPr>
          <a:xfrm>
            <a:off x="191018" y="3906922"/>
            <a:ext cx="10008644" cy="1754326"/>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 ]</a:t>
            </a: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ADD</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a:t>
            </a:r>
          </a:p>
        </p:txBody>
      </p:sp>
      <p:sp>
        <p:nvSpPr>
          <p:cNvPr id="8" name="Rectangle 7">
            <a:extLst>
              <a:ext uri="{FF2B5EF4-FFF2-40B4-BE49-F238E27FC236}">
                <a16:creationId xmlns:a16="http://schemas.microsoft.com/office/drawing/2014/main" xmlns="" id="{DCABB0F7-8533-4605-A541-9EC1AFBEAF10}"/>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24999109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Add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014E1D01-2FA6-4420-9FF5-0FE188DCAFAD}"/>
              </a:ext>
            </a:extLst>
          </p:cNvPr>
          <p:cNvSpPr/>
          <p:nvPr/>
        </p:nvSpPr>
        <p:spPr>
          <a:xfrm>
            <a:off x="120835" y="1087576"/>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xmlns="" id="{9C420836-D8CD-4F71-A79B-91FCD953E67D}"/>
              </a:ext>
            </a:extLst>
          </p:cNvPr>
          <p:cNvSpPr/>
          <p:nvPr/>
        </p:nvSpPr>
        <p:spPr>
          <a:xfrm>
            <a:off x="6234848" y="1057552"/>
            <a:ext cx="5614892"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a:t>
            </a:r>
            <a:r>
              <a:rPr lang="en-IN" dirty="0">
                <a:latin typeface="Liberation Mono"/>
                <a:cs typeface="Arial" panose="020B0604020202020204" pitchFamily="34" charset="0"/>
              </a:rPr>
              <a:t>_</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increment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first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        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11" name="Picture 10">
            <a:extLst>
              <a:ext uri="{FF2B5EF4-FFF2-40B4-BE49-F238E27FC236}">
                <a16:creationId xmlns:a16="http://schemas.microsoft.com/office/drawing/2014/main" xmlns="" id="{6F5DDCE9-A337-467E-86AA-227E3F74F068}"/>
              </a:ext>
            </a:extLst>
          </p:cNvPr>
          <p:cNvPicPr>
            <a:picLocks noChangeAspect="1"/>
          </p:cNvPicPr>
          <p:nvPr/>
        </p:nvPicPr>
        <p:blipFill>
          <a:blip r:embed="rId3" cstate="print"/>
          <a:stretch>
            <a:fillRect/>
          </a:stretch>
        </p:blipFill>
        <p:spPr>
          <a:xfrm>
            <a:off x="0" y="2564904"/>
            <a:ext cx="5955565" cy="1243301"/>
          </a:xfrm>
          <a:prstGeom prst="rect">
            <a:avLst/>
          </a:prstGeom>
        </p:spPr>
      </p:pic>
      <p:sp>
        <p:nvSpPr>
          <p:cNvPr id="22" name="Rectangle 21">
            <a:extLst>
              <a:ext uri="{FF2B5EF4-FFF2-40B4-BE49-F238E27FC236}">
                <a16:creationId xmlns:a16="http://schemas.microsoft.com/office/drawing/2014/main" xmlns="" id="{423CE2D1-04FE-47E8-A991-4A6450E30CD3}"/>
              </a:ext>
            </a:extLst>
          </p:cNvPr>
          <p:cNvSpPr/>
          <p:nvPr/>
        </p:nvSpPr>
        <p:spPr>
          <a:xfrm>
            <a:off x="124082" y="4347660"/>
            <a:ext cx="5837022"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a:t>
            </a:r>
          </a:p>
          <a:p>
            <a:pPr marL="285750" indent="-285750">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a:t>
            </a:r>
          </a:p>
        </p:txBody>
      </p:sp>
      <p:pic>
        <p:nvPicPr>
          <p:cNvPr id="23" name="Picture 22">
            <a:extLst>
              <a:ext uri="{FF2B5EF4-FFF2-40B4-BE49-F238E27FC236}">
                <a16:creationId xmlns:a16="http://schemas.microsoft.com/office/drawing/2014/main" xmlns="" id="{F8E6C826-5389-4897-9BF7-D9C740A29E69}"/>
              </a:ext>
            </a:extLst>
          </p:cNvPr>
          <p:cNvPicPr>
            <a:picLocks noChangeAspect="1"/>
          </p:cNvPicPr>
          <p:nvPr/>
        </p:nvPicPr>
        <p:blipFill>
          <a:blip r:embed="rId4" cstate="print"/>
          <a:stretch>
            <a:fillRect/>
          </a:stretch>
        </p:blipFill>
        <p:spPr>
          <a:xfrm>
            <a:off x="6234848" y="2595588"/>
            <a:ext cx="5614892" cy="1980131"/>
          </a:xfrm>
          <a:prstGeom prst="rect">
            <a:avLst/>
          </a:prstGeom>
        </p:spPr>
      </p:pic>
    </p:spTree>
    <p:extLst>
      <p:ext uri="{BB962C8B-B14F-4D97-AF65-F5344CB8AC3E}">
        <p14:creationId xmlns:p14="http://schemas.microsoft.com/office/powerpoint/2010/main" xmlns="" val="202830160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Modify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3DD6E901-4817-47BA-8D2A-EC55F41E7206}"/>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MODIFY</a:t>
            </a:r>
            <a:r>
              <a:rPr lang="en-IN" dirty="0">
                <a:solidFill>
                  <a:schemeClr val="tx1">
                    <a:lumMod val="95000"/>
                    <a:lumOff val="5000"/>
                  </a:schemeClr>
                </a:solidFill>
                <a:latin typeface="Arial" panose="020B0604020202020204" pitchFamily="34" charset="0"/>
                <a:cs typeface="Arial" panose="020B0604020202020204" pitchFamily="34" charset="0"/>
              </a:rPr>
              <a:t> [COLUMN] col_name column_definition [FIRST | AFTER col_name]</a:t>
            </a:r>
          </a:p>
        </p:txBody>
      </p:sp>
      <p:sp>
        <p:nvSpPr>
          <p:cNvPr id="8" name="Rectangle 7">
            <a:extLst>
              <a:ext uri="{FF2B5EF4-FFF2-40B4-BE49-F238E27FC236}">
                <a16:creationId xmlns:a16="http://schemas.microsoft.com/office/drawing/2014/main" xmlns="" id="{1CCF7153-E32C-42AB-852E-2A2341E0AD98}"/>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258165415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Modify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014E1D01-2FA6-4420-9FF5-0FE188DCAFAD}"/>
              </a:ext>
            </a:extLst>
          </p:cNvPr>
          <p:cNvSpPr/>
          <p:nvPr/>
        </p:nvSpPr>
        <p:spPr>
          <a:xfrm>
            <a:off x="290867" y="692696"/>
            <a:ext cx="4104456"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xmlns="" id="{68F718D7-3FDC-412A-B390-B6F4313E9964}"/>
              </a:ext>
            </a:extLst>
          </p:cNvPr>
          <p:cNvSpPr/>
          <p:nvPr/>
        </p:nvSpPr>
        <p:spPr>
          <a:xfrm>
            <a:off x="6092158" y="692696"/>
            <a:ext cx="4752528"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        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5" name="Picture 4">
            <a:extLst>
              <a:ext uri="{FF2B5EF4-FFF2-40B4-BE49-F238E27FC236}">
                <a16:creationId xmlns:a16="http://schemas.microsoft.com/office/drawing/2014/main" xmlns="" id="{336D0B7D-7744-4271-8EF0-3B9347550C97}"/>
              </a:ext>
            </a:extLst>
          </p:cNvPr>
          <p:cNvPicPr>
            <a:picLocks noChangeAspect="1"/>
          </p:cNvPicPr>
          <p:nvPr/>
        </p:nvPicPr>
        <p:blipFill>
          <a:blip r:embed="rId3" cstate="print"/>
          <a:stretch>
            <a:fillRect/>
          </a:stretch>
        </p:blipFill>
        <p:spPr>
          <a:xfrm>
            <a:off x="123517" y="3014814"/>
            <a:ext cx="5531754" cy="1942540"/>
          </a:xfrm>
          <a:prstGeom prst="rect">
            <a:avLst/>
          </a:prstGeom>
        </p:spPr>
      </p:pic>
      <p:pic>
        <p:nvPicPr>
          <p:cNvPr id="7" name="Picture 6">
            <a:extLst>
              <a:ext uri="{FF2B5EF4-FFF2-40B4-BE49-F238E27FC236}">
                <a16:creationId xmlns:a16="http://schemas.microsoft.com/office/drawing/2014/main" xmlns="" id="{1510B635-7B34-40C6-9858-8BFD3853945A}"/>
              </a:ext>
            </a:extLst>
          </p:cNvPr>
          <p:cNvPicPr>
            <a:picLocks noChangeAspect="1"/>
          </p:cNvPicPr>
          <p:nvPr/>
        </p:nvPicPr>
        <p:blipFill>
          <a:blip r:embed="rId4" cstate="print"/>
          <a:stretch>
            <a:fillRect/>
          </a:stretch>
        </p:blipFill>
        <p:spPr>
          <a:xfrm>
            <a:off x="5882434" y="2952804"/>
            <a:ext cx="5773502" cy="2052861"/>
          </a:xfrm>
          <a:prstGeom prst="rect">
            <a:avLst/>
          </a:prstGeom>
        </p:spPr>
      </p:pic>
      <p:sp>
        <p:nvSpPr>
          <p:cNvPr id="2" name="Rectangle 1">
            <a:extLst>
              <a:ext uri="{FF2B5EF4-FFF2-40B4-BE49-F238E27FC236}">
                <a16:creationId xmlns:a16="http://schemas.microsoft.com/office/drawing/2014/main" xmlns="" id="{D75D8687-FA3F-4EE2-8D68-4908FC546C75}"/>
              </a:ext>
            </a:extLst>
          </p:cNvPr>
          <p:cNvSpPr/>
          <p:nvPr/>
        </p:nvSpPr>
        <p:spPr>
          <a:xfrm>
            <a:off x="113375" y="5180999"/>
            <a:ext cx="11742471"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(111, 2000, 'Honda', 'A1', 'silver',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(112, 2002, 'Hyundai', 'AC1', 'white',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(113, 2000, 'Jeep', 'D2', 'black', '1000');</a:t>
            </a: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vehicles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(114, 2005, 'Toyota', 'XL', 'red', '1000');</a:t>
            </a:r>
          </a:p>
        </p:txBody>
      </p:sp>
    </p:spTree>
    <p:extLst>
      <p:ext uri="{BB962C8B-B14F-4D97-AF65-F5344CB8AC3E}">
        <p14:creationId xmlns:p14="http://schemas.microsoft.com/office/powerpoint/2010/main" xmlns="" val="31847241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Change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F1F72D3B-F957-430F-BF3E-94F25B5CEEFC}"/>
              </a:ext>
            </a:extLst>
          </p:cNvPr>
          <p:cNvSpPr/>
          <p:nvPr/>
        </p:nvSpPr>
        <p:spPr>
          <a:xfrm>
            <a:off x="191018" y="3895888"/>
            <a:ext cx="11592820"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CHANGE</a:t>
            </a:r>
            <a:r>
              <a:rPr lang="en-IN" dirty="0">
                <a:solidFill>
                  <a:schemeClr val="tx1">
                    <a:lumMod val="95000"/>
                    <a:lumOff val="5000"/>
                  </a:schemeClr>
                </a:solidFill>
                <a:latin typeface="Arial" panose="020B0604020202020204" pitchFamily="34" charset="0"/>
                <a:cs typeface="Arial" panose="020B0604020202020204" pitchFamily="34" charset="0"/>
              </a:rPr>
              <a:t> [COLUMN] old_col_name new_col_name column_definition [ FIRST | AFTER col_name ] </a:t>
            </a:r>
          </a:p>
        </p:txBody>
      </p:sp>
      <p:sp>
        <p:nvSpPr>
          <p:cNvPr id="7" name="Rectangle 6">
            <a:extLst>
              <a:ext uri="{FF2B5EF4-FFF2-40B4-BE49-F238E27FC236}">
                <a16:creationId xmlns:a16="http://schemas.microsoft.com/office/drawing/2014/main" xmlns="" id="{7DBEE7C2-6CF0-4D31-AC68-B7740937C85D}"/>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31679397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xmlns="" id="{F68E6F47-849A-46C3-B711-548DAEDCBE91}"/>
              </a:ext>
            </a:extLst>
          </p:cNvPr>
          <p:cNvSpPr/>
          <p:nvPr/>
        </p:nvSpPr>
        <p:spPr>
          <a:xfrm>
            <a:off x="5613695" y="1124744"/>
            <a:ext cx="547260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       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A10F3ABF-BEAB-4314-B313-D4ECC60C9CF2}"/>
              </a:ext>
            </a:extLst>
          </p:cNvPr>
          <p:cNvSpPr/>
          <p:nvPr/>
        </p:nvSpPr>
        <p:spPr>
          <a:xfrm>
            <a:off x="334567" y="1124744"/>
            <a:ext cx="4752528"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xmlns="" id="{02988A29-3B10-4032-90D1-54926B12DDD1}"/>
              </a:ext>
            </a:extLst>
          </p:cNvPr>
          <p:cNvPicPr>
            <a:picLocks noChangeAspect="1"/>
          </p:cNvPicPr>
          <p:nvPr/>
        </p:nvPicPr>
        <p:blipFill>
          <a:blip r:embed="rId3" cstate="print"/>
          <a:stretch>
            <a:fillRect/>
          </a:stretch>
        </p:blipFill>
        <p:spPr>
          <a:xfrm>
            <a:off x="118542" y="3648973"/>
            <a:ext cx="5603491" cy="1940267"/>
          </a:xfrm>
          <a:prstGeom prst="rect">
            <a:avLst/>
          </a:prstGeom>
        </p:spPr>
      </p:pic>
      <p:pic>
        <p:nvPicPr>
          <p:cNvPr id="5" name="Picture 4">
            <a:extLst>
              <a:ext uri="{FF2B5EF4-FFF2-40B4-BE49-F238E27FC236}">
                <a16:creationId xmlns:a16="http://schemas.microsoft.com/office/drawing/2014/main" xmlns="" id="{D3A6B9A4-8457-4214-B0CA-9EF385456877}"/>
              </a:ext>
            </a:extLst>
          </p:cNvPr>
          <p:cNvPicPr>
            <a:picLocks noChangeAspect="1"/>
          </p:cNvPicPr>
          <p:nvPr/>
        </p:nvPicPr>
        <p:blipFill>
          <a:blip r:embed="rId4" cstate="print"/>
          <a:stretch>
            <a:fillRect/>
          </a:stretch>
        </p:blipFill>
        <p:spPr>
          <a:xfrm>
            <a:off x="5807174" y="3622760"/>
            <a:ext cx="5792732" cy="1966480"/>
          </a:xfrm>
          <a:prstGeom prst="rect">
            <a:avLst/>
          </a:prstGeom>
        </p:spPr>
      </p:pic>
    </p:spTree>
    <p:extLst>
      <p:ext uri="{BB962C8B-B14F-4D97-AF65-F5344CB8AC3E}">
        <p14:creationId xmlns:p14="http://schemas.microsoft.com/office/powerpoint/2010/main" xmlns="" val="30225366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Change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xmlns="" id="{F68E6F47-849A-46C3-B711-548DAEDCBE91}"/>
              </a:ext>
            </a:extLst>
          </p:cNvPr>
          <p:cNvSpPr/>
          <p:nvPr/>
        </p:nvSpPr>
        <p:spPr>
          <a:xfrm>
            <a:off x="240250" y="5098544"/>
            <a:ext cx="8717865"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users</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ID userID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login</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userID UID</a:t>
            </a:r>
            <a:r>
              <a:rPr lang="en-US" dirty="0">
                <a:solidFill>
                  <a:schemeClr val="tx1">
                    <a:lumMod val="95000"/>
                    <a:lumOff val="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Rectangle 8">
            <a:extLst>
              <a:ext uri="{FF2B5EF4-FFF2-40B4-BE49-F238E27FC236}">
                <a16:creationId xmlns:a16="http://schemas.microsoft.com/office/drawing/2014/main" xmlns="" id="{FB128184-D43F-43F2-8DD6-75DFE1D4ED10}"/>
              </a:ext>
            </a:extLst>
          </p:cNvPr>
          <p:cNvSpPr/>
          <p:nvPr/>
        </p:nvSpPr>
        <p:spPr>
          <a:xfrm>
            <a:off x="329669" y="893619"/>
            <a:ext cx="4464496"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0" name="Rectangle 9">
            <a:extLst>
              <a:ext uri="{FF2B5EF4-FFF2-40B4-BE49-F238E27FC236}">
                <a16:creationId xmlns:a16="http://schemas.microsoft.com/office/drawing/2014/main" xmlns="" id="{7976CFD7-B211-4D0A-B1CC-410271A611C7}"/>
              </a:ext>
            </a:extLst>
          </p:cNvPr>
          <p:cNvSpPr/>
          <p:nvPr/>
        </p:nvSpPr>
        <p:spPr>
          <a:xfrm>
            <a:off x="5087094" y="893619"/>
            <a:ext cx="677365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loginTime </a:t>
            </a:r>
            <a:r>
              <a:rPr lang="en-IN" dirty="0">
                <a:solidFill>
                  <a:srgbClr val="834689"/>
                </a:solidFill>
                <a:latin typeface="Liberation Mono"/>
                <a:cs typeface="Arial" panose="020B0604020202020204" pitchFamily="34" charset="0"/>
              </a:rPr>
              <a:t>time,</a:t>
            </a:r>
          </a:p>
          <a:p>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fk_userID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users(ID)</a:t>
            </a:r>
            <a:endParaRPr lang="en-IN" dirty="0">
              <a:solidFill>
                <a:schemeClr val="bg1">
                  <a:lumMod val="65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xmlns="" id="{924AE722-0A8B-4956-A504-93003B78D7A5}"/>
              </a:ext>
            </a:extLst>
          </p:cNvPr>
          <p:cNvSpPr/>
          <p:nvPr/>
        </p:nvSpPr>
        <p:spPr>
          <a:xfrm>
            <a:off x="240250" y="2924944"/>
            <a:ext cx="11709912" cy="2031325"/>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'rajan', 'ranaj123', 'rajan447.gmail.com');</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users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'raj', 'raj', 'raj.gmail.com');</a:t>
            </a:r>
          </a:p>
          <a:p>
            <a:pPr marL="285750" indent="-285750">
              <a:buFont typeface="Arial" panose="020B0604020202020204" pitchFamily="34" charset="0"/>
              <a:buChar char="•"/>
            </a:pPr>
            <a:endParaRPr lang="en-IN"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(1,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 1,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 2, curdate(), curtime());</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(4, NULL, curdate(), curtime());</a:t>
            </a:r>
          </a:p>
        </p:txBody>
      </p:sp>
      <p:sp>
        <p:nvSpPr>
          <p:cNvPr id="2" name="Rectangle 1">
            <a:extLst>
              <a:ext uri="{FF2B5EF4-FFF2-40B4-BE49-F238E27FC236}">
                <a16:creationId xmlns:a16="http://schemas.microsoft.com/office/drawing/2014/main" xmlns="" id="{D9F57E22-E103-4ABA-A332-F34C7B179A0D}"/>
              </a:ext>
            </a:extLst>
          </p:cNvPr>
          <p:cNvSpPr/>
          <p:nvPr/>
        </p:nvSpPr>
        <p:spPr>
          <a:xfrm>
            <a:off x="240250" y="5918577"/>
            <a:ext cx="11586197"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(5, NULL, curdate(), curtime());</a:t>
            </a:r>
            <a:endParaRPr lang="en-IN" dirty="0">
              <a:latin typeface="Liberation Mono"/>
            </a:endParaRPr>
          </a:p>
        </p:txBody>
      </p:sp>
    </p:spTree>
    <p:extLst>
      <p:ext uri="{BB962C8B-B14F-4D97-AF65-F5344CB8AC3E}">
        <p14:creationId xmlns:p14="http://schemas.microsoft.com/office/powerpoint/2010/main" xmlns="" val="19009787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column </a:t>
            </a:r>
          </a:p>
        </p:txBody>
      </p:sp>
      <p:pic>
        <p:nvPicPr>
          <p:cNvPr id="3" name="Picture 2">
            <a:extLst>
              <a:ext uri="{FF2B5EF4-FFF2-40B4-BE49-F238E27FC236}">
                <a16:creationId xmlns:a16="http://schemas.microsoft.com/office/drawing/2014/main" xmlns="" id="{AA9F3A02-6E9E-41AC-B5ED-CD5598DF85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078EBD0-5153-46A8-8A89-454F04495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ADDDADCE-6DDD-4496-8C2B-4D014B6C4DB3}"/>
              </a:ext>
            </a:extLst>
          </p:cNvPr>
          <p:cNvSpPr/>
          <p:nvPr/>
        </p:nvSpPr>
        <p:spPr>
          <a:xfrm>
            <a:off x="191018" y="3895888"/>
            <a:ext cx="10008644" cy="1477328"/>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ALTER</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solidFill>
                  <a:schemeClr val="tx1">
                    <a:lumMod val="95000"/>
                    <a:lumOff val="5000"/>
                  </a:schemeClr>
                </a:solidFill>
                <a:latin typeface="Arial" panose="020B0604020202020204" pitchFamily="34" charset="0"/>
                <a:cs typeface="Arial" panose="020B0604020202020204" pitchFamily="34" charset="0"/>
              </a:rPr>
              <a:t> tbl_name [alter_specification [, alter_specification] ...]</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r>
              <a:rPr lang="en-IN" dirty="0">
                <a:solidFill>
                  <a:schemeClr val="tx1">
                    <a:lumMod val="95000"/>
                    <a:lumOff val="5000"/>
                  </a:schemeClr>
                </a:solidFill>
                <a:latin typeface="Arial" panose="020B0604020202020204" pitchFamily="34" charset="0"/>
                <a:cs typeface="Arial" panose="020B0604020202020204" pitchFamily="34" charset="0"/>
              </a:rPr>
              <a:t>alter_specification</a:t>
            </a:r>
          </a:p>
          <a:p>
            <a:endParaRPr lang="en-IN" dirty="0">
              <a:solidFill>
                <a:schemeClr val="tx1">
                  <a:lumMod val="95000"/>
                  <a:lumOff val="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DROP</a:t>
            </a:r>
            <a:r>
              <a:rPr lang="en-IN" dirty="0">
                <a:solidFill>
                  <a:schemeClr val="tx1">
                    <a:lumMod val="95000"/>
                    <a:lumOff val="5000"/>
                  </a:schemeClr>
                </a:solidFill>
                <a:latin typeface="Arial" panose="020B0604020202020204" pitchFamily="34" charset="0"/>
                <a:cs typeface="Arial" panose="020B0604020202020204" pitchFamily="34" charset="0"/>
              </a:rPr>
              <a:t> [COLUMN] col_name</a:t>
            </a:r>
          </a:p>
        </p:txBody>
      </p:sp>
      <p:sp>
        <p:nvSpPr>
          <p:cNvPr id="7" name="Rectangle 6">
            <a:extLst>
              <a:ext uri="{FF2B5EF4-FFF2-40B4-BE49-F238E27FC236}">
                <a16:creationId xmlns:a16="http://schemas.microsoft.com/office/drawing/2014/main" xmlns="" id="{93A0A827-DBA9-419C-80B6-F47404C0DE94}"/>
              </a:ext>
            </a:extLst>
          </p:cNvPr>
          <p:cNvSpPr/>
          <p:nvPr/>
        </p:nvSpPr>
        <p:spPr>
          <a:xfrm>
            <a:off x="191018" y="327660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Tree>
    <p:extLst>
      <p:ext uri="{BB962C8B-B14F-4D97-AF65-F5344CB8AC3E}">
        <p14:creationId xmlns:p14="http://schemas.microsoft.com/office/powerpoint/2010/main" xmlns="" val="3941049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Drop column</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xmlns="" id="{67252642-683F-4838-92AA-6D492EB23B05}"/>
              </a:ext>
            </a:extLst>
          </p:cNvPr>
          <p:cNvSpPr/>
          <p:nvPr/>
        </p:nvSpPr>
        <p:spPr>
          <a:xfrm>
            <a:off x="5735166" y="1182247"/>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3D46B735-BFDA-47BE-A6C4-A64E4224796A}"/>
              </a:ext>
            </a:extLst>
          </p:cNvPr>
          <p:cNvSpPr/>
          <p:nvPr/>
        </p:nvSpPr>
        <p:spPr>
          <a:xfrm>
            <a:off x="334566" y="1182247"/>
            <a:ext cx="4464027" cy="2308324"/>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endParaRPr lang="en-IN" dirty="0">
              <a:latin typeface="Liberation Mono"/>
              <a:cs typeface="Arial" panose="020B0604020202020204" pitchFamily="34" charset="0"/>
            </a:endParaRPr>
          </a:p>
          <a:p>
            <a:r>
              <a:rPr lang="en-IN" dirty="0">
                <a:latin typeface="Liberation Mono"/>
                <a:cs typeface="Arial" panose="020B0604020202020204" pitchFamily="34" charset="0"/>
              </a:rPr>
              <a:t>     vehicleID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model_year </a:t>
            </a:r>
            <a:r>
              <a:rPr lang="en-IN" dirty="0">
                <a:solidFill>
                  <a:srgbClr val="834689"/>
                </a:solidFill>
                <a:latin typeface="Liberation Mono"/>
                <a:cs typeface="Arial" panose="020B0604020202020204" pitchFamily="34" charset="0"/>
              </a:rPr>
              <a:t>smallint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make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model_color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vehicleCondition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150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xmlns="" id="{07FB3DA7-537D-4E5C-8DC8-7D3B69816BF9}"/>
              </a:ext>
            </a:extLst>
          </p:cNvPr>
          <p:cNvPicPr>
            <a:picLocks noChangeAspect="1"/>
          </p:cNvPicPr>
          <p:nvPr/>
        </p:nvPicPr>
        <p:blipFill>
          <a:blip r:embed="rId3" cstate="print"/>
          <a:stretch>
            <a:fillRect/>
          </a:stretch>
        </p:blipFill>
        <p:spPr>
          <a:xfrm>
            <a:off x="118542" y="3591470"/>
            <a:ext cx="5390953" cy="1811246"/>
          </a:xfrm>
          <a:prstGeom prst="rect">
            <a:avLst/>
          </a:prstGeom>
        </p:spPr>
      </p:pic>
      <p:pic>
        <p:nvPicPr>
          <p:cNvPr id="11" name="Picture 10">
            <a:extLst>
              <a:ext uri="{FF2B5EF4-FFF2-40B4-BE49-F238E27FC236}">
                <a16:creationId xmlns:a16="http://schemas.microsoft.com/office/drawing/2014/main" xmlns="" id="{DF9BB43D-53AF-4E3C-A9EE-435CAD677AD1}"/>
              </a:ext>
            </a:extLst>
          </p:cNvPr>
          <p:cNvPicPr>
            <a:picLocks noChangeAspect="1"/>
          </p:cNvPicPr>
          <p:nvPr/>
        </p:nvPicPr>
        <p:blipFill>
          <a:blip r:embed="rId4" cstate="print"/>
          <a:stretch>
            <a:fillRect/>
          </a:stretch>
        </p:blipFill>
        <p:spPr>
          <a:xfrm>
            <a:off x="5863732" y="3600118"/>
            <a:ext cx="5293038" cy="1250266"/>
          </a:xfrm>
          <a:prstGeom prst="rect">
            <a:avLst/>
          </a:prstGeom>
        </p:spPr>
      </p:pic>
    </p:spTree>
    <p:extLst>
      <p:ext uri="{BB962C8B-B14F-4D97-AF65-F5344CB8AC3E}">
        <p14:creationId xmlns:p14="http://schemas.microsoft.com/office/powerpoint/2010/main" xmlns="" val="131112500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Alter Table</a:t>
            </a:r>
            <a:endParaRPr lang="en-IN" sz="3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E2FBE25-4382-4D9A-B478-19BC61C8AB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014E1D01-2FA6-4420-9FF5-0FE188DCAFAD}"/>
              </a:ext>
            </a:extLst>
          </p:cNvPr>
          <p:cNvSpPr/>
          <p:nvPr/>
        </p:nvSpPr>
        <p:spPr>
          <a:xfrm>
            <a:off x="622599" y="1159584"/>
            <a:ext cx="4104456"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solidFill>
                  <a:srgbClr val="333333"/>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rgbClr val="333333"/>
                </a:solidFill>
                <a:latin typeface="Liberation Mono"/>
                <a:cs typeface="Arial" panose="020B0604020202020204" pitchFamily="34" charset="0"/>
              </a:rPr>
              <a:t> vehicles </a:t>
            </a:r>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vehicleID </a:t>
            </a:r>
            <a:r>
              <a:rPr lang="en-US" dirty="0">
                <a:solidFill>
                  <a:srgbClr val="834689"/>
                </a:solidFill>
                <a:latin typeface="Liberation Mono"/>
                <a:cs typeface="Arial" panose="020B0604020202020204" pitchFamily="34" charset="0"/>
              </a:rPr>
              <a:t>int</a:t>
            </a:r>
            <a:r>
              <a:rPr lang="en-US" dirty="0">
                <a:solidFill>
                  <a:srgbClr val="0086B3"/>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year </a:t>
            </a:r>
            <a:r>
              <a:rPr lang="en-US" dirty="0">
                <a:solidFill>
                  <a:srgbClr val="834689"/>
                </a:solidFill>
                <a:latin typeface="Liberation Mono"/>
                <a:cs typeface="Arial" panose="020B0604020202020204" pitchFamily="34" charset="0"/>
              </a:rPr>
              <a:t>int</a:t>
            </a:r>
            <a:r>
              <a:rPr lang="en-US" dirty="0">
                <a:solidFill>
                  <a:srgbClr val="333333"/>
                </a:solidFill>
                <a:latin typeface="Liberation Mono"/>
                <a:cs typeface="Arial" panose="020B0604020202020204" pitchFamily="34" charset="0"/>
              </a:rPr>
              <a:t>, </a:t>
            </a:r>
          </a:p>
          <a:p>
            <a:r>
              <a:rPr lang="en-US" dirty="0">
                <a:solidFill>
                  <a:srgbClr val="333333"/>
                </a:solidFill>
                <a:latin typeface="Liberation Mono"/>
                <a:cs typeface="Arial" panose="020B0604020202020204" pitchFamily="34" charset="0"/>
              </a:rPr>
              <a:t>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100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rgbClr val="333333"/>
                </a:solidFill>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9" name="Rectangle 8">
            <a:extLst>
              <a:ext uri="{FF2B5EF4-FFF2-40B4-BE49-F238E27FC236}">
                <a16:creationId xmlns:a16="http://schemas.microsoft.com/office/drawing/2014/main" xmlns="" id="{9C420836-D8CD-4F71-A79B-91FCD953E67D}"/>
              </a:ext>
            </a:extLst>
          </p:cNvPr>
          <p:cNvSpPr/>
          <p:nvPr/>
        </p:nvSpPr>
        <p:spPr>
          <a:xfrm>
            <a:off x="5951191" y="1159157"/>
            <a:ext cx="4715422" cy="120032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ALTER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vehicles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model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not</a:t>
            </a:r>
            <a:r>
              <a:rPr lang="en-IN" dirty="0">
                <a:solidFill>
                  <a:srgbClr val="834689"/>
                </a:solidFill>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null</a:t>
            </a:r>
            <a:r>
              <a:rPr lang="en-IN" dirty="0">
                <a:latin typeface="Liberation Mono"/>
                <a:cs typeface="Arial" panose="020B0604020202020204" pitchFamily="34" charset="0"/>
              </a:rPr>
              <a:t>, </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color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0077AA"/>
                </a:solidFill>
                <a:latin typeface="Liberation Mono"/>
                <a:cs typeface="Arial" panose="020B0604020202020204" pitchFamily="34" charset="0"/>
              </a:rPr>
              <a:t>ADD</a:t>
            </a:r>
            <a:r>
              <a:rPr lang="en-IN" dirty="0">
                <a:latin typeface="Liberation Mono"/>
                <a:cs typeface="Arial" panose="020B0604020202020204" pitchFamily="34" charset="0"/>
              </a:rPr>
              <a:t> note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0" name="Rectangle 9">
            <a:extLst>
              <a:ext uri="{FF2B5EF4-FFF2-40B4-BE49-F238E27FC236}">
                <a16:creationId xmlns:a16="http://schemas.microsoft.com/office/drawing/2014/main" xmlns="" id="{E7AB57DD-572C-454A-903F-80485BB73574}"/>
              </a:ext>
            </a:extLst>
          </p:cNvPr>
          <p:cNvSpPr/>
          <p:nvPr/>
        </p:nvSpPr>
        <p:spPr>
          <a:xfrm>
            <a:off x="5951191" y="763314"/>
            <a:ext cx="3332964"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Add new columns to a table</a:t>
            </a:r>
          </a:p>
        </p:txBody>
      </p:sp>
      <p:sp>
        <p:nvSpPr>
          <p:cNvPr id="12" name="Rectangle 11">
            <a:extLst>
              <a:ext uri="{FF2B5EF4-FFF2-40B4-BE49-F238E27FC236}">
                <a16:creationId xmlns:a16="http://schemas.microsoft.com/office/drawing/2014/main" xmlns="" id="{68F718D7-3FDC-412A-B390-B6F4313E9964}"/>
              </a:ext>
            </a:extLst>
          </p:cNvPr>
          <p:cNvSpPr/>
          <p:nvPr/>
        </p:nvSpPr>
        <p:spPr>
          <a:xfrm>
            <a:off x="622599" y="3157337"/>
            <a:ext cx="4752528"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 </a:t>
            </a:r>
          </a:p>
          <a:p>
            <a:r>
              <a:rPr lang="en-US" dirty="0">
                <a:solidFill>
                  <a:srgbClr val="0077AA"/>
                </a:solidFill>
                <a:latin typeface="Liberation Mono"/>
                <a:cs typeface="Arial" panose="020B0604020202020204" pitchFamily="34" charset="0"/>
              </a:rPr>
              <a:t>MODIFY</a:t>
            </a:r>
            <a:r>
              <a:rPr lang="en-US" dirty="0">
                <a:solidFill>
                  <a:schemeClr val="tx1">
                    <a:lumMod val="95000"/>
                    <a:lumOff val="5000"/>
                  </a:schemeClr>
                </a:solidFill>
                <a:latin typeface="Liberation Mono"/>
                <a:cs typeface="Arial" panose="020B0604020202020204" pitchFamily="34" charset="0"/>
              </a:rPr>
              <a:t> make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not null;</a:t>
            </a:r>
            <a:endParaRPr lang="en-IN" dirty="0">
              <a:solidFill>
                <a:schemeClr val="tx1">
                  <a:lumMod val="95000"/>
                  <a:lumOff val="5000"/>
                </a:schemeClr>
              </a:solidFill>
              <a:latin typeface="Liberation Mono"/>
              <a:cs typeface="Arial" panose="020B0604020202020204" pitchFamily="34" charset="0"/>
            </a:endParaRPr>
          </a:p>
        </p:txBody>
      </p:sp>
      <p:sp>
        <p:nvSpPr>
          <p:cNvPr id="13" name="Rectangle 12">
            <a:extLst>
              <a:ext uri="{FF2B5EF4-FFF2-40B4-BE49-F238E27FC236}">
                <a16:creationId xmlns:a16="http://schemas.microsoft.com/office/drawing/2014/main" xmlns="" id="{0B858F24-67F2-4A2C-B740-4926683E8242}"/>
              </a:ext>
            </a:extLst>
          </p:cNvPr>
          <p:cNvSpPr/>
          <p:nvPr/>
        </p:nvSpPr>
        <p:spPr>
          <a:xfrm>
            <a:off x="622599" y="763314"/>
            <a:ext cx="1681871"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Sample table</a:t>
            </a:r>
          </a:p>
        </p:txBody>
      </p:sp>
      <p:sp>
        <p:nvSpPr>
          <p:cNvPr id="14" name="Rectangle 13">
            <a:extLst>
              <a:ext uri="{FF2B5EF4-FFF2-40B4-BE49-F238E27FC236}">
                <a16:creationId xmlns:a16="http://schemas.microsoft.com/office/drawing/2014/main" xmlns="" id="{EF103474-AC0F-485B-9462-F6E5F7ADE9A4}"/>
              </a:ext>
            </a:extLst>
          </p:cNvPr>
          <p:cNvSpPr/>
          <p:nvPr/>
        </p:nvSpPr>
        <p:spPr>
          <a:xfrm>
            <a:off x="622599" y="2710815"/>
            <a:ext cx="1965603"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Modify columns</a:t>
            </a:r>
          </a:p>
        </p:txBody>
      </p:sp>
      <p:sp>
        <p:nvSpPr>
          <p:cNvPr id="15" name="Rectangle 14">
            <a:extLst>
              <a:ext uri="{FF2B5EF4-FFF2-40B4-BE49-F238E27FC236}">
                <a16:creationId xmlns:a16="http://schemas.microsoft.com/office/drawing/2014/main" xmlns="" id="{F68E6F47-849A-46C3-B711-548DAEDCBE91}"/>
              </a:ext>
            </a:extLst>
          </p:cNvPr>
          <p:cNvSpPr/>
          <p:nvPr/>
        </p:nvSpPr>
        <p:spPr>
          <a:xfrm>
            <a:off x="5951191" y="3140968"/>
            <a:ext cx="5472607"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year model_year </a:t>
            </a:r>
            <a:r>
              <a:rPr lang="en-US" dirty="0">
                <a:solidFill>
                  <a:srgbClr val="834689"/>
                </a:solidFill>
                <a:latin typeface="Liberation Mono"/>
                <a:cs typeface="Arial" panose="020B0604020202020204" pitchFamily="34" charset="0"/>
              </a:rPr>
              <a:t>smallint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color model_color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20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note </a:t>
            </a:r>
            <a:r>
              <a:rPr lang="en-IN" dirty="0">
                <a:latin typeface="Liberation Mono"/>
              </a:rPr>
              <a:t>vehicleCondition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150</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a:t>
            </a:r>
            <a:endParaRPr lang="en-IN" dirty="0">
              <a:solidFill>
                <a:schemeClr val="tx1">
                  <a:lumMod val="95000"/>
                  <a:lumOff val="5000"/>
                </a:schemeClr>
              </a:solidFill>
              <a:latin typeface="Liberation Mono"/>
              <a:cs typeface="Arial" panose="020B0604020202020204" pitchFamily="34" charset="0"/>
            </a:endParaRPr>
          </a:p>
        </p:txBody>
      </p:sp>
      <p:sp>
        <p:nvSpPr>
          <p:cNvPr id="16" name="Rectangle 15">
            <a:extLst>
              <a:ext uri="{FF2B5EF4-FFF2-40B4-BE49-F238E27FC236}">
                <a16:creationId xmlns:a16="http://schemas.microsoft.com/office/drawing/2014/main" xmlns="" id="{C803E911-9FE2-49CA-A177-DA73490D2E15}"/>
              </a:ext>
            </a:extLst>
          </p:cNvPr>
          <p:cNvSpPr/>
          <p:nvPr/>
        </p:nvSpPr>
        <p:spPr>
          <a:xfrm>
            <a:off x="5960967" y="2708920"/>
            <a:ext cx="2180405"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Rename columns</a:t>
            </a:r>
          </a:p>
        </p:txBody>
      </p:sp>
      <p:sp>
        <p:nvSpPr>
          <p:cNvPr id="17" name="Rectangle 16">
            <a:extLst>
              <a:ext uri="{FF2B5EF4-FFF2-40B4-BE49-F238E27FC236}">
                <a16:creationId xmlns:a16="http://schemas.microsoft.com/office/drawing/2014/main" xmlns="" id="{67252642-683F-4838-92AA-6D492EB23B05}"/>
              </a:ext>
            </a:extLst>
          </p:cNvPr>
          <p:cNvSpPr/>
          <p:nvPr/>
        </p:nvSpPr>
        <p:spPr>
          <a:xfrm>
            <a:off x="622598" y="4989475"/>
            <a:ext cx="5472607" cy="147732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ALTER</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solidFill>
                  <a:schemeClr val="tx1">
                    <a:lumMod val="95000"/>
                    <a:lumOff val="5000"/>
                  </a:schemeClr>
                </a:solidFill>
                <a:latin typeface="Liberation Mono"/>
                <a:cs typeface="Arial" panose="020B0604020202020204" pitchFamily="34" charset="0"/>
              </a:rPr>
              <a:t> vehicles</a:t>
            </a:r>
          </a:p>
          <a:p>
            <a:r>
              <a:rPr lang="en-US" dirty="0">
                <a:solidFill>
                  <a:srgbClr val="0077AA"/>
                </a:solidFill>
                <a:latin typeface="Liberation Mono"/>
                <a:cs typeface="Arial" panose="020B0604020202020204" pitchFamily="34" charset="0"/>
              </a:rPr>
              <a:t>CHANGE</a:t>
            </a:r>
            <a:r>
              <a:rPr lang="en-US" dirty="0">
                <a:solidFill>
                  <a:schemeClr val="tx1">
                    <a:lumMod val="95000"/>
                    <a:lumOff val="5000"/>
                  </a:schemeClr>
                </a:solidFill>
                <a:latin typeface="Liberation Mono"/>
                <a:cs typeface="Arial" panose="020B0604020202020204" pitchFamily="34" charset="0"/>
              </a:rPr>
              <a:t> model_year year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cs typeface="Arial" panose="020B0604020202020204" pitchFamily="34" charset="0"/>
              </a:rPr>
              <a:t> not null,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cs typeface="Arial" panose="020B0604020202020204" pitchFamily="34" charset="0"/>
              </a:rPr>
              <a:t>model</a:t>
            </a:r>
            <a:r>
              <a:rPr lang="en-US" dirty="0">
                <a:solidFill>
                  <a:schemeClr val="tx1">
                    <a:lumMod val="95000"/>
                    <a:lumOff val="5000"/>
                  </a:schemeClr>
                </a:solidFill>
                <a:latin typeface="Liberation Mono"/>
                <a:cs typeface="Arial" panose="020B0604020202020204" pitchFamily="34" charset="0"/>
              </a:rPr>
              <a:t>,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model_color, </a:t>
            </a:r>
          </a:p>
          <a:p>
            <a:r>
              <a:rPr lang="en-US" dirty="0">
                <a:solidFill>
                  <a:srgbClr val="0077AA"/>
                </a:solidFill>
                <a:latin typeface="Liberation Mono"/>
                <a:cs typeface="Arial" panose="020B0604020202020204" pitchFamily="34" charset="0"/>
              </a:rPr>
              <a:t>DROP</a:t>
            </a:r>
            <a:r>
              <a:rPr lang="en-US" dirty="0">
                <a:solidFill>
                  <a:schemeClr val="tx1">
                    <a:lumMod val="95000"/>
                    <a:lumOff val="5000"/>
                  </a:schemeClr>
                </a:solidFill>
                <a:latin typeface="Liberation Mono"/>
                <a:cs typeface="Arial" panose="020B0604020202020204" pitchFamily="34" charset="0"/>
              </a:rPr>
              <a:t> </a:t>
            </a:r>
            <a:r>
              <a:rPr lang="en-IN" dirty="0">
                <a:latin typeface="Liberation Mono"/>
              </a:rPr>
              <a:t>vehicleCondition;</a:t>
            </a:r>
          </a:p>
        </p:txBody>
      </p:sp>
      <p:sp>
        <p:nvSpPr>
          <p:cNvPr id="18" name="Rectangle 17">
            <a:extLst>
              <a:ext uri="{FF2B5EF4-FFF2-40B4-BE49-F238E27FC236}">
                <a16:creationId xmlns:a16="http://schemas.microsoft.com/office/drawing/2014/main" xmlns="" id="{93FD1A32-1F80-4437-B196-5E645FC50866}"/>
              </a:ext>
            </a:extLst>
          </p:cNvPr>
          <p:cNvSpPr/>
          <p:nvPr/>
        </p:nvSpPr>
        <p:spPr>
          <a:xfrm>
            <a:off x="622599" y="4542953"/>
            <a:ext cx="1948162" cy="400110"/>
          </a:xfrm>
          <a:prstGeom prst="rect">
            <a:avLst/>
          </a:prstGeom>
        </p:spPr>
        <p:txBody>
          <a:bodyPr wrap="none">
            <a:spAutoFit/>
          </a:bodyPr>
          <a:lstStyle/>
          <a:p>
            <a:r>
              <a:rPr lang="en-US" sz="2000" dirty="0">
                <a:solidFill>
                  <a:srgbClr val="FF0000"/>
                </a:solidFill>
                <a:latin typeface="Arial" panose="020B0604020202020204" pitchFamily="34" charset="0"/>
                <a:cs typeface="Arial" panose="020B0604020202020204" pitchFamily="34" charset="0"/>
              </a:rPr>
              <a:t>DROP columns</a:t>
            </a:r>
          </a:p>
        </p:txBody>
      </p:sp>
      <p:sp>
        <p:nvSpPr>
          <p:cNvPr id="19" name="Footer Placeholder 2">
            <a:extLst>
              <a:ext uri="{FF2B5EF4-FFF2-40B4-BE49-F238E27FC236}">
                <a16:creationId xmlns:a16="http://schemas.microsoft.com/office/drawing/2014/main" xmlns="" id="{764EBC80-BE28-49E0-B9E0-91D08F0F822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8952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C008A4DD-53D6-43AE-A7FD-1A80ED3421CE}"/>
              </a:ext>
            </a:extLst>
          </p:cNvPr>
          <p:cNvSpPr/>
          <p:nvPr/>
        </p:nvSpPr>
        <p:spPr>
          <a:xfrm>
            <a:off x="335316" y="643435"/>
            <a:ext cx="11591778" cy="769341"/>
          </a:xfrm>
          <a:prstGeom prst="rect">
            <a:avLst/>
          </a:prstGeom>
        </p:spPr>
        <p:txBody>
          <a:bodyPr wrap="square">
            <a:spAutoFit/>
          </a:bodyPr>
          <a:lstStyle/>
          <a:p>
            <a:r>
              <a:rPr lang="en-US" b="1" i="1" dirty="0">
                <a:latin typeface="Palatino Linotype" panose="02040502050505030304" pitchFamily="18" charset="0"/>
              </a:rPr>
              <a:t>Relation Schema</a:t>
            </a:r>
            <a:r>
              <a:rPr lang="en-US" b="1" dirty="0">
                <a:latin typeface="Palatino Linotype" panose="02040502050505030304" pitchFamily="18" charset="0"/>
              </a:rPr>
              <a:t>:</a:t>
            </a:r>
            <a:r>
              <a:rPr lang="en-US" dirty="0">
                <a:latin typeface="Palatino Linotype" panose="02040502050505030304" pitchFamily="18" charset="0"/>
              </a:rPr>
              <a:t> A relation schema represents name of the relation with its attributes. </a:t>
            </a:r>
          </a:p>
          <a:p>
            <a:endParaRPr lang="en-US" sz="800" dirty="0">
              <a:latin typeface="Palatino Linotype" panose="02040502050505030304" pitchFamily="18" charset="0"/>
            </a:endParaRPr>
          </a:p>
          <a:p>
            <a:pPr marL="285721" indent="-285721">
              <a:buFont typeface="Arial" panose="020B0604020202020204" pitchFamily="34" charset="0"/>
              <a:buChar char="•"/>
            </a:pPr>
            <a:r>
              <a:rPr lang="en-US" dirty="0">
                <a:solidFill>
                  <a:srgbClr val="FF0000"/>
                </a:solidFill>
                <a:latin typeface="Palatino Linotype" panose="02040502050505030304" pitchFamily="18" charset="0"/>
              </a:rPr>
              <a:t>e.g. </a:t>
            </a:r>
            <a:r>
              <a:rPr lang="en-US" dirty="0">
                <a:latin typeface="Palatino Linotype" panose="02040502050505030304" pitchFamily="18" charset="0"/>
              </a:rPr>
              <a:t> student (roll_no, name, address, phone and age) is relation schema for STUDENT</a:t>
            </a:r>
            <a:endParaRPr lang="en-IN" dirty="0">
              <a:solidFill>
                <a:schemeClr val="bg1"/>
              </a:solidFill>
              <a:latin typeface="Palatino Linotype" panose="02040502050505030304" pitchFamily="18" charset="0"/>
            </a:endParaRPr>
          </a:p>
        </p:txBody>
      </p:sp>
      <p:sp>
        <p:nvSpPr>
          <p:cNvPr id="9" name="Title 1">
            <a:extLst>
              <a:ext uri="{FF2B5EF4-FFF2-40B4-BE49-F238E27FC236}">
                <a16:creationId xmlns:a16="http://schemas.microsoft.com/office/drawing/2014/main" xmlns="" id="{EDD29AA8-AA0C-4658-8F05-BAE35E63CA82}"/>
              </a:ext>
            </a:extLst>
          </p:cNvPr>
          <p:cNvSpPr txBox="1">
            <a:spLocks/>
          </p:cNvSpPr>
          <p:nvPr/>
        </p:nvSpPr>
        <p:spPr>
          <a:xfrm>
            <a:off x="1675964" y="1557036"/>
            <a:ext cx="8836898" cy="76934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11" name="Rectangle 10">
            <a:extLst>
              <a:ext uri="{FF2B5EF4-FFF2-40B4-BE49-F238E27FC236}">
                <a16:creationId xmlns:a16="http://schemas.microsoft.com/office/drawing/2014/main" xmlns="" id="{5643E37C-A7AB-4B13-B6A8-ACC4B9D0F70E}"/>
              </a:ext>
            </a:extLst>
          </p:cNvPr>
          <p:cNvSpPr/>
          <p:nvPr/>
        </p:nvSpPr>
        <p:spPr>
          <a:xfrm>
            <a:off x="190525" y="3186873"/>
            <a:ext cx="11879773" cy="1754098"/>
          </a:xfrm>
          <a:prstGeom prst="rect">
            <a:avLst/>
          </a:prstGeom>
        </p:spPr>
        <p:txBody>
          <a:bodyPr wrap="square">
            <a:spAutoFit/>
          </a:bodyPr>
          <a:lstStyle/>
          <a:p>
            <a:pPr marL="285721" indent="-285721">
              <a:buFont typeface="Arial" panose="020B0604020202020204" pitchFamily="34" charset="0"/>
              <a:buChar char="•"/>
            </a:pPr>
            <a:r>
              <a:rPr lang="en-US" sz="2000" b="1" dirty="0">
                <a:latin typeface="Palatino Linotype" panose="02040502050505030304" pitchFamily="18" charset="0"/>
              </a:rPr>
              <a:t>database: </a:t>
            </a:r>
            <a:r>
              <a:rPr lang="en-US" sz="2000" dirty="0">
                <a:latin typeface="Palatino Linotype" panose="02040502050505030304" pitchFamily="18" charset="0"/>
              </a:rPr>
              <a:t>Is the collection of related </a:t>
            </a:r>
            <a:r>
              <a:rPr lang="en-US" sz="2000" b="1" dirty="0">
                <a:latin typeface="Palatino Linotype" panose="02040502050505030304" pitchFamily="18" charset="0"/>
              </a:rPr>
              <a:t>data </a:t>
            </a:r>
            <a:r>
              <a:rPr lang="en-US" sz="2000" dirty="0">
                <a:latin typeface="Palatino Linotype" panose="02040502050505030304" pitchFamily="18" charset="0"/>
              </a:rPr>
              <a:t>which is </a:t>
            </a:r>
            <a:r>
              <a:rPr lang="en-US" sz="2000" b="1" dirty="0">
                <a:latin typeface="Palatino Linotype" panose="02040502050505030304" pitchFamily="18" charset="0"/>
              </a:rPr>
              <a:t>organized, store and retrieve large amount of data</a:t>
            </a:r>
            <a:r>
              <a:rPr lang="en-US" sz="2000" dirty="0">
                <a:latin typeface="Palatino Linotype" panose="02040502050505030304" pitchFamily="18" charset="0"/>
              </a:rPr>
              <a:t> easily, which is stored in one or more data files by one or more users, which is also called as structured data.</a:t>
            </a:r>
          </a:p>
          <a:p>
            <a:pPr marL="285721" indent="-285721">
              <a:buFont typeface="Arial" panose="020B0604020202020204" pitchFamily="34" charset="0"/>
              <a:buChar char="•"/>
            </a:pPr>
            <a:endParaRPr lang="en-US" sz="800" b="1" dirty="0">
              <a:latin typeface="Palatino Linotype" panose="02040502050505030304" pitchFamily="18" charset="0"/>
            </a:endParaRPr>
          </a:p>
          <a:p>
            <a:pPr marL="285721" indent="-285721">
              <a:buFont typeface="Arial" panose="020B0604020202020204" pitchFamily="34" charset="0"/>
              <a:buChar char="•"/>
            </a:pPr>
            <a:r>
              <a:rPr lang="en-IN" sz="2000" b="1" dirty="0">
                <a:latin typeface="Palatino Linotype" panose="02040502050505030304" pitchFamily="18" charset="0"/>
              </a:rPr>
              <a:t>management</a:t>
            </a:r>
            <a:r>
              <a:rPr lang="en-IN" sz="2000" dirty="0">
                <a:latin typeface="Palatino Linotype" panose="02040502050505030304" pitchFamily="18" charset="0"/>
              </a:rPr>
              <a:t> </a:t>
            </a:r>
            <a:r>
              <a:rPr lang="en-IN" sz="2000" b="1" dirty="0">
                <a:latin typeface="Palatino Linotype" panose="02040502050505030304" pitchFamily="18" charset="0"/>
              </a:rPr>
              <a:t>system</a:t>
            </a:r>
            <a:r>
              <a:rPr lang="en-IN" sz="2000" dirty="0">
                <a:latin typeface="Palatino Linotype" panose="02040502050505030304" pitchFamily="18" charset="0"/>
              </a:rPr>
              <a:t>: </a:t>
            </a:r>
            <a:r>
              <a:rPr lang="en-US" sz="2000" dirty="0">
                <a:latin typeface="Palatino Linotype" panose="02040502050505030304" pitchFamily="18" charset="0"/>
              </a:rPr>
              <a:t>is a software, designed to </a:t>
            </a:r>
            <a:r>
              <a:rPr lang="en-US" sz="2000" b="1" dirty="0">
                <a:latin typeface="Palatino Linotype" panose="02040502050505030304" pitchFamily="18" charset="0"/>
              </a:rPr>
              <a:t>define</a:t>
            </a:r>
            <a:r>
              <a:rPr lang="en-US" sz="2000" dirty="0">
                <a:latin typeface="Palatino Linotype" panose="02040502050505030304" pitchFamily="18" charset="0"/>
              </a:rPr>
              <a:t>, </a:t>
            </a:r>
            <a:r>
              <a:rPr lang="en-US" sz="2000" b="1" dirty="0">
                <a:latin typeface="Palatino Linotype" panose="02040502050505030304" pitchFamily="18" charset="0"/>
              </a:rPr>
              <a:t>manipulate</a:t>
            </a:r>
            <a:r>
              <a:rPr lang="en-US" sz="2000" dirty="0">
                <a:latin typeface="Palatino Linotype" panose="02040502050505030304" pitchFamily="18" charset="0"/>
              </a:rPr>
              <a:t>, </a:t>
            </a:r>
            <a:r>
              <a:rPr lang="en-US" sz="2000" b="1" dirty="0">
                <a:latin typeface="Palatino Linotype" panose="02040502050505030304" pitchFamily="18" charset="0"/>
              </a:rPr>
              <a:t>retrieve</a:t>
            </a:r>
            <a:r>
              <a:rPr lang="en-US" sz="2000" dirty="0">
                <a:latin typeface="Palatino Linotype" panose="02040502050505030304" pitchFamily="18" charset="0"/>
              </a:rPr>
              <a:t> and </a:t>
            </a:r>
            <a:r>
              <a:rPr lang="en-US" sz="2000" b="1" dirty="0">
                <a:latin typeface="Palatino Linotype" panose="02040502050505030304" pitchFamily="18" charset="0"/>
              </a:rPr>
              <a:t>manage</a:t>
            </a:r>
            <a:r>
              <a:rPr lang="en-US" sz="2000" dirty="0">
                <a:latin typeface="Palatino Linotype" panose="02040502050505030304" pitchFamily="18" charset="0"/>
              </a:rPr>
              <a:t> data in a database.</a:t>
            </a:r>
            <a:endParaRPr lang="en-IN" sz="2000" dirty="0">
              <a:latin typeface="Palatino Linotype" panose="02040502050505030304" pitchFamily="18" charset="0"/>
            </a:endParaRPr>
          </a:p>
        </p:txBody>
      </p:sp>
      <p:sp>
        <p:nvSpPr>
          <p:cNvPr id="6" name="TextBox 5">
            <a:extLst>
              <a:ext uri="{FF2B5EF4-FFF2-40B4-BE49-F238E27FC236}">
                <a16:creationId xmlns:a16="http://schemas.microsoft.com/office/drawing/2014/main" xmlns="" id="{74BB9E41-B291-4B0D-951B-121C6EFAB6D1}"/>
              </a:ext>
            </a:extLst>
          </p:cNvPr>
          <p:cNvSpPr txBox="1"/>
          <p:nvPr/>
        </p:nvSpPr>
        <p:spPr>
          <a:xfrm>
            <a:off x="344381" y="2360852"/>
            <a:ext cx="11572061" cy="646247"/>
          </a:xfrm>
          <a:prstGeom prst="rect">
            <a:avLst/>
          </a:prstGeom>
          <a:noFill/>
        </p:spPr>
        <p:txBody>
          <a:bodyPr wrap="square">
            <a:spAutoFit/>
          </a:bodyPr>
          <a:lstStyle/>
          <a:p>
            <a:r>
              <a:rPr lang="en-US" dirty="0">
                <a:solidFill>
                  <a:srgbClr val="202122"/>
                </a:solidFill>
                <a:latin typeface="Arial" panose="020B0604020202020204" pitchFamily="34" charset="0"/>
              </a:rPr>
              <a:t>The database management system (DBMS) is the software that interacts with end users and the applications to capture and analyze the data.</a:t>
            </a:r>
            <a:endParaRPr lang="en-IN" dirty="0">
              <a:solidFill>
                <a:srgbClr val="202122"/>
              </a:solidFill>
              <a:latin typeface="Arial" panose="020B0604020202020204" pitchFamily="34" charset="0"/>
            </a:endParaRPr>
          </a:p>
        </p:txBody>
      </p:sp>
      <p:pic>
        <p:nvPicPr>
          <p:cNvPr id="2" name="Picture 1">
            <a:extLst>
              <a:ext uri="{FF2B5EF4-FFF2-40B4-BE49-F238E27FC236}">
                <a16:creationId xmlns:a16="http://schemas.microsoft.com/office/drawing/2014/main" xmlns="" id="{0047B32F-2DEE-4BF6-BF71-0D507C6D18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5316" y="5062729"/>
            <a:ext cx="3819297" cy="1678208"/>
          </a:xfrm>
          <a:prstGeom prst="rect">
            <a:avLst/>
          </a:prstGeom>
        </p:spPr>
      </p:pic>
      <p:pic>
        <p:nvPicPr>
          <p:cNvPr id="3" name="Picture 2">
            <a:extLst>
              <a:ext uri="{FF2B5EF4-FFF2-40B4-BE49-F238E27FC236}">
                <a16:creationId xmlns:a16="http://schemas.microsoft.com/office/drawing/2014/main" xmlns="" id="{75D1C509-0ED8-4EA4-A8A3-702D9C5E686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831154" y="4622465"/>
            <a:ext cx="3023942" cy="2235088"/>
          </a:xfrm>
          <a:prstGeom prst="rect">
            <a:avLst/>
          </a:prstGeom>
        </p:spPr>
      </p:pic>
      <p:pic>
        <p:nvPicPr>
          <p:cNvPr id="4" name="Picture 3">
            <a:extLst>
              <a:ext uri="{FF2B5EF4-FFF2-40B4-BE49-F238E27FC236}">
                <a16:creationId xmlns:a16="http://schemas.microsoft.com/office/drawing/2014/main" xmlns="" id="{2BBC9BBD-16D6-4F67-A659-7C64E459A096}"/>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868FF27-251A-4A9B-9535-6D6154483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9515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DROP TABLE</a:t>
            </a:r>
          </a:p>
        </p:txBody>
      </p:sp>
      <p:pic>
        <p:nvPicPr>
          <p:cNvPr id="4" name="Picture 3">
            <a:extLst>
              <a:ext uri="{FF2B5EF4-FFF2-40B4-BE49-F238E27FC236}">
                <a16:creationId xmlns:a16="http://schemas.microsoft.com/office/drawing/2014/main" xmlns="" id="{7A3E1CAF-1280-45EF-8DBE-7B7B632675D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07DE61FC-B02B-4685-8E68-F98207D4E0FA}"/>
              </a:ext>
            </a:extLst>
          </p:cNvPr>
          <p:cNvSpPr/>
          <p:nvPr/>
        </p:nvSpPr>
        <p:spPr>
          <a:xfrm>
            <a:off x="3754945" y="2924660"/>
            <a:ext cx="468052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TABLE removes one or more tables. </a:t>
            </a:r>
          </a:p>
        </p:txBody>
      </p:sp>
      <p:sp>
        <p:nvSpPr>
          <p:cNvPr id="7" name="Rectangle 6">
            <a:extLst>
              <a:ext uri="{FF2B5EF4-FFF2-40B4-BE49-F238E27FC236}">
                <a16:creationId xmlns:a16="http://schemas.microsoft.com/office/drawing/2014/main" xmlns="" id="{749322DB-FDB9-4040-BF03-C576238E2C97}"/>
              </a:ext>
            </a:extLst>
          </p:cNvPr>
          <p:cNvSpPr/>
          <p:nvPr/>
        </p:nvSpPr>
        <p:spPr>
          <a:xfrm>
            <a:off x="406574" y="3502204"/>
            <a:ext cx="11161240" cy="2677656"/>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will not drops any view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triggers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Dropping a table also drops any index for the table.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If you try to drop a parent table, it will not get dropped.</a:t>
            </a:r>
            <a:endParaRPr lang="en-IN" dirty="0">
              <a:latin typeface="Palatino Linotype" panose="0204050205050503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xmlns="" id="{D5515DE3-8B59-43B9-9759-A7C6076B71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7400935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Table</a:t>
            </a:r>
          </a:p>
        </p:txBody>
      </p:sp>
      <p:sp>
        <p:nvSpPr>
          <p:cNvPr id="6" name="Rectangle 5"/>
          <p:cNvSpPr/>
          <p:nvPr/>
        </p:nvSpPr>
        <p:spPr>
          <a:xfrm>
            <a:off x="208484" y="1419237"/>
            <a:ext cx="8838049" cy="369332"/>
          </a:xfrm>
          <a:prstGeom prst="rect">
            <a:avLst/>
          </a:prstGeom>
        </p:spPr>
        <p:txBody>
          <a:bodyPr wrap="square">
            <a:spAutoFit/>
          </a:bodyPr>
          <a:lstStyle/>
          <a:p>
            <a:r>
              <a:rPr lang="en-IN" dirty="0">
                <a:solidFill>
                  <a:schemeClr val="tx1">
                    <a:lumMod val="95000"/>
                    <a:lumOff val="5000"/>
                  </a:schemeClr>
                </a:solidFill>
                <a:latin typeface="Arial" panose="020B0604020202020204" pitchFamily="34" charset="0"/>
                <a:cs typeface="Arial" panose="020B0604020202020204" pitchFamily="34" charset="0"/>
              </a:rPr>
              <a:t>DROP [TEMPORARY] TABLE [IF EXISTS] tbl_name [, tbl_name] ...</a:t>
            </a:r>
            <a:endParaRPr lang="en-US"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957D7E42-0008-46DD-B226-AE7EF036BAB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B78DCDC0-A8DF-4CE5-AE83-504CF6778F59}"/>
              </a:ext>
            </a:extLst>
          </p:cNvPr>
          <p:cNvSpPr/>
          <p:nvPr/>
        </p:nvSpPr>
        <p:spPr>
          <a:xfrm>
            <a:off x="208484" y="2561472"/>
            <a:ext cx="6174754"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table data and the table definition are removed.</a:t>
            </a:r>
            <a:endParaRPr lang="en-IN" dirty="0">
              <a:latin typeface="Palatino Linotype" panose="02040502050505030304" pitchFamily="18" charset="0"/>
            </a:endParaRPr>
          </a:p>
        </p:txBody>
      </p:sp>
      <p:sp>
        <p:nvSpPr>
          <p:cNvPr id="9" name="Rectangle 8">
            <a:extLst>
              <a:ext uri="{FF2B5EF4-FFF2-40B4-BE49-F238E27FC236}">
                <a16:creationId xmlns:a16="http://schemas.microsoft.com/office/drawing/2014/main" xmlns="" id="{174BDDEA-547C-41BB-8E8F-F763E13856E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3" name="Rectangle 2">
            <a:extLst>
              <a:ext uri="{FF2B5EF4-FFF2-40B4-BE49-F238E27FC236}">
                <a16:creationId xmlns:a16="http://schemas.microsoft.com/office/drawing/2014/main" xmlns="" id="{8BA2EC8C-C7B9-4944-B65F-CAA7EBE4C5A8}"/>
              </a:ext>
            </a:extLst>
          </p:cNvPr>
          <p:cNvSpPr/>
          <p:nvPr/>
        </p:nvSpPr>
        <p:spPr>
          <a:xfrm>
            <a:off x="329600" y="4005064"/>
            <a:ext cx="5333558" cy="923330"/>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 users;</a:t>
            </a:r>
          </a:p>
        </p:txBody>
      </p:sp>
      <p:sp>
        <p:nvSpPr>
          <p:cNvPr id="8" name="Footer Placeholder 2">
            <a:extLst>
              <a:ext uri="{FF2B5EF4-FFF2-40B4-BE49-F238E27FC236}">
                <a16:creationId xmlns:a16="http://schemas.microsoft.com/office/drawing/2014/main" xmlns="" id="{C2875758-302F-42C6-9B29-206533D7C1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8017380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TRUNCATE TABLE</a:t>
            </a:r>
          </a:p>
        </p:txBody>
      </p:sp>
      <p:pic>
        <p:nvPicPr>
          <p:cNvPr id="6" name="Picture 5">
            <a:extLst>
              <a:ext uri="{FF2B5EF4-FFF2-40B4-BE49-F238E27FC236}">
                <a16:creationId xmlns:a16="http://schemas.microsoft.com/office/drawing/2014/main" xmlns="" id="{C53F47E7-192F-4E29-86AB-0EB4650A53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F5F8C45-B1ED-4B5F-BA34-1319ED8D3DEE}"/>
              </a:ext>
            </a:extLst>
          </p:cNvPr>
          <p:cNvSpPr/>
          <p:nvPr/>
        </p:nvSpPr>
        <p:spPr>
          <a:xfrm>
            <a:off x="406574" y="3731548"/>
            <a:ext cx="11161240" cy="196977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and TRUNCATE are DDL commands, whereas DELETE is a DML command.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DELETE operations can be rolled back (undone), while DROP and TRUNCATE operations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TRUNCATE TABLE statement removes all the data/rows of a table and resets the auto-increment value to zero.</a:t>
            </a:r>
          </a:p>
        </p:txBody>
      </p:sp>
      <p:cxnSp>
        <p:nvCxnSpPr>
          <p:cNvPr id="9" name="Straight Connector 8">
            <a:extLst>
              <a:ext uri="{FF2B5EF4-FFF2-40B4-BE49-F238E27FC236}">
                <a16:creationId xmlns:a16="http://schemas.microsoft.com/office/drawing/2014/main" xmlns="" id="{52E7AF9E-4AEB-4C78-B8ED-40E6B20B5656}"/>
              </a:ext>
            </a:extLst>
          </p:cNvPr>
          <p:cNvCxnSpPr/>
          <p:nvPr/>
        </p:nvCxnSpPr>
        <p:spPr>
          <a:xfrm>
            <a:off x="406574" y="5805264"/>
            <a:ext cx="1123324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5497988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Truncate Table</a:t>
            </a:r>
          </a:p>
        </p:txBody>
      </p:sp>
      <p:sp>
        <p:nvSpPr>
          <p:cNvPr id="5" name="Rectangle 4"/>
          <p:cNvSpPr/>
          <p:nvPr/>
        </p:nvSpPr>
        <p:spPr>
          <a:xfrm>
            <a:off x="622598" y="797028"/>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Logically, TRUNCATE TABLE is similar to a DELETE statement that deletes all rows, or a sequence of DROP TABLE and CREATE TABLE statements.</a:t>
            </a:r>
          </a:p>
        </p:txBody>
      </p:sp>
      <p:sp>
        <p:nvSpPr>
          <p:cNvPr id="6" name="Rectangle 5"/>
          <p:cNvSpPr/>
          <p:nvPr/>
        </p:nvSpPr>
        <p:spPr>
          <a:xfrm>
            <a:off x="622598" y="1617615"/>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TRUNCATE [TABLE] tbl_name</a:t>
            </a: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298562" y="2348880"/>
            <a:ext cx="11593288" cy="2215991"/>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drop and re-create the table, which is much faster than deleting rows one by one.</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Truncate operations cause an implicit commit, and so cannot be rolled back.</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does not cause ON DELETE triggers to fire.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cannot be performed for parent-child foreign key relationships.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Truncate retain Identity and reset to the seed </a:t>
            </a:r>
            <a:r>
              <a:rPr lang="en-IN" dirty="0">
                <a:solidFill>
                  <a:srgbClr val="00B050"/>
                </a:solidFill>
                <a:latin typeface="Palatino Linotype" panose="02040502050505030304" pitchFamily="18" charset="0"/>
                <a:cs typeface="Arial" panose="020B0604020202020204" pitchFamily="34" charset="0"/>
              </a:rPr>
              <a:t>(start value) </a:t>
            </a:r>
            <a:r>
              <a:rPr lang="en-IN" dirty="0">
                <a:latin typeface="Palatino Linotype" panose="02040502050505030304" pitchFamily="18" charset="0"/>
                <a:cs typeface="Arial" panose="020B0604020202020204" pitchFamily="34" charset="0"/>
              </a:rPr>
              <a:t>value.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Cannot truncate a table referenced in a foreign key constraint.</a:t>
            </a:r>
          </a:p>
        </p:txBody>
      </p:sp>
      <p:pic>
        <p:nvPicPr>
          <p:cNvPr id="8" name="Picture 7">
            <a:extLst>
              <a:ext uri="{FF2B5EF4-FFF2-40B4-BE49-F238E27FC236}">
                <a16:creationId xmlns:a16="http://schemas.microsoft.com/office/drawing/2014/main" xmlns="" id="{F5A8BDA3-B51B-4D3C-A284-A1AAE287FC2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xmlns="" id="{2E68C24E-6F18-4ABB-AA1A-F20B95AA3A98}"/>
              </a:ext>
            </a:extLst>
          </p:cNvPr>
          <p:cNvCxnSpPr/>
          <p:nvPr/>
        </p:nvCxnSpPr>
        <p:spPr>
          <a:xfrm>
            <a:off x="298562" y="4869160"/>
            <a:ext cx="1134126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xmlns="" id="{A141149A-7D70-4700-969A-28D773B573D9}"/>
              </a:ext>
            </a:extLst>
          </p:cNvPr>
          <p:cNvSpPr/>
          <p:nvPr/>
        </p:nvSpPr>
        <p:spPr>
          <a:xfrm>
            <a:off x="329600" y="5169966"/>
            <a:ext cx="5333558"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login;</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TRUNCATE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solidFill>
                  <a:schemeClr val="tx1">
                    <a:lumMod val="95000"/>
                    <a:lumOff val="5000"/>
                  </a:schemeClr>
                </a:solidFill>
                <a:latin typeface="Liberation Mono"/>
                <a:cs typeface="Arial" panose="020B0604020202020204" pitchFamily="34" charset="0"/>
              </a:rPr>
              <a:t> users;</a:t>
            </a:r>
          </a:p>
        </p:txBody>
      </p:sp>
      <p:sp>
        <p:nvSpPr>
          <p:cNvPr id="10" name="Footer Placeholder 2">
            <a:extLst>
              <a:ext uri="{FF2B5EF4-FFF2-40B4-BE49-F238E27FC236}">
                <a16:creationId xmlns:a16="http://schemas.microsoft.com/office/drawing/2014/main" xmlns="" id="{9EA36EAF-256B-462E-B8E9-1C37868040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45896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RENAME Table</a:t>
            </a:r>
          </a:p>
        </p:txBody>
      </p:sp>
      <p:sp>
        <p:nvSpPr>
          <p:cNvPr id="3" name="Rectangle 2"/>
          <p:cNvSpPr/>
          <p:nvPr/>
        </p:nvSpPr>
        <p:spPr>
          <a:xfrm>
            <a:off x="478582" y="4255532"/>
            <a:ext cx="8838049" cy="369332"/>
          </a:xfrm>
          <a:prstGeom prst="rect">
            <a:avLst/>
          </a:prstGeom>
        </p:spPr>
        <p:txBody>
          <a:bodyPr wrap="square">
            <a:spAutoFit/>
          </a:bodyPr>
          <a:lstStyle/>
          <a:p>
            <a:r>
              <a:rPr lang="en-IN" dirty="0">
                <a:solidFill>
                  <a:srgbClr val="0077AA"/>
                </a:solidFill>
                <a:latin typeface="Arial" panose="020B0604020202020204" pitchFamily="34" charset="0"/>
                <a:cs typeface="Arial" panose="020B0604020202020204" pitchFamily="34" charset="0"/>
              </a:rPr>
              <a:t>RENAME TABLE old_tbl_name to new_tbl_name</a:t>
            </a:r>
            <a:endParaRPr lang="en-US" dirty="0">
              <a:solidFill>
                <a:srgbClr val="0077AA"/>
              </a:solidFill>
              <a:latin typeface="Arial" panose="020B0604020202020204" pitchFamily="34" charset="0"/>
              <a:cs typeface="Arial" panose="020B0604020202020204" pitchFamily="34" charset="0"/>
            </a:endParaRPr>
          </a:p>
        </p:txBody>
      </p:sp>
      <p:sp>
        <p:nvSpPr>
          <p:cNvPr id="4" name="Rectangle 3"/>
          <p:cNvSpPr/>
          <p:nvPr/>
        </p:nvSpPr>
        <p:spPr>
          <a:xfrm>
            <a:off x="478582" y="5023122"/>
            <a:ext cx="8838049" cy="338554"/>
          </a:xfrm>
          <a:prstGeom prst="rect">
            <a:avLst/>
          </a:prstGeom>
        </p:spPr>
        <p:txBody>
          <a:bodyPr wrap="square">
            <a:spAutoFit/>
          </a:bodyPr>
          <a:lstStyle/>
          <a:p>
            <a:pPr marL="285750" indent="-285750">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RENAME</a:t>
            </a:r>
            <a:r>
              <a:rPr lang="en-IN" sz="1600" dirty="0">
                <a:latin typeface="Arial" panose="020B0604020202020204" pitchFamily="34"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TABLE</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solidFill>
                  <a:srgbClr val="0077AA"/>
                </a:solidFill>
                <a:latin typeface="Arial" panose="020B0604020202020204" pitchFamily="34" charset="0"/>
                <a:ea typeface="Times New Roman" panose="02020603050405020304" pitchFamily="18" charset="0"/>
                <a:cs typeface="Arial" panose="020B0604020202020204" pitchFamily="34" charset="0"/>
              </a:rPr>
              <a:t>TO</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600" dirty="0">
                <a:latin typeface="Arial" panose="020B0604020202020204" pitchFamily="34" charset="0"/>
                <a:ea typeface="Times New Roman" panose="02020603050405020304" pitchFamily="18" charset="0"/>
                <a:cs typeface="Arial" panose="020B0604020202020204" pitchFamily="34" charset="0"/>
              </a:rPr>
              <a:t>employee</a:t>
            </a:r>
            <a:r>
              <a:rPr lang="en-IN" sz="1600" dirty="0">
                <a:solidFill>
                  <a:srgbClr val="DD4A68"/>
                </a:solidFill>
                <a:latin typeface="Arial" panose="020B0604020202020204" pitchFamily="34" charset="0"/>
                <a:ea typeface="Times New Roman" panose="02020603050405020304" pitchFamily="18" charset="0"/>
                <a:cs typeface="Arial" panose="020B0604020202020204" pitchFamily="34" charset="0"/>
              </a:rPr>
              <a:t>;</a:t>
            </a:r>
          </a:p>
        </p:txBody>
      </p:sp>
      <p:pic>
        <p:nvPicPr>
          <p:cNvPr id="5" name="Picture 4">
            <a:extLst>
              <a:ext uri="{FF2B5EF4-FFF2-40B4-BE49-F238E27FC236}">
                <a16:creationId xmlns:a16="http://schemas.microsoft.com/office/drawing/2014/main" xmlns="" id="{234CB530-ABCE-435C-A4B2-5D9B28022F4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7D042484-61E1-4311-BA4B-188401649334}"/>
              </a:ext>
            </a:extLst>
          </p:cNvPr>
          <p:cNvSpPr/>
          <p:nvPr/>
        </p:nvSpPr>
        <p:spPr>
          <a:xfrm>
            <a:off x="4745055" y="3124200"/>
            <a:ext cx="2700301"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Change the table name. </a:t>
            </a:r>
          </a:p>
        </p:txBody>
      </p:sp>
      <p:sp>
        <p:nvSpPr>
          <p:cNvPr id="7" name="Footer Placeholder 2">
            <a:extLst>
              <a:ext uri="{FF2B5EF4-FFF2-40B4-BE49-F238E27FC236}">
                <a16:creationId xmlns:a16="http://schemas.microsoft.com/office/drawing/2014/main" xmlns="" id="{6BEE4C5A-9784-436C-BCA2-02F5BB2AF1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39072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1447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TABLE ... LIKE STATEMENT</a:t>
            </a:r>
          </a:p>
        </p:txBody>
      </p:sp>
      <p:pic>
        <p:nvPicPr>
          <p:cNvPr id="3" name="Picture 2">
            <a:extLst>
              <a:ext uri="{FF2B5EF4-FFF2-40B4-BE49-F238E27FC236}">
                <a16:creationId xmlns:a16="http://schemas.microsoft.com/office/drawing/2014/main" xmlns="" id="{9C291C8D-96E8-4895-BF1E-5B320839C1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D264443-A614-4FE4-923F-9D778D0A77B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854164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478582" y="1044934"/>
            <a:ext cx="1116124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 including any column attributes and indexes defined in the original table.</a:t>
            </a:r>
          </a:p>
        </p:txBody>
      </p:sp>
      <p:sp>
        <p:nvSpPr>
          <p:cNvPr id="7" name="Rectangle 6"/>
          <p:cNvSpPr/>
          <p:nvPr/>
        </p:nvSpPr>
        <p:spPr>
          <a:xfrm>
            <a:off x="504179" y="1984975"/>
            <a:ext cx="8838049" cy="400110"/>
          </a:xfrm>
          <a:prstGeom prst="rect">
            <a:avLst/>
          </a:prstGeom>
        </p:spPr>
        <p:txBody>
          <a:bodyPr wrap="square">
            <a:spAutoFit/>
          </a:bodyPr>
          <a:lstStyle/>
          <a:p>
            <a:r>
              <a:rPr lang="en-IN" sz="2000" dirty="0">
                <a:solidFill>
                  <a:srgbClr val="0077AA"/>
                </a:solidFill>
                <a:latin typeface="Liberation Mono"/>
              </a:rPr>
              <a:t>CREATE TABLE [IF NOT EXISTS] new_tbl LIKE orig_tbl;</a:t>
            </a:r>
            <a:endParaRPr lang="en-US" sz="2000" dirty="0">
              <a:solidFill>
                <a:srgbClr val="0077AA"/>
              </a:solidFill>
              <a:latin typeface="Liberation Mono"/>
            </a:endParaRPr>
          </a:p>
        </p:txBody>
      </p:sp>
      <p:sp>
        <p:nvSpPr>
          <p:cNvPr id="8" name="Rectangle 7"/>
          <p:cNvSpPr/>
          <p:nvPr/>
        </p:nvSpPr>
        <p:spPr>
          <a:xfrm>
            <a:off x="522970" y="3912401"/>
            <a:ext cx="8990430" cy="369332"/>
          </a:xfrm>
          <a:prstGeom prst="rect">
            <a:avLst/>
          </a:prstGeom>
        </p:spPr>
        <p:txBody>
          <a:bodyPr wrap="square">
            <a:spAutoFit/>
          </a:bodyPr>
          <a:lstStyle/>
          <a:p>
            <a:r>
              <a:rPr lang="en-IN" dirty="0">
                <a:solidFill>
                  <a:srgbClr val="0077AA"/>
                </a:solidFill>
                <a:latin typeface="Arial" panose="020B0604020202020204" pitchFamily="34" charset="0"/>
                <a:ea typeface="Times New Roman" panose="02020603050405020304" pitchFamily="18" charset="0"/>
              </a:rPr>
              <a:t>CREATE TABLE</a:t>
            </a:r>
            <a:r>
              <a:rPr lang="en-IN" dirty="0">
                <a:latin typeface="Arial" panose="020B0604020202020204" pitchFamily="34" charset="0"/>
                <a:cs typeface="Arial" panose="020B0604020202020204" pitchFamily="34" charset="0"/>
              </a:rPr>
              <a:t>  newemployee </a:t>
            </a:r>
            <a:r>
              <a:rPr lang="en-IN" dirty="0">
                <a:solidFill>
                  <a:srgbClr val="0077AA"/>
                </a:solidFill>
                <a:latin typeface="Arial" panose="020B0604020202020204" pitchFamily="34" charset="0"/>
                <a:ea typeface="Times New Roman" panose="02020603050405020304" pitchFamily="18" charset="0"/>
              </a:rPr>
              <a:t>LIKE</a:t>
            </a:r>
            <a:r>
              <a:rPr lang="en-IN" dirty="0">
                <a:latin typeface="Arial" panose="020B0604020202020204" pitchFamily="34" charset="0"/>
                <a:cs typeface="Arial" panose="020B0604020202020204" pitchFamily="34" charset="0"/>
              </a:rPr>
              <a:t> </a:t>
            </a:r>
            <a:r>
              <a:rPr lang="en-IN" dirty="0">
                <a:latin typeface="Arial" panose="020B0604020202020204" pitchFamily="34" charset="0"/>
                <a:ea typeface="Times New Roman" panose="02020603050405020304" pitchFamily="18" charset="0"/>
                <a:cs typeface="Arial" panose="020B0604020202020204" pitchFamily="34" charset="0"/>
              </a:rPr>
              <a:t>employee</a:t>
            </a:r>
            <a:r>
              <a:rPr lang="en-IN" dirty="0">
                <a:latin typeface="Arial" panose="020B0604020202020204" pitchFamily="34" charset="0"/>
                <a:cs typeface="Arial" panose="020B0604020202020204" pitchFamily="34" charset="0"/>
              </a:rPr>
              <a:t>;</a:t>
            </a:r>
          </a:p>
        </p:txBody>
      </p:sp>
      <p:sp>
        <p:nvSpPr>
          <p:cNvPr id="6" name="Rectangle 5"/>
          <p:cNvSpPr/>
          <p:nvPr/>
        </p:nvSpPr>
        <p:spPr>
          <a:xfrm>
            <a:off x="478582" y="2555612"/>
            <a:ext cx="11017224" cy="86177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LIKE keyworks only for base tables, not for VIEWS.</a:t>
            </a:r>
          </a:p>
        </p:txBody>
      </p:sp>
      <p:pic>
        <p:nvPicPr>
          <p:cNvPr id="9" name="Picture 8">
            <a:extLst>
              <a:ext uri="{FF2B5EF4-FFF2-40B4-BE49-F238E27FC236}">
                <a16:creationId xmlns:a16="http://schemas.microsoft.com/office/drawing/2014/main" xmlns="" id="{E47FC938-ECB8-4F3B-A7B5-23258C7B372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302C5D4-823A-4471-8953-5E2536AA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0772020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12</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A43D65F2-F7CC-49B5-BC22-E19ED39D74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D0C764F-03E7-42D3-9FFE-29C274E2F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731630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04210"/>
            <a:ext cx="8380909" cy="3139193"/>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Update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View</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Types of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complex views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Create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Drop Index</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Index Constraints</a:t>
            </a:r>
            <a:endParaRPr lang="en-US" sz="1600"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Creating Temporary Tables</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Palatino Linotype" panose="02040502050505030304" pitchFamily="18" charset="0"/>
                <a:ea typeface="Calibri" panose="020F0502020204030204" pitchFamily="34" charset="0"/>
                <a:cs typeface="Times New Roman" panose="02020603050405020304" pitchFamily="18" charset="0"/>
              </a:rPr>
              <a:t>Family tree and connect by</a:t>
            </a:r>
            <a:endParaRPr lang="en-US" dirty="0">
              <a:latin typeface="Palatino Linotype" panose="02040502050505030304" pitchFamily="18"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6717F7F0-4EF6-488F-911D-B2E11FE8FF1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A4706838-E649-49F1-9211-460A8B7D93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108524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3" y="2636912"/>
            <a:ext cx="4923080"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Views</a:t>
            </a:r>
          </a:p>
        </p:txBody>
      </p:sp>
      <p:sp>
        <p:nvSpPr>
          <p:cNvPr id="4" name="Rectangle 3"/>
          <p:cNvSpPr/>
          <p:nvPr/>
        </p:nvSpPr>
        <p:spPr>
          <a:xfrm>
            <a:off x="262558" y="4277414"/>
            <a:ext cx="11089232" cy="1692771"/>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Note: </a:t>
            </a:r>
          </a:p>
          <a:p>
            <a:pPr algn="just"/>
            <a:endParaRPr lang="en-US" sz="800" dirty="0">
              <a:solidFill>
                <a:srgbClr val="FF0000"/>
              </a:solidFill>
              <a:latin typeface="Palatino Linotype" panose="02040502050505030304" pitchFamily="18" charset="0"/>
              <a:cs typeface="Arial" panose="020B0604020202020204" pitchFamily="34" charset="0"/>
            </a:endParaRP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described as virtual table which derived its data from one or more than one table.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stored in the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can be created using tables of same database or different database. </a:t>
            </a:r>
          </a:p>
          <a:p>
            <a:pPr marL="342900" indent="-342900" algn="just">
              <a:buFont typeface="Arial" panose="020B0604020202020204" pitchFamily="34" charset="0"/>
              <a:buChar char="•"/>
            </a:pPr>
            <a:r>
              <a:rPr lang="en-US" dirty="0">
                <a:solidFill>
                  <a:schemeClr val="tx1">
                    <a:lumMod val="85000"/>
                    <a:lumOff val="15000"/>
                  </a:schemeClr>
                </a:solidFill>
                <a:latin typeface="Palatino Linotype" panose="02040502050505030304" pitchFamily="18" charset="0"/>
                <a:cs typeface="Arial" panose="020B0604020202020204" pitchFamily="34" charset="0"/>
              </a:rPr>
              <a:t>it is used to implement the security mechanism in the SQL.</a:t>
            </a:r>
          </a:p>
        </p:txBody>
      </p:sp>
      <p:sp>
        <p:nvSpPr>
          <p:cNvPr id="5" name="Rectangle 4">
            <a:extLst>
              <a:ext uri="{FF2B5EF4-FFF2-40B4-BE49-F238E27FC236}">
                <a16:creationId xmlns:a16="http://schemas.microsoft.com/office/drawing/2014/main" xmlns="" id="{F9E6E535-2ADD-49B7-8A54-8BE566AF2ABA}"/>
              </a:ext>
            </a:extLst>
          </p:cNvPr>
          <p:cNvSpPr/>
          <p:nvPr/>
        </p:nvSpPr>
        <p:spPr>
          <a:xfrm>
            <a:off x="118542" y="887815"/>
            <a:ext cx="5832648" cy="1477328"/>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is a logical representation of one or more tables.</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contains no data itself. </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tables upon which a VIEW is based are called </a:t>
            </a:r>
            <a:r>
              <a:rPr lang="en-IN" b="1" dirty="0">
                <a:solidFill>
                  <a:schemeClr val="tx1">
                    <a:lumMod val="85000"/>
                    <a:lumOff val="15000"/>
                  </a:schemeClr>
                </a:solidFill>
                <a:latin typeface="Palatino Linotype" panose="02040502050505030304" pitchFamily="18" charset="0"/>
                <a:cs typeface="Arial" panose="020B0604020202020204" pitchFamily="34" charset="0"/>
              </a:rPr>
              <a:t>BASE TABLES</a:t>
            </a:r>
            <a:r>
              <a:rPr lang="en-IN" dirty="0">
                <a:solidFill>
                  <a:schemeClr val="tx1">
                    <a:lumMod val="85000"/>
                    <a:lumOff val="15000"/>
                  </a:schemeClr>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xmlns="" id="{B207C0B1-702B-415B-8DDC-950F4E6DD37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F420A2F-A84F-483C-828C-8E4580C584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3" name="Picture 2">
            <a:extLst>
              <a:ext uri="{FF2B5EF4-FFF2-40B4-BE49-F238E27FC236}">
                <a16:creationId xmlns:a16="http://schemas.microsoft.com/office/drawing/2014/main" xmlns="" id="{1B12335E-12B6-4683-9723-DF59872CC342}"/>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588323" y="201380"/>
            <a:ext cx="6602091" cy="3227620"/>
          </a:xfrm>
          <a:prstGeom prst="rect">
            <a:avLst/>
          </a:prstGeom>
        </p:spPr>
      </p:pic>
    </p:spTree>
    <p:extLst>
      <p:ext uri="{BB962C8B-B14F-4D97-AF65-F5344CB8AC3E}">
        <p14:creationId xmlns:p14="http://schemas.microsoft.com/office/powerpoint/2010/main" xmlns="" val="3463879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DC3BECD-8229-4550-80FE-D13886186878}"/>
              </a:ext>
            </a:extLst>
          </p:cNvPr>
          <p:cNvSpPr/>
          <p:nvPr/>
        </p:nvSpPr>
        <p:spPr>
          <a:xfrm>
            <a:off x="88581" y="724686"/>
            <a:ext cx="6297699" cy="400058"/>
          </a:xfrm>
          <a:prstGeom prst="rect">
            <a:avLst/>
          </a:prstGeom>
        </p:spPr>
        <p:txBody>
          <a:bodyPr wrap="none">
            <a:spAutoFit/>
          </a:bodyPr>
          <a:lstStyle/>
          <a:p>
            <a:pPr fontAlgn="base"/>
            <a:r>
              <a:rPr lang="en-US" sz="2000" b="1" dirty="0">
                <a:solidFill>
                  <a:srgbClr val="444444"/>
                </a:solidFill>
                <a:latin typeface="Verdana" panose="020B0604030504040204" pitchFamily="34" charset="0"/>
              </a:rPr>
              <a:t>Difference between File System and DBMS</a:t>
            </a:r>
          </a:p>
        </p:txBody>
      </p:sp>
      <p:graphicFrame>
        <p:nvGraphicFramePr>
          <p:cNvPr id="3" name="Table 2">
            <a:extLst>
              <a:ext uri="{FF2B5EF4-FFF2-40B4-BE49-F238E27FC236}">
                <a16:creationId xmlns:a16="http://schemas.microsoft.com/office/drawing/2014/main" xmlns="" id="{3B98D881-C189-488C-A721-AE415CC7E2F7}"/>
              </a:ext>
            </a:extLst>
          </p:cNvPr>
          <p:cNvGraphicFramePr>
            <a:graphicFrameLocks noGrp="1"/>
          </p:cNvGraphicFramePr>
          <p:nvPr>
            <p:extLst>
              <p:ext uri="{D42A27DB-BD31-4B8C-83A1-F6EECF244321}">
                <p14:modId xmlns:p14="http://schemas.microsoft.com/office/powerpoint/2010/main" xmlns="" val="159733295"/>
              </p:ext>
            </p:extLst>
          </p:nvPr>
        </p:nvGraphicFramePr>
        <p:xfrm>
          <a:off x="119320" y="1268760"/>
          <a:ext cx="11951772" cy="5070658"/>
        </p:xfrm>
        <a:graphic>
          <a:graphicData uri="http://schemas.openxmlformats.org/drawingml/2006/table">
            <a:tbl>
              <a:tblPr/>
              <a:tblGrid>
                <a:gridCol w="5975886">
                  <a:extLst>
                    <a:ext uri="{9D8B030D-6E8A-4147-A177-3AD203B41FA5}">
                      <a16:colId xmlns:a16="http://schemas.microsoft.com/office/drawing/2014/main" xmlns="" val="3406180870"/>
                    </a:ext>
                  </a:extLst>
                </a:gridCol>
                <a:gridCol w="5975886">
                  <a:extLst>
                    <a:ext uri="{9D8B030D-6E8A-4147-A177-3AD203B41FA5}">
                      <a16:colId xmlns:a16="http://schemas.microsoft.com/office/drawing/2014/main" xmlns="" val="814245111"/>
                    </a:ext>
                  </a:extLst>
                </a:gridCol>
              </a:tblGrid>
              <a:tr h="411360">
                <a:tc>
                  <a:txBody>
                    <a:bodyPr/>
                    <a:lstStyle/>
                    <a:p>
                      <a:pPr algn="ctr" fontAlgn="base"/>
                      <a:r>
                        <a:rPr lang="en-IN" sz="2000" b="1" dirty="0">
                          <a:solidFill>
                            <a:schemeClr val="accent2">
                              <a:lumMod val="50000"/>
                            </a:schemeClr>
                          </a:solidFill>
                          <a:effectLst/>
                          <a:latin typeface="Palatino Linotype" panose="02040502050505030304" pitchFamily="18" charset="0"/>
                        </a:rPr>
                        <a:t>File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algn="ctr" fontAlgn="base"/>
                      <a:r>
                        <a:rPr lang="en-IN" sz="2000" b="1" dirty="0">
                          <a:solidFill>
                            <a:schemeClr val="accent2">
                              <a:lumMod val="50000"/>
                            </a:schemeClr>
                          </a:solidFill>
                          <a:effectLst/>
                          <a:latin typeface="Palatino Linotype" panose="02040502050505030304" pitchFamily="18" charset="0"/>
                        </a:rPr>
                        <a:t>Database Management System</a:t>
                      </a:r>
                      <a:endParaRPr lang="en-IN" sz="2000" b="0" dirty="0">
                        <a:solidFill>
                          <a:schemeClr val="accent2">
                            <a:lumMod val="50000"/>
                          </a:schemeClr>
                        </a:solidFill>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00950636"/>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File System is easy-to-use system to store data which require less security and constraints.</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is used when security constraints are high.</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97622094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Redundancy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60521205"/>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more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 Inconsistency is less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102398876"/>
                  </a:ext>
                </a:extLst>
              </a:tr>
              <a:tr h="649251">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 is hard to get when it comes to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Centralization</a:t>
                      </a:r>
                      <a:r>
                        <a:rPr lang="en-IN" sz="1800" b="0" dirty="0">
                          <a:effectLst/>
                          <a:latin typeface="Palatino Linotype" panose="02040502050505030304" pitchFamily="18" charset="0"/>
                        </a:rPr>
                        <a:t> is achieved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056554043"/>
                  </a:ext>
                </a:extLst>
              </a:tr>
              <a:tr h="688165">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User locates the physical address of the files to access data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In Database Management System, user is unaware of physical address where data is stored.</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164864743"/>
                  </a:ext>
                </a:extLst>
              </a:tr>
              <a:tr h="411360">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low in File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Security is high in Database Management System.</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4288000239"/>
                  </a:ext>
                </a:extLst>
              </a:tr>
              <a:tr h="923536">
                <a:tc>
                  <a:txBody>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IN" sz="1800" b="0" dirty="0">
                          <a:effectLst/>
                          <a:latin typeface="Palatino Linotype" panose="02040502050505030304" pitchFamily="18" charset="0"/>
                        </a:rPr>
                        <a:t>File System stores unstructured data. </a:t>
                      </a:r>
                      <a:r>
                        <a:rPr lang="en-US" sz="1800" b="0" dirty="0">
                          <a:solidFill>
                            <a:schemeClr val="tx1"/>
                          </a:solidFill>
                          <a:latin typeface="Palatino Linotype" panose="02040502050505030304" pitchFamily="18" charset="0"/>
                        </a:rPr>
                        <a:t>"unstructured data" may include documents, audio, video, images, and files.</a:t>
                      </a:r>
                      <a:endParaRPr lang="en-IN" sz="1800" b="0" dirty="0">
                        <a:effectLst/>
                        <a:latin typeface="Palatino Linotype" panose="02040502050505030304" pitchFamily="18" charset="0"/>
                      </a:endParaRP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tc>
                  <a:txBody>
                    <a:bodyPr/>
                    <a:lstStyle/>
                    <a:p>
                      <a:pPr marL="285750" indent="-285750" algn="l" fontAlgn="base">
                        <a:buFont typeface="Arial" panose="020B0604020202020204" pitchFamily="34" charset="0"/>
                        <a:buChar char="•"/>
                      </a:pPr>
                      <a:r>
                        <a:rPr lang="en-US" sz="1800" b="0" dirty="0">
                          <a:effectLst/>
                          <a:latin typeface="Palatino Linotype" panose="02040502050505030304" pitchFamily="18" charset="0"/>
                        </a:rPr>
                        <a:t>Database Management System stores structured data.</a:t>
                      </a:r>
                    </a:p>
                  </a:txBody>
                  <a:tcPr marL="50341" marR="50341" marT="50341" marB="50341" anchor="ctr">
                    <a:lnL w="9525" cap="flat" cmpd="sng" algn="ctr">
                      <a:solidFill>
                        <a:srgbClr val="C1C1C1"/>
                      </a:solidFill>
                      <a:prstDash val="solid"/>
                      <a:round/>
                      <a:headEnd type="none" w="med" len="med"/>
                      <a:tailEnd type="none" w="med" len="med"/>
                    </a:lnL>
                    <a:lnR w="9525" cap="flat" cmpd="sng" algn="ctr">
                      <a:solidFill>
                        <a:srgbClr val="C1C1C1"/>
                      </a:solidFill>
                      <a:prstDash val="solid"/>
                      <a:round/>
                      <a:headEnd type="none" w="med" len="med"/>
                      <a:tailEnd type="none" w="med" len="med"/>
                    </a:lnR>
                    <a:lnT w="9525" cap="flat" cmpd="sng" algn="ctr">
                      <a:solidFill>
                        <a:srgbClr val="C1C1C1"/>
                      </a:solidFill>
                      <a:prstDash val="solid"/>
                      <a:round/>
                      <a:headEnd type="none" w="med" len="med"/>
                      <a:tailEnd type="none" w="med" len="med"/>
                    </a:lnT>
                    <a:lnB w="9525" cap="flat" cmpd="sng" algn="ctr">
                      <a:solidFill>
                        <a:srgbClr val="C1C1C1"/>
                      </a:solidFill>
                      <a:prstDash val="solid"/>
                      <a:round/>
                      <a:headEnd type="none" w="med" len="med"/>
                      <a:tailEnd type="none" w="med" len="med"/>
                    </a:lnB>
                    <a:solidFill>
                      <a:srgbClr val="FFFFFF"/>
                    </a:solidFill>
                  </a:tcPr>
                </a:tc>
                <a:extLst>
                  <a:ext uri="{0D108BD9-81ED-4DB2-BD59-A6C34878D82A}">
                    <a16:rowId xmlns:a16="http://schemas.microsoft.com/office/drawing/2014/main" xmlns="" val="792765653"/>
                  </a:ext>
                </a:extLst>
              </a:tr>
            </a:tbl>
          </a:graphicData>
        </a:graphic>
      </p:graphicFrame>
      <p:pic>
        <p:nvPicPr>
          <p:cNvPr id="5" name="Picture 4">
            <a:extLst>
              <a:ext uri="{FF2B5EF4-FFF2-40B4-BE49-F238E27FC236}">
                <a16:creationId xmlns:a16="http://schemas.microsoft.com/office/drawing/2014/main" xmlns="" id="{A27B3625-3177-4F7B-8DD2-EBB262133C9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A37546E5-3DF0-4D42-819A-E23A30D04C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7731900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6" name="Rectangle 5"/>
          <p:cNvSpPr/>
          <p:nvPr/>
        </p:nvSpPr>
        <p:spPr>
          <a:xfrm>
            <a:off x="262558" y="5375538"/>
            <a:ext cx="6243248" cy="861774"/>
          </a:xfrm>
          <a:prstGeom prst="rect">
            <a:avLst/>
          </a:prstGeom>
        </p:spPr>
        <p:txBody>
          <a:bodyPr wrap="non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we drop the base table, the VIEW will not be dropped.</a:t>
            </a:r>
          </a:p>
        </p:txBody>
      </p:sp>
      <p:sp>
        <p:nvSpPr>
          <p:cNvPr id="7" name="Rectangle 6">
            <a:extLst>
              <a:ext uri="{FF2B5EF4-FFF2-40B4-BE49-F238E27FC236}">
                <a16:creationId xmlns:a16="http://schemas.microsoft.com/office/drawing/2014/main" xmlns="" id="{1F95D4BE-D31B-417B-B4D5-97700F0CD299}"/>
              </a:ext>
            </a:extLst>
          </p:cNvPr>
          <p:cNvSpPr/>
          <p:nvPr/>
        </p:nvSpPr>
        <p:spPr>
          <a:xfrm>
            <a:off x="262558" y="2452158"/>
            <a:ext cx="11738098" cy="261610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 </a:t>
            </a:r>
          </a:p>
          <a:p>
            <a:pPr marL="285750" indent="-285750">
              <a:buFont typeface="Arial" panose="020B0604020202020204" pitchFamily="34" charset="0"/>
              <a:buChar char="•"/>
            </a:pPr>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a VIEW is defined as SELECT * on a table, new columns added to the table later do not become part of the VIEW, and columns dropped from the table will result in an error when selecting from the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 VIEW must have unique column names with no duplicates, just like a base table. By default, the names of the columns retrieved by the SELECT statement are used for the VIEW column names. </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The definition cannot refer to a TEMPORARY table, and you cannot create a TEMPORARY VIEW.</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You cannot associate a TRIGGER with a VIEW.</a:t>
            </a:r>
          </a:p>
        </p:txBody>
      </p:sp>
      <p:cxnSp>
        <p:nvCxnSpPr>
          <p:cNvPr id="8" name="Straight Connector 7">
            <a:extLst>
              <a:ext uri="{FF2B5EF4-FFF2-40B4-BE49-F238E27FC236}">
                <a16:creationId xmlns:a16="http://schemas.microsoft.com/office/drawing/2014/main" xmlns="" id="{9235DB3F-25B1-4546-8B1E-4C03AF0998BF}"/>
              </a:ext>
            </a:extLst>
          </p:cNvPr>
          <p:cNvCxnSpPr/>
          <p:nvPr/>
        </p:nvCxnSpPr>
        <p:spPr>
          <a:xfrm>
            <a:off x="406574" y="5229200"/>
            <a:ext cx="11594082"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xmlns="" id="{134321FE-0BF1-4519-AC06-3EBFE704A3E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06557FB-2C61-4401-B440-36383F3B2E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34690616-DFCD-4ECE-9D47-A39491D52350}"/>
              </a:ext>
            </a:extLst>
          </p:cNvPr>
          <p:cNvSpPr/>
          <p:nvPr/>
        </p:nvSpPr>
        <p:spPr>
          <a:xfrm>
            <a:off x="328221" y="654948"/>
            <a:ext cx="11449272" cy="1384995"/>
          </a:xfrm>
          <a:prstGeom prst="rect">
            <a:avLst/>
          </a:prstGeom>
        </p:spPr>
        <p:txBody>
          <a:bodyPr wrap="square">
            <a:spAutoFit/>
          </a:bodyPr>
          <a:lstStyle/>
          <a:p>
            <a:r>
              <a:rPr lang="en-US" dirty="0">
                <a:solidFill>
                  <a:schemeClr val="bg2">
                    <a:lumMod val="25000"/>
                  </a:schemeClr>
                </a:solidFill>
                <a:latin typeface="Arial" panose="020B0604020202020204" pitchFamily="34" charset="0"/>
                <a:cs typeface="Arial" panose="020B0604020202020204" pitchFamily="34" charset="0"/>
              </a:rPr>
              <a:t>There are 2 types of Views in SQL:</a:t>
            </a:r>
          </a:p>
          <a:p>
            <a:endParaRPr lang="en-US" sz="800" dirty="0">
              <a:solidFill>
                <a:schemeClr val="bg2">
                  <a:lumMod val="2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Simple View     </a:t>
            </a:r>
            <a:r>
              <a:rPr lang="en-US" dirty="0">
                <a:solidFill>
                  <a:schemeClr val="bg2">
                    <a:lumMod val="25000"/>
                  </a:schemeClr>
                </a:solidFill>
                <a:latin typeface="Arial" panose="020B0604020202020204" pitchFamily="34" charset="0"/>
                <a:cs typeface="Arial" panose="020B0604020202020204" pitchFamily="34" charset="0"/>
              </a:rPr>
              <a:t>: Simple views can only contain a single base table. </a:t>
            </a:r>
          </a:p>
          <a:p>
            <a:pPr marL="285750" indent="-285750">
              <a:buFont typeface="Arial" panose="020B0604020202020204" pitchFamily="34" charset="0"/>
              <a:buChar char="•"/>
            </a:pPr>
            <a:r>
              <a:rPr lang="en-US" sz="2000" b="1" dirty="0">
                <a:solidFill>
                  <a:schemeClr val="bg2">
                    <a:lumMod val="25000"/>
                  </a:schemeClr>
                </a:solidFill>
                <a:latin typeface="Arial" panose="020B0604020202020204" pitchFamily="34" charset="0"/>
                <a:cs typeface="Arial" panose="020B0604020202020204" pitchFamily="34" charset="0"/>
              </a:rPr>
              <a:t>Complex View </a:t>
            </a:r>
            <a:r>
              <a:rPr lang="en-US" dirty="0">
                <a:solidFill>
                  <a:schemeClr val="bg2">
                    <a:lumMod val="25000"/>
                  </a:schemeClr>
                </a:solidFill>
                <a:latin typeface="Arial" panose="020B0604020202020204" pitchFamily="34" charset="0"/>
                <a:cs typeface="Arial" panose="020B0604020202020204" pitchFamily="34" charset="0"/>
              </a:rPr>
              <a:t>: Complex views can be constructed on more than one base table. In particular, complex views can contain - join conditions, a group by clause, a order by clause.</a:t>
            </a:r>
          </a:p>
        </p:txBody>
      </p:sp>
    </p:spTree>
    <p:extLst>
      <p:ext uri="{BB962C8B-B14F-4D97-AF65-F5344CB8AC3E}">
        <p14:creationId xmlns:p14="http://schemas.microsoft.com/office/powerpoint/2010/main" xmlns="" val="98585383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View</a:t>
            </a:r>
          </a:p>
        </p:txBody>
      </p:sp>
      <p:sp>
        <p:nvSpPr>
          <p:cNvPr id="3" name="Rectangle 2"/>
          <p:cNvSpPr/>
          <p:nvPr/>
        </p:nvSpPr>
        <p:spPr>
          <a:xfrm>
            <a:off x="257749" y="1095455"/>
            <a:ext cx="8990430" cy="769441"/>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 </a:t>
            </a:r>
          </a:p>
          <a:p>
            <a:r>
              <a:rPr lang="en-IN" sz="2200" dirty="0">
                <a:solidFill>
                  <a:schemeClr val="bg2">
                    <a:lumMod val="10000"/>
                  </a:schemeClr>
                </a:solidFill>
                <a:latin typeface="Palatino Linotype" panose="02040502050505030304" pitchFamily="18" charset="0"/>
                <a:cs typeface="Arial" panose="020B0604020202020204" pitchFamily="34" charset="0"/>
              </a:rPr>
              <a:t>Views are not updatable in the following cases:</a:t>
            </a:r>
          </a:p>
        </p:txBody>
      </p:sp>
      <p:sp>
        <p:nvSpPr>
          <p:cNvPr id="5" name="Rectangle 4"/>
          <p:cNvSpPr/>
          <p:nvPr/>
        </p:nvSpPr>
        <p:spPr>
          <a:xfrm>
            <a:off x="257749" y="2128788"/>
            <a:ext cx="11521280" cy="2308324"/>
          </a:xfrm>
          <a:prstGeom prst="rect">
            <a:avLst/>
          </a:prstGeom>
          <a:solidFill>
            <a:schemeClr val="bg1"/>
          </a:solidFill>
        </p:spPr>
        <p:txBody>
          <a:bodyPr wrap="square">
            <a:spAutoFit/>
          </a:bodyPr>
          <a:lstStyle/>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table in the FROM clause is reference by a subquery in the WHERE statement.</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a subquery in the SELECT clause.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SQL statement defining the view joins tables.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One of the tables in the FROM clause is a non-updatable view.</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 statement of the view contains an aggregate function such as SUM(), COUNT(), MAX(), MIN(), and so on, </a:t>
            </a:r>
            <a:r>
              <a:rPr lang="en-IN">
                <a:latin typeface="Palatino Linotype" panose="02040502050505030304" pitchFamily="18" charset="0"/>
                <a:cs typeface="Arial" panose="020B0604020202020204" pitchFamily="34" charset="0"/>
              </a:rPr>
              <a:t>window functions.</a:t>
            </a:r>
            <a:endParaRPr lang="en-IN"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keywords DISTINCT, GROUP BY, HAVING, UNION, or UNION ALL appear in the defining SQL statement.</a:t>
            </a:r>
          </a:p>
        </p:txBody>
      </p:sp>
      <p:sp>
        <p:nvSpPr>
          <p:cNvPr id="2" name="Rectangle 1">
            <a:extLst>
              <a:ext uri="{FF2B5EF4-FFF2-40B4-BE49-F238E27FC236}">
                <a16:creationId xmlns:a16="http://schemas.microsoft.com/office/drawing/2014/main" xmlns="" id="{EFB4691C-2A8E-449E-BC3C-1BE0ED73EF47}"/>
              </a:ext>
            </a:extLst>
          </p:cNvPr>
          <p:cNvSpPr/>
          <p:nvPr/>
        </p:nvSpPr>
        <p:spPr>
          <a:xfrm>
            <a:off x="763992" y="323481"/>
            <a:ext cx="184731" cy="369332"/>
          </a:xfrm>
          <a:prstGeom prst="rect">
            <a:avLst/>
          </a:prstGeom>
        </p:spPr>
        <p:txBody>
          <a:bodyPr wrap="none">
            <a:spAutoFit/>
          </a:bodyPr>
          <a:lstStyle/>
          <a:p>
            <a:endParaRPr lang="en-US" dirty="0">
              <a:solidFill>
                <a:srgbClr val="FF000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C90269F3-02E2-4881-AE0B-DA88A87E96F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xmlns="" id="{9038B816-3361-48A5-8A1E-FB8ED07E7AD6}"/>
              </a:ext>
            </a:extLst>
          </p:cNvPr>
          <p:cNvCxnSpPr/>
          <p:nvPr/>
        </p:nvCxnSpPr>
        <p:spPr>
          <a:xfrm>
            <a:off x="257749" y="4509120"/>
            <a:ext cx="1152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Footer Placeholder 2">
            <a:extLst>
              <a:ext uri="{FF2B5EF4-FFF2-40B4-BE49-F238E27FC236}">
                <a16:creationId xmlns:a16="http://schemas.microsoft.com/office/drawing/2014/main" xmlns="" id="{1AC47C83-75AE-4739-988D-9C1A2CF6A0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779345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6" name="Rectangle 5"/>
          <p:cNvSpPr/>
          <p:nvPr/>
        </p:nvSpPr>
        <p:spPr>
          <a:xfrm>
            <a:off x="478582" y="825786"/>
            <a:ext cx="8838049" cy="1200329"/>
          </a:xfrm>
          <a:prstGeom prst="rect">
            <a:avLst/>
          </a:prstGeom>
        </p:spPr>
        <p:txBody>
          <a:bodyPr wrap="square">
            <a:spAutoFit/>
          </a:bodyPr>
          <a:lstStyle/>
          <a:p>
            <a:r>
              <a:rPr lang="en-IN" dirty="0">
                <a:solidFill>
                  <a:srgbClr val="0077AA"/>
                </a:solidFill>
                <a:latin typeface="Liberation Mono"/>
              </a:rPr>
              <a:t>CREATE [OR REPLACE]</a:t>
            </a:r>
          </a:p>
          <a:p>
            <a:r>
              <a:rPr lang="en-IN" dirty="0">
                <a:solidFill>
                  <a:srgbClr val="0077AA"/>
                </a:solidFill>
                <a:latin typeface="Liberation Mono"/>
              </a:rPr>
              <a:t>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7" name="Rectangle 6"/>
          <p:cNvSpPr/>
          <p:nvPr/>
        </p:nvSpPr>
        <p:spPr>
          <a:xfrm>
            <a:off x="460627" y="2060848"/>
            <a:ext cx="10945216" cy="32624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Simple View</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studentID10View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10;</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or </a:t>
            </a:r>
            <a:r>
              <a:rPr lang="en-IN" dirty="0">
                <a:solidFill>
                  <a:srgbClr val="0077AA"/>
                </a:solidFill>
                <a:latin typeface="Liberation Mono"/>
                <a:ea typeface="Times New Roman" panose="02020603050405020304" pitchFamily="18" charset="0"/>
              </a:rPr>
              <a:t>REPLACE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VIEW</a:t>
            </a:r>
            <a:r>
              <a:rPr lang="en-IN" dirty="0">
                <a:latin typeface="Liberation Mono"/>
                <a:cs typeface="Arial" panose="020B0604020202020204" pitchFamily="34" charset="0"/>
              </a:rPr>
              <a:t> studentViewWithCheck as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rPr>
              <a:t>WITH</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CHECK</a:t>
            </a:r>
            <a:r>
              <a:rPr lang="en-IN" dirty="0">
                <a:latin typeface="Liberation Mono"/>
                <a:cs typeface="Arial" panose="020B0604020202020204" pitchFamily="34" charset="0"/>
              </a:rPr>
              <a:t> </a:t>
            </a:r>
            <a:r>
              <a:rPr lang="en-IN" dirty="0">
                <a:solidFill>
                  <a:srgbClr val="DD4A68"/>
                </a:solidFill>
                <a:latin typeface="Liberation Mono"/>
                <a:ea typeface="Times New Roman" panose="02020603050405020304" pitchFamily="18" charset="0"/>
              </a:rPr>
              <a:t>OPTION</a:t>
            </a:r>
            <a:r>
              <a:rPr lang="en-IN" dirty="0">
                <a:latin typeface="Liberation Mono"/>
                <a:cs typeface="Arial" panose="020B0604020202020204" pitchFamily="34" charset="0"/>
              </a:rPr>
              <a:t>;</a:t>
            </a:r>
          </a:p>
          <a:p>
            <a:r>
              <a:rPr lang="en-IN" dirty="0">
                <a:solidFill>
                  <a:srgbClr val="FF0000"/>
                </a:solidFill>
                <a:latin typeface="Arial" panose="020B0604020202020204" pitchFamily="34" charset="0"/>
                <a:ea typeface="Times New Roman" panose="02020603050405020304" pitchFamily="18" charset="0"/>
              </a:rPr>
              <a:t>e.g.</a:t>
            </a:r>
          </a:p>
          <a:p>
            <a:r>
              <a:rPr lang="en-IN" b="1" dirty="0">
                <a:latin typeface="Arial" panose="020B0604020202020204" pitchFamily="34" charset="0"/>
                <a:ea typeface="Times New Roman" panose="02020603050405020304" pitchFamily="18" charset="0"/>
              </a:rPr>
              <a:t>Complex View</a:t>
            </a:r>
          </a:p>
          <a:p>
            <a:pPr marL="285750" indent="-28575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studentTotalMarksView AS </a:t>
            </a:r>
            <a:r>
              <a:rPr lang="en-US" dirty="0">
                <a:solidFill>
                  <a:srgbClr val="0077AA"/>
                </a:solidFill>
                <a:latin typeface="Liberation Mono"/>
              </a:rPr>
              <a:t>SELECT</a:t>
            </a:r>
            <a:r>
              <a:rPr lang="en-US" dirty="0">
                <a:latin typeface="Liberation Mono"/>
                <a:ea typeface="Times New Roman" panose="02020603050405020304" pitchFamily="18" charset="0"/>
              </a:rPr>
              <a:t> studentID, </a:t>
            </a:r>
            <a:r>
              <a:rPr lang="en-US" dirty="0">
                <a:solidFill>
                  <a:srgbClr val="0077AA"/>
                </a:solidFill>
                <a:latin typeface="Liberation Mono"/>
              </a:rPr>
              <a:t>SUM</a:t>
            </a:r>
            <a:r>
              <a:rPr lang="en-US" dirty="0">
                <a:latin typeface="Liberation Mono"/>
                <a:ea typeface="Times New Roman" panose="02020603050405020304" pitchFamily="18" charset="0"/>
              </a:rPr>
              <a:t>(marks) "TOTAL MARKS OF 10TH, 12TH, AND DEGREE"  </a:t>
            </a:r>
            <a:r>
              <a:rPr lang="en-US" dirty="0">
                <a:solidFill>
                  <a:srgbClr val="0077AA"/>
                </a:solidFill>
                <a:latin typeface="Liberation Mono"/>
              </a:rPr>
              <a:t>FROM</a:t>
            </a:r>
            <a:r>
              <a:rPr lang="en-US" dirty="0">
                <a:latin typeface="Liberation Mono"/>
                <a:ea typeface="Times New Roman" panose="02020603050405020304" pitchFamily="18" charset="0"/>
              </a:rPr>
              <a:t> student_qualifications </a:t>
            </a:r>
            <a:r>
              <a:rPr lang="en-US" dirty="0">
                <a:solidFill>
                  <a:srgbClr val="0077AA"/>
                </a:solidFill>
                <a:latin typeface="Liberation Mono"/>
              </a:rPr>
              <a:t>GROUP BY </a:t>
            </a:r>
            <a:r>
              <a:rPr lang="en-US" dirty="0">
                <a:latin typeface="Liberation Mono"/>
                <a:ea typeface="Times New Roman" panose="02020603050405020304" pitchFamily="18" charset="0"/>
              </a:rPr>
              <a:t>studentID;</a:t>
            </a:r>
          </a:p>
          <a:p>
            <a:pPr marL="285750" indent="-285750">
              <a:buFont typeface="Arial" panose="020B0604020202020204" pitchFamily="34" charset="0"/>
              <a:buChar char="•"/>
            </a:pPr>
            <a:endParaRPr lang="en-IN" sz="800" dirty="0">
              <a:latin typeface="Liberation Mono"/>
              <a:ea typeface="Times New Roman" panose="02020603050405020304" pitchFamily="18" charset="0"/>
            </a:endParaRPr>
          </a:p>
          <a:p>
            <a:pPr marL="342900" indent="-342900">
              <a:buFont typeface="Arial" panose="020B0604020202020204" pitchFamily="34" charset="0"/>
              <a:buChar char="•"/>
            </a:pPr>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VIEW</a:t>
            </a:r>
            <a:r>
              <a:rPr lang="en-US" dirty="0">
                <a:latin typeface="Liberation Mono"/>
                <a:cs typeface="Arial" panose="020B0604020202020204" pitchFamily="34" charset="0"/>
              </a:rPr>
              <a:t> studentAddressView AS </a:t>
            </a:r>
            <a:r>
              <a:rPr lang="en-US" dirty="0">
                <a:solidFill>
                  <a:srgbClr val="0077AA"/>
                </a:solidFill>
                <a:latin typeface="Liberation Mono"/>
              </a:rPr>
              <a:t>SELECT</a:t>
            </a:r>
            <a:r>
              <a:rPr lang="en-US" dirty="0">
                <a:latin typeface="Liberation Mono"/>
                <a:cs typeface="Arial" panose="020B0604020202020204" pitchFamily="34" charset="0"/>
              </a:rPr>
              <a:t> student.*, address </a:t>
            </a:r>
            <a:r>
              <a:rPr lang="en-US" dirty="0">
                <a:solidFill>
                  <a:srgbClr val="0077AA"/>
                </a:solidFill>
                <a:latin typeface="Liberation Mono"/>
              </a:rPr>
              <a:t>FROM</a:t>
            </a:r>
            <a:r>
              <a:rPr lang="en-US" dirty="0">
                <a:latin typeface="Liberation Mono"/>
                <a:cs typeface="Arial" panose="020B0604020202020204" pitchFamily="34" charset="0"/>
              </a:rPr>
              <a:t> student, student_address </a:t>
            </a:r>
            <a:r>
              <a:rPr lang="en-US" dirty="0">
                <a:solidFill>
                  <a:srgbClr val="0077AA"/>
                </a:solidFill>
                <a:latin typeface="Liberation Mono"/>
              </a:rPr>
              <a:t>WHERE</a:t>
            </a:r>
            <a:r>
              <a:rPr lang="en-US" dirty="0">
                <a:latin typeface="Liberation Mono"/>
                <a:cs typeface="Arial" panose="020B0604020202020204" pitchFamily="34" charset="0"/>
              </a:rPr>
              <a:t> student.id = student_address.studentID;</a:t>
            </a:r>
            <a:endParaRPr lang="en-IN" dirty="0">
              <a:latin typeface="Liberation Mono"/>
              <a:cs typeface="Arial" panose="020B0604020202020204" pitchFamily="34" charset="0"/>
            </a:endParaRPr>
          </a:p>
        </p:txBody>
      </p:sp>
      <p:pic>
        <p:nvPicPr>
          <p:cNvPr id="5" name="Picture 4">
            <a:extLst>
              <a:ext uri="{FF2B5EF4-FFF2-40B4-BE49-F238E27FC236}">
                <a16:creationId xmlns:a16="http://schemas.microsoft.com/office/drawing/2014/main" xmlns="" id="{64B7BDD6-95CC-404E-8C05-D4B4DC6581F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81DC5EF0-4AC8-4868-8FE0-9327C37E56EA}"/>
              </a:ext>
            </a:extLst>
          </p:cNvPr>
          <p:cNvSpPr/>
          <p:nvPr/>
        </p:nvSpPr>
        <p:spPr>
          <a:xfrm>
            <a:off x="280606" y="5458579"/>
            <a:ext cx="11503231" cy="1138773"/>
          </a:xfrm>
          <a:prstGeom prst="rect">
            <a:avLst/>
          </a:prstGeom>
        </p:spPr>
        <p:txBody>
          <a:bodyPr wrap="square">
            <a:spAutoFit/>
          </a:bodyPr>
          <a:lstStyle/>
          <a:p>
            <a:r>
              <a:rPr lang="en-US" sz="2200" dirty="0">
                <a:solidFill>
                  <a:srgbClr val="FF0000"/>
                </a:solidFill>
                <a:latin typeface="Arial" panose="020B0604020202020204" pitchFamily="34" charset="0"/>
              </a:rPr>
              <a:t>Note:</a:t>
            </a:r>
          </a:p>
          <a:p>
            <a:endParaRPr lang="en-US" sz="800" dirty="0">
              <a:solidFill>
                <a:srgbClr val="FF0000"/>
              </a:solidFill>
              <a:latin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Arial" panose="020B0604020202020204" pitchFamily="34" charset="0"/>
              </a:rPr>
              <a:t>CREATE</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rPr>
              <a:t>VIEW</a:t>
            </a:r>
            <a:r>
              <a:rPr lang="en-US" dirty="0">
                <a:latin typeface="Arial" panose="020B0604020202020204" pitchFamily="34" charset="0"/>
                <a:cs typeface="Arial" panose="020B0604020202020204" pitchFamily="34" charset="0"/>
              </a:rPr>
              <a:t> studentAddressView AS </a:t>
            </a:r>
            <a:r>
              <a:rPr lang="en-US" dirty="0">
                <a:solidFill>
                  <a:srgbClr val="0077AA"/>
                </a:solidFill>
                <a:latin typeface="Arial" panose="020B0604020202020204" pitchFamily="34" charset="0"/>
              </a:rPr>
              <a:t>SELECT</a:t>
            </a:r>
            <a:r>
              <a:rPr lang="en-US" dirty="0">
                <a:latin typeface="Arial" panose="020B0604020202020204" pitchFamily="34" charset="0"/>
                <a:cs typeface="Arial" panose="020B0604020202020204" pitchFamily="34" charset="0"/>
              </a:rPr>
              <a:t> * </a:t>
            </a:r>
            <a:r>
              <a:rPr lang="en-US" dirty="0">
                <a:solidFill>
                  <a:srgbClr val="0077AA"/>
                </a:solidFill>
                <a:latin typeface="Arial" panose="020B0604020202020204" pitchFamily="34" charset="0"/>
              </a:rPr>
              <a:t>FROM</a:t>
            </a:r>
            <a:r>
              <a:rPr lang="en-US" dirty="0">
                <a:latin typeface="Arial" panose="020B0604020202020204" pitchFamily="34" charset="0"/>
                <a:cs typeface="Arial" panose="020B0604020202020204" pitchFamily="34" charset="0"/>
              </a:rPr>
              <a:t> student, student_address </a:t>
            </a:r>
            <a:r>
              <a:rPr lang="en-US" dirty="0">
                <a:solidFill>
                  <a:srgbClr val="0077AA"/>
                </a:solidFill>
                <a:latin typeface="Arial" panose="020B0604020202020204" pitchFamily="34" charset="0"/>
              </a:rPr>
              <a:t>WHERE</a:t>
            </a:r>
            <a:r>
              <a:rPr lang="en-US" dirty="0">
                <a:latin typeface="Arial" panose="020B0604020202020204" pitchFamily="34" charset="0"/>
                <a:cs typeface="Arial" panose="020B0604020202020204" pitchFamily="34" charset="0"/>
              </a:rPr>
              <a:t> student.id = student_address.studentID;  </a:t>
            </a:r>
            <a:r>
              <a:rPr lang="en-US" dirty="0">
                <a:solidFill>
                  <a:srgbClr val="00B050"/>
                </a:solidFill>
                <a:latin typeface="Arial" panose="020B0604020202020204" pitchFamily="34" charset="0"/>
                <a:cs typeface="Arial" panose="020B0604020202020204" pitchFamily="34" charset="0"/>
              </a:rPr>
              <a:t>#</a:t>
            </a:r>
            <a:r>
              <a:rPr lang="es-ES" dirty="0">
                <a:solidFill>
                  <a:srgbClr val="00B050"/>
                </a:solidFill>
                <a:latin typeface="Arial" panose="020B0604020202020204" pitchFamily="34" charset="0"/>
                <a:cs typeface="Arial" panose="020B0604020202020204" pitchFamily="34" charset="0"/>
              </a:rPr>
              <a:t>Error Duplicate column name 'ID'</a:t>
            </a:r>
            <a:endParaRPr lang="en-IN"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307188303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24323EA6-E12F-406B-A68F-3B91101C06AD}"/>
              </a:ext>
            </a:extLst>
          </p:cNvPr>
          <p:cNvSpPr/>
          <p:nvPr/>
        </p:nvSpPr>
        <p:spPr>
          <a:xfrm>
            <a:off x="298562" y="1236816"/>
            <a:ext cx="11593288" cy="3416320"/>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FF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text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dirty="0">
              <a:solidFill>
                <a:srgbClr val="0077AA"/>
              </a:solidFill>
              <a:latin typeface="Liberation Mono"/>
              <a:ea typeface="Times New Roman" panose="02020603050405020304" pitchFamily="18" charset="0"/>
              <a:cs typeface="Arial" panose="020B0604020202020204" pitchFamily="34" charset="0"/>
            </a:endParaRPr>
          </a:p>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orders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      </a:t>
            </a:r>
            <a:r>
              <a:rPr lang="en-IN" dirty="0">
                <a:latin typeface="Liberation Mono"/>
                <a:cs typeface="Arial" panose="020B0604020202020204" pitchFamily="34" charset="0"/>
              </a:rPr>
              <a:t>orderID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 </a:t>
            </a:r>
          </a:p>
          <a:p>
            <a:r>
              <a:rPr lang="en-IN" dirty="0">
                <a:latin typeface="Liberation Mono"/>
                <a:cs typeface="Arial" panose="020B0604020202020204" pitchFamily="34" charset="0"/>
              </a:rPr>
              <a:t>      customerID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orderDate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amount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6">
                    <a:lumMod val="50000"/>
                  </a:schemeClr>
                </a:solidFill>
                <a:latin typeface="Liberation Mono"/>
                <a:ea typeface="Times New Roman" panose="02020603050405020304" pitchFamily="18" charset="0"/>
                <a:cs typeface="Arial" panose="020B0604020202020204" pitchFamily="34" charset="0"/>
              </a:rPr>
              <a:t>constraint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fk_</a:t>
            </a:r>
            <a:r>
              <a:rPr lang="en-IN" dirty="0">
                <a:latin typeface="Liberation Mono"/>
                <a:cs typeface="Arial" panose="020B0604020202020204" pitchFamily="34" charset="0"/>
              </a:rPr>
              <a:t>customerID</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FF0000"/>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latin typeface="Liberation Mono"/>
                <a:cs typeface="Arial" panose="020B0604020202020204" pitchFamily="34" charset="0"/>
              </a:rPr>
              <a:t>customerID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customer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2" name="Rectangle 1">
            <a:extLst>
              <a:ext uri="{FF2B5EF4-FFF2-40B4-BE49-F238E27FC236}">
                <a16:creationId xmlns:a16="http://schemas.microsoft.com/office/drawing/2014/main" xmlns="" id="{C9E4509D-9485-4592-B2DC-1CE1BBE404AF}"/>
              </a:ext>
            </a:extLst>
          </p:cNvPr>
          <p:cNvSpPr/>
          <p:nvPr/>
        </p:nvSpPr>
        <p:spPr>
          <a:xfrm>
            <a:off x="281787" y="4976008"/>
            <a:ext cx="11593288" cy="1323439"/>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'saleel', 'description Text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'vrushali', 'description Text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'sharmin',  'description Text 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'ruhan', 'description Text 4'</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 1, NOW(), 3000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 1, NOW(), 1000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3, 2, NOW(), 100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 2, NOW(), 300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2,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7" name="Picture 6">
            <a:extLst>
              <a:ext uri="{FF2B5EF4-FFF2-40B4-BE49-F238E27FC236}">
                <a16:creationId xmlns:a16="http://schemas.microsoft.com/office/drawing/2014/main" xmlns="" id="{25E693B3-61A2-4031-913E-B422A3E50E7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B6E1870E-6B8D-416C-8B7A-E71E78495E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xmlns="" id="{D6E698E5-8B13-40B9-8D70-AB604DF1C0A8}"/>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spTree>
    <p:extLst>
      <p:ext uri="{BB962C8B-B14F-4D97-AF65-F5344CB8AC3E}">
        <p14:creationId xmlns:p14="http://schemas.microsoft.com/office/powerpoint/2010/main" xmlns="" val="291648709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206" y="1"/>
            <a:ext cx="9144000" cy="584775"/>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View</a:t>
            </a:r>
          </a:p>
        </p:txBody>
      </p:sp>
      <p:sp>
        <p:nvSpPr>
          <p:cNvPr id="3" name="Rectangle 2">
            <a:extLst>
              <a:ext uri="{FF2B5EF4-FFF2-40B4-BE49-F238E27FC236}">
                <a16:creationId xmlns:a16="http://schemas.microsoft.com/office/drawing/2014/main" xmlns="" id="{74AD92C7-80CE-4328-9380-7B4C6CE184CD}"/>
              </a:ext>
            </a:extLst>
          </p:cNvPr>
          <p:cNvSpPr/>
          <p:nvPr/>
        </p:nvSpPr>
        <p:spPr>
          <a:xfrm>
            <a:off x="258134" y="1276640"/>
            <a:ext cx="11527783" cy="1169551"/>
          </a:xfrm>
          <a:prstGeom prst="rect">
            <a:avLst/>
          </a:prstGeom>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v1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v2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customer.*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a:p>
            <a:endParaRPr lang="en-IN" sz="800"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VIEW</a:t>
            </a:r>
            <a:r>
              <a:rPr lang="en-IN" dirty="0">
                <a:latin typeface="Liberation Mono"/>
                <a:cs typeface="Arial" panose="020B0604020202020204" pitchFamily="34" charset="0"/>
              </a:rPr>
              <a:t> v3 </a:t>
            </a:r>
            <a:r>
              <a:rPr lang="en-IN" dirty="0">
                <a:solidFill>
                  <a:schemeClr val="accent5">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orders.*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customer, orders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ID = customerID;</a:t>
            </a:r>
          </a:p>
        </p:txBody>
      </p:sp>
      <p:sp>
        <p:nvSpPr>
          <p:cNvPr id="7" name="Rectangle 6">
            <a:extLst>
              <a:ext uri="{FF2B5EF4-FFF2-40B4-BE49-F238E27FC236}">
                <a16:creationId xmlns:a16="http://schemas.microsoft.com/office/drawing/2014/main" xmlns="" id="{D4731B0C-B374-4FD4-83EC-CF0EE246EA1B}"/>
              </a:ext>
            </a:extLst>
          </p:cNvPr>
          <p:cNvSpPr/>
          <p:nvPr/>
        </p:nvSpPr>
        <p:spPr>
          <a:xfrm>
            <a:off x="328062" y="2848868"/>
            <a:ext cx="11387929" cy="2308324"/>
          </a:xfrm>
          <a:prstGeom prst="rect">
            <a:avLst/>
          </a:prstGeom>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 orderID, customerID, orderdate, amount)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10,'S10',"D1", 10, 1, NOW(), 111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Error: </a:t>
            </a:r>
            <a:r>
              <a:rPr lang="en-US" dirty="0">
                <a:solidFill>
                  <a:srgbClr val="00B050"/>
                </a:solidFill>
                <a:latin typeface="Liberation Mono"/>
                <a:cs typeface="Arial" panose="020B0604020202020204" pitchFamily="34" charset="0"/>
              </a:rPr>
              <a:t>Can not modify more than one base table through a join view 'db5.v1’</a:t>
            </a:r>
          </a:p>
          <a:p>
            <a:endParaRPr lang="en-IN" dirty="0">
              <a:solidFill>
                <a:srgbClr val="00B050"/>
              </a:solidFill>
              <a:latin typeface="Liberation Mono"/>
              <a:cs typeface="Arial" panose="020B0604020202020204" pitchFamily="34" charset="0"/>
            </a:endParaRPr>
          </a:p>
          <a:p>
            <a:r>
              <a:rPr lang="en-IN" dirty="0">
                <a:solidFill>
                  <a:srgbClr val="00B050"/>
                </a:solidFill>
                <a:latin typeface="Liberation Mono"/>
                <a:cs typeface="Arial" panose="020B0604020202020204" pitchFamily="34" charset="0"/>
              </a:rPr>
              <a:t>// We may get  Error: </a:t>
            </a:r>
            <a:r>
              <a:rPr lang="en-US" dirty="0">
                <a:solidFill>
                  <a:srgbClr val="00B050"/>
                </a:solidFill>
                <a:latin typeface="Liberation Mono"/>
                <a:cs typeface="Arial" panose="020B0604020202020204" pitchFamily="34" charset="0"/>
              </a:rPr>
              <a:t>Can not insert into join view 'db5.v2' without fields list.</a:t>
            </a:r>
          </a:p>
          <a:p>
            <a:endParaRPr lang="en-IN" dirty="0">
              <a:solidFill>
                <a:srgbClr val="00B050"/>
              </a:solidFill>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cID, name, description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5, '</a:t>
            </a:r>
            <a:r>
              <a:rPr lang="en-IN" dirty="0" err="1">
                <a:latin typeface="Liberation Mono"/>
                <a:cs typeface="Arial" panose="020B0604020202020204" pitchFamily="34" charset="0"/>
              </a:rPr>
              <a:t>neel</a:t>
            </a:r>
            <a:r>
              <a:rPr lang="en-IN" dirty="0">
                <a:latin typeface="Liberation Mono"/>
                <a:cs typeface="Arial" panose="020B0604020202020204" pitchFamily="34" charset="0"/>
              </a:rPr>
              <a:t>', 'description Text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endParaRPr lang="en-IN" dirty="0">
              <a:latin typeface="Liberation Mono"/>
              <a:cs typeface="Arial" panose="020B0604020202020204" pitchFamily="34" charset="0"/>
            </a:endParaRPr>
          </a:p>
          <a:p>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v3</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orderID, customerID, orderdate, 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6, 1, NOW(), 200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xmlns="" id="{D2200B02-450B-45CB-8C84-A3FB0828327E}"/>
              </a:ext>
            </a:extLst>
          </p:cNvPr>
          <p:cNvSpPr/>
          <p:nvPr/>
        </p:nvSpPr>
        <p:spPr>
          <a:xfrm>
            <a:off x="328063" y="764704"/>
            <a:ext cx="3462887"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Try Out</a:t>
            </a:r>
          </a:p>
        </p:txBody>
      </p:sp>
      <p:pic>
        <p:nvPicPr>
          <p:cNvPr id="6" name="Picture 5">
            <a:extLst>
              <a:ext uri="{FF2B5EF4-FFF2-40B4-BE49-F238E27FC236}">
                <a16:creationId xmlns:a16="http://schemas.microsoft.com/office/drawing/2014/main" xmlns="" id="{C104BC86-BC9E-4C9E-907F-FFB2AE7C493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79AB7A1-3B4E-46BC-9FEC-3554A8C370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3812671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CREATE VIEW Syntax</a:t>
            </a:r>
          </a:p>
        </p:txBody>
      </p:sp>
      <p:sp>
        <p:nvSpPr>
          <p:cNvPr id="5" name="Rectangle 4"/>
          <p:cNvSpPr/>
          <p:nvPr/>
        </p:nvSpPr>
        <p:spPr>
          <a:xfrm>
            <a:off x="1676182" y="1425714"/>
            <a:ext cx="8761859" cy="369332"/>
          </a:xfrm>
          <a:prstGeom prst="rect">
            <a:avLst/>
          </a:prstGeom>
          <a:solidFill>
            <a:schemeClr val="bg1"/>
          </a:solidFill>
        </p:spPr>
        <p:txBody>
          <a:bodyPr wrap="square">
            <a:spAutoFit/>
          </a:bodyPr>
          <a:lstStyle/>
          <a:p>
            <a:r>
              <a:rPr lang="en-US" dirty="0">
                <a:solidFill>
                  <a:srgbClr val="0077AA"/>
                </a:solidFill>
                <a:latin typeface="Liberation Mono"/>
              </a:rPr>
              <a:t>SHOW CREATE VIEW view_name</a:t>
            </a:r>
            <a:endParaRPr lang="en-IN" dirty="0">
              <a:solidFill>
                <a:srgbClr val="0077AA"/>
              </a:solidFill>
              <a:latin typeface="Liberation Mono"/>
            </a:endParaRPr>
          </a:p>
        </p:txBody>
      </p:sp>
      <p:sp>
        <p:nvSpPr>
          <p:cNvPr id="3" name="Rectangle 2"/>
          <p:cNvSpPr/>
          <p:nvPr/>
        </p:nvSpPr>
        <p:spPr>
          <a:xfrm>
            <a:off x="1676182" y="18699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create view v1;</a:t>
            </a:r>
          </a:p>
        </p:txBody>
      </p:sp>
      <p:sp>
        <p:nvSpPr>
          <p:cNvPr id="7" name="Rectangle 6"/>
          <p:cNvSpPr/>
          <p:nvPr/>
        </p:nvSpPr>
        <p:spPr>
          <a:xfrm>
            <a:off x="1676182" y="2706472"/>
            <a:ext cx="8761859" cy="646331"/>
          </a:xfrm>
          <a:prstGeom prst="rect">
            <a:avLst/>
          </a:prstGeom>
          <a:solidFill>
            <a:schemeClr val="bg1"/>
          </a:solidFill>
        </p:spPr>
        <p:txBody>
          <a:bodyPr wrap="square">
            <a:spAutoFit/>
          </a:bodyPr>
          <a:lstStyle/>
          <a:p>
            <a:r>
              <a:rPr lang="en-IN" dirty="0">
                <a:solidFill>
                  <a:srgbClr val="0077AA"/>
                </a:solidFill>
                <a:latin typeface="Liberation Mono"/>
              </a:rPr>
              <a:t>SHOW [FULL] TABLES [{FROM | IN} db_name]</a:t>
            </a:r>
          </a:p>
          <a:p>
            <a:r>
              <a:rPr lang="en-IN" dirty="0">
                <a:solidFill>
                  <a:srgbClr val="0077AA"/>
                </a:solidFill>
                <a:latin typeface="Liberation Mono"/>
              </a:rPr>
              <a:t>      [LIKE 'pattern' | WHERE expr]</a:t>
            </a:r>
          </a:p>
        </p:txBody>
      </p:sp>
      <p:sp>
        <p:nvSpPr>
          <p:cNvPr id="8" name="Rectangle 7"/>
          <p:cNvSpPr/>
          <p:nvPr/>
        </p:nvSpPr>
        <p:spPr>
          <a:xfrm>
            <a:off x="1676182" y="3622592"/>
            <a:ext cx="8838049" cy="461665"/>
          </a:xfrm>
          <a:prstGeom prst="rect">
            <a:avLst/>
          </a:prstGeom>
        </p:spPr>
        <p:txBody>
          <a:bodyPr wrap="square">
            <a:spAutoFit/>
          </a:bodyPr>
          <a:lstStyle/>
          <a:p>
            <a:pPr>
              <a:lnSpc>
                <a:spcPct val="150000"/>
              </a:lnSpc>
            </a:pPr>
            <a:r>
              <a:rPr lang="en-IN" sz="1600" dirty="0">
                <a:latin typeface="Arial" panose="020B0604020202020204" pitchFamily="34" charset="0"/>
                <a:ea typeface="Arial Unicode MS"/>
                <a:cs typeface="Arial" panose="020B0604020202020204" pitchFamily="34" charset="0"/>
              </a:rPr>
              <a:t>show full tables where table_type like </a:t>
            </a:r>
            <a:r>
              <a:rPr lang="en-IN" sz="1600" dirty="0"/>
              <a:t>'VIEW';</a:t>
            </a:r>
            <a:endParaRPr lang="en-IN" sz="1600" dirty="0">
              <a:latin typeface="Arial" panose="020B0604020202020204" pitchFamily="34" charset="0"/>
              <a:ea typeface="Arial Unicode MS"/>
              <a:cs typeface="Arial" panose="020B0604020202020204" pitchFamily="34" charset="0"/>
            </a:endParaRPr>
          </a:p>
        </p:txBody>
      </p:sp>
      <p:pic>
        <p:nvPicPr>
          <p:cNvPr id="9" name="Picture 8">
            <a:extLst>
              <a:ext uri="{FF2B5EF4-FFF2-40B4-BE49-F238E27FC236}">
                <a16:creationId xmlns:a16="http://schemas.microsoft.com/office/drawing/2014/main" xmlns="" id="{E15F548B-9F0A-4D1D-8A72-6DFEA151D8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D517EAD0-601A-4771-A5E5-8CAEA3808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323227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Alter / Drop View</a:t>
            </a:r>
          </a:p>
        </p:txBody>
      </p:sp>
      <p:sp>
        <p:nvSpPr>
          <p:cNvPr id="5" name="Rectangle 4"/>
          <p:cNvSpPr/>
          <p:nvPr/>
        </p:nvSpPr>
        <p:spPr>
          <a:xfrm>
            <a:off x="546264" y="94514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changes the definition of a view, which must exist.</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622454" y="1478547"/>
            <a:ext cx="8838049" cy="923330"/>
          </a:xfrm>
          <a:prstGeom prst="rect">
            <a:avLst/>
          </a:prstGeom>
        </p:spPr>
        <p:txBody>
          <a:bodyPr wrap="square">
            <a:spAutoFit/>
          </a:bodyPr>
          <a:lstStyle/>
          <a:p>
            <a:r>
              <a:rPr lang="en-IN" dirty="0">
                <a:solidFill>
                  <a:srgbClr val="0077AA"/>
                </a:solidFill>
                <a:latin typeface="Liberation Mono"/>
              </a:rPr>
              <a:t>ALTER VIEW view_name [(column_list)]</a:t>
            </a:r>
          </a:p>
          <a:p>
            <a:r>
              <a:rPr lang="en-IN" dirty="0">
                <a:solidFill>
                  <a:srgbClr val="0077AA"/>
                </a:solidFill>
                <a:latin typeface="Liberation Mono"/>
              </a:rPr>
              <a:t>    AS select_statement</a:t>
            </a:r>
          </a:p>
          <a:p>
            <a:r>
              <a:rPr lang="en-IN" dirty="0">
                <a:solidFill>
                  <a:srgbClr val="0077AA"/>
                </a:solidFill>
                <a:latin typeface="Liberation Mono"/>
              </a:rPr>
              <a:t>    [WITH CHECK OPTION]</a:t>
            </a:r>
            <a:endParaRPr lang="en-US" dirty="0">
              <a:solidFill>
                <a:srgbClr val="0077AA"/>
              </a:solidFill>
              <a:latin typeface="Liberation Mono"/>
            </a:endParaRPr>
          </a:p>
        </p:txBody>
      </p:sp>
      <p:sp>
        <p:nvSpPr>
          <p:cNvPr id="9" name="Rectangle 8"/>
          <p:cNvSpPr/>
          <p:nvPr/>
        </p:nvSpPr>
        <p:spPr>
          <a:xfrm>
            <a:off x="550732" y="3992142"/>
            <a:ext cx="8838049" cy="646331"/>
          </a:xfrm>
          <a:prstGeom prst="rect">
            <a:avLst/>
          </a:prstGeom>
        </p:spPr>
        <p:txBody>
          <a:bodyPr wrap="square">
            <a:spAutoFit/>
          </a:bodyPr>
          <a:lstStyle/>
          <a:p>
            <a:r>
              <a:rPr lang="en-IN" dirty="0">
                <a:solidFill>
                  <a:srgbClr val="0077AA"/>
                </a:solidFill>
                <a:latin typeface="Liberation Mono"/>
              </a:rPr>
              <a:t>DROP VIEW [IF EXISTS]</a:t>
            </a:r>
          </a:p>
          <a:p>
            <a:r>
              <a:rPr lang="en-IN" dirty="0">
                <a:solidFill>
                  <a:srgbClr val="0077AA"/>
                </a:solidFill>
                <a:latin typeface="Liberation Mono"/>
              </a:rPr>
              <a:t>    view_name [, view_name] ...</a:t>
            </a:r>
            <a:endParaRPr lang="en-US" dirty="0">
              <a:solidFill>
                <a:srgbClr val="0077AA"/>
              </a:solidFill>
              <a:latin typeface="Liberation Mono"/>
            </a:endParaRPr>
          </a:p>
        </p:txBody>
      </p:sp>
      <p:sp>
        <p:nvSpPr>
          <p:cNvPr id="10" name="Rectangle 9"/>
          <p:cNvSpPr/>
          <p:nvPr/>
        </p:nvSpPr>
        <p:spPr>
          <a:xfrm>
            <a:off x="474542" y="3501008"/>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VIEW removes one or more views.</a:t>
            </a:r>
            <a:endParaRPr lang="en-IN" dirty="0">
              <a:solidFill>
                <a:schemeClr val="bg1"/>
              </a:solidFill>
              <a:latin typeface="Palatino Linotype" panose="02040502050505030304" pitchFamily="18" charset="0"/>
              <a:cs typeface="Arial" panose="020B0604020202020204" pitchFamily="34" charset="0"/>
            </a:endParaRPr>
          </a:p>
        </p:txBody>
      </p:sp>
      <p:pic>
        <p:nvPicPr>
          <p:cNvPr id="7" name="Picture 6">
            <a:extLst>
              <a:ext uri="{FF2B5EF4-FFF2-40B4-BE49-F238E27FC236}">
                <a16:creationId xmlns:a16="http://schemas.microsoft.com/office/drawing/2014/main" xmlns="" id="{4178B473-E7CC-4164-807A-FF1BC17EF07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A193B986-F6C7-4DA4-8794-993E472DA552}"/>
              </a:ext>
            </a:extLst>
          </p:cNvPr>
          <p:cNvSpPr/>
          <p:nvPr/>
        </p:nvSpPr>
        <p:spPr>
          <a:xfrm>
            <a:off x="478582" y="4797152"/>
            <a:ext cx="10657184" cy="1569660"/>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studentid10view, studentViewwithcheck;</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studentTotalMarksView, studentAddressView;</a:t>
            </a:r>
          </a:p>
        </p:txBody>
      </p:sp>
      <p:sp>
        <p:nvSpPr>
          <p:cNvPr id="11" name="Rectangle 10">
            <a:extLst>
              <a:ext uri="{FF2B5EF4-FFF2-40B4-BE49-F238E27FC236}">
                <a16:creationId xmlns:a16="http://schemas.microsoft.com/office/drawing/2014/main" xmlns="" id="{F522BC75-1355-425B-B281-8FC71B49C7DC}"/>
              </a:ext>
            </a:extLst>
          </p:cNvPr>
          <p:cNvSpPr/>
          <p:nvPr/>
        </p:nvSpPr>
        <p:spPr>
          <a:xfrm>
            <a:off x="474542" y="2420888"/>
            <a:ext cx="10657184" cy="76944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ALTER</a:t>
            </a:r>
            <a:r>
              <a:rPr lang="en-IN" dirty="0">
                <a:latin typeface="Liberation Mono"/>
                <a:cs typeface="Arial" panose="020B0604020202020204" pitchFamily="34" charset="0"/>
              </a:rPr>
              <a:t> </a:t>
            </a:r>
            <a:r>
              <a:rPr lang="en-IN" dirty="0">
                <a:solidFill>
                  <a:srgbClr val="0077AA"/>
                </a:solidFill>
                <a:latin typeface="Liberation Mono"/>
              </a:rPr>
              <a:t>VIEW</a:t>
            </a:r>
            <a:r>
              <a:rPr lang="en-IN" dirty="0">
                <a:latin typeface="Liberation Mono"/>
                <a:cs typeface="Arial" panose="020B0604020202020204" pitchFamily="34" charset="0"/>
              </a:rPr>
              <a:t> studentview AS </a:t>
            </a:r>
            <a:r>
              <a:rPr lang="en-IN" dirty="0">
                <a:solidFill>
                  <a:srgbClr val="0077AA"/>
                </a:solidFill>
                <a:latin typeface="Liberation Mono"/>
              </a:rPr>
              <a:t>SELECT</a:t>
            </a:r>
            <a:r>
              <a:rPr lang="en-IN" dirty="0">
                <a:latin typeface="Liberation Mono"/>
                <a:cs typeface="Arial" panose="020B0604020202020204" pitchFamily="34" charset="0"/>
              </a:rPr>
              <a:t> namefirst, namelast, emailid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student;</a:t>
            </a:r>
          </a:p>
        </p:txBody>
      </p:sp>
      <p:sp>
        <p:nvSpPr>
          <p:cNvPr id="12" name="Footer Placeholder 2">
            <a:extLst>
              <a:ext uri="{FF2B5EF4-FFF2-40B4-BE49-F238E27FC236}">
                <a16:creationId xmlns:a16="http://schemas.microsoft.com/office/drawing/2014/main" xmlns="" id="{B61D01FD-5890-407F-9D79-7BAD933EA8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5968506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448"/>
            <a:ext cx="10546899"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Difference between Simple and Complex View</a:t>
            </a:r>
          </a:p>
        </p:txBody>
      </p:sp>
      <p:sp>
        <p:nvSpPr>
          <p:cNvPr id="246785" name="Rectangle 1"/>
          <p:cNvSpPr>
            <a:spLocks noChangeArrowheads="1"/>
          </p:cNvSpPr>
          <p:nvPr/>
        </p:nvSpPr>
        <p:spPr bwMode="auto">
          <a:xfrm>
            <a:off x="1523803" y="-368647"/>
            <a:ext cx="65" cy="738189"/>
          </a:xfrm>
          <a:prstGeom prst="rect">
            <a:avLst/>
          </a:prstGeom>
          <a:solidFill>
            <a:srgbClr val="FFFFFF"/>
          </a:solidFill>
          <a:ln w="9525">
            <a:noFill/>
            <a:miter lim="800000"/>
            <a:headEnd/>
            <a:tailEnd/>
          </a:ln>
          <a:effectLst/>
        </p:spPr>
        <p:txBody>
          <a:bodyPr vert="horz" wrap="none" lIns="0" tIns="0" rIns="0" bIns="182481" numCol="1" anchor="ctr" anchorCtr="0" compatLnSpc="1">
            <a:prstTxWarp prst="textNoShape">
              <a:avLst/>
            </a:prstTxWarp>
            <a:spAutoFit/>
          </a:bodyPr>
          <a:lstStyle/>
          <a:p>
            <a:pPr fontAlgn="base">
              <a:spcBef>
                <a:spcPct val="0"/>
              </a:spcBef>
              <a:spcAft>
                <a:spcPct val="0"/>
              </a:spcAft>
            </a:pPr>
            <a:endParaRPr lang="en-US">
              <a:latin typeface="Arial" pitchFamily="34" charset="0"/>
              <a:cs typeface="Arial" pitchFamily="34" charset="0"/>
            </a:endParaRPr>
          </a:p>
          <a:p>
            <a:pPr eaLnBrk="0" fontAlgn="base" hangingPunct="0">
              <a:spcBef>
                <a:spcPct val="0"/>
              </a:spcBef>
              <a:spcAft>
                <a:spcPct val="0"/>
              </a:spcAft>
            </a:pPr>
            <a:endParaRPr lang="en-US">
              <a:latin typeface="Arial" pitchFamily="34" charset="0"/>
              <a:cs typeface="Arial" pitchFamily="34" charset="0"/>
            </a:endParaRPr>
          </a:p>
        </p:txBody>
      </p:sp>
      <p:graphicFrame>
        <p:nvGraphicFramePr>
          <p:cNvPr id="7" name="Table 6"/>
          <p:cNvGraphicFramePr>
            <a:graphicFrameLocks noGrp="1"/>
          </p:cNvGraphicFramePr>
          <p:nvPr/>
        </p:nvGraphicFramePr>
        <p:xfrm>
          <a:off x="119516" y="738637"/>
          <a:ext cx="11951380" cy="4843108"/>
        </p:xfrm>
        <a:graphic>
          <a:graphicData uri="http://schemas.openxmlformats.org/drawingml/2006/table">
            <a:tbl>
              <a:tblPr>
                <a:tableStyleId>{8A107856-5554-42FB-B03E-39F5DBC370BA}</a:tableStyleId>
              </a:tblPr>
              <a:tblGrid>
                <a:gridCol w="5975690">
                  <a:extLst>
                    <a:ext uri="{9D8B030D-6E8A-4147-A177-3AD203B41FA5}">
                      <a16:colId xmlns:a16="http://schemas.microsoft.com/office/drawing/2014/main" xmlns="" val="20000"/>
                    </a:ext>
                  </a:extLst>
                </a:gridCol>
                <a:gridCol w="5975690">
                  <a:extLst>
                    <a:ext uri="{9D8B030D-6E8A-4147-A177-3AD203B41FA5}">
                      <a16:colId xmlns:a16="http://schemas.microsoft.com/office/drawing/2014/main" xmlns="" val="20001"/>
                    </a:ext>
                  </a:extLst>
                </a:gridCol>
              </a:tblGrid>
              <a:tr h="415982">
                <a:tc>
                  <a:txBody>
                    <a:bodyPr/>
                    <a:lstStyle/>
                    <a:p>
                      <a:pPr algn="ctr" fontAlgn="base"/>
                      <a:r>
                        <a:rPr lang="en-US" sz="2200" cap="all" dirty="0">
                          <a:solidFill>
                            <a:schemeClr val="accent6">
                              <a:lumMod val="50000"/>
                            </a:schemeClr>
                          </a:solidFill>
                        </a:rPr>
                        <a:t>SIMPLE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tc>
                  <a:txBody>
                    <a:bodyPr/>
                    <a:lstStyle/>
                    <a:p>
                      <a:pPr algn="ctr" fontAlgn="base"/>
                      <a:r>
                        <a:rPr lang="en-US" sz="2200" cap="all" dirty="0">
                          <a:solidFill>
                            <a:schemeClr val="accent6">
                              <a:lumMod val="50000"/>
                            </a:schemeClr>
                          </a:solidFill>
                        </a:rPr>
                        <a:t>COMPLEX VIEW</a:t>
                      </a:r>
                      <a:endParaRPr lang="en-US" sz="2200" b="1" cap="all" dirty="0">
                        <a:solidFill>
                          <a:schemeClr val="accent6">
                            <a:lumMod val="50000"/>
                          </a:schemeClr>
                        </a:solidFill>
                        <a:latin typeface="Arial" pitchFamily="34" charset="0"/>
                        <a:cs typeface="Arial" pitchFamily="34" charset="0"/>
                      </a:endParaRPr>
                    </a:p>
                  </a:txBody>
                  <a:tcPr marL="40373" marR="40373" marT="40373" marB="40373" anchor="ctr"/>
                </a:tc>
                <a:extLst>
                  <a:ext uri="{0D108BD9-81ED-4DB2-BD59-A6C34878D82A}">
                    <a16:rowId xmlns:a16="http://schemas.microsoft.com/office/drawing/2014/main" xmlns="" val="10000"/>
                  </a:ext>
                </a:extLst>
              </a:tr>
              <a:tr h="689591">
                <a:tc>
                  <a:txBody>
                    <a:bodyPr/>
                    <a:lstStyle/>
                    <a:p>
                      <a:pPr algn="l" fontAlgn="base"/>
                      <a:r>
                        <a:rPr lang="en-US" sz="1800" dirty="0"/>
                        <a:t>Contains only one base table or is created from only one table, it may include WHERE clause and ORDER BY clause. </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Contains more than one base tables or is created from more than one tables.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xmlns="" val="10001"/>
                  </a:ext>
                </a:extLst>
              </a:tr>
              <a:tr h="535101">
                <a:tc>
                  <a:txBody>
                    <a:bodyPr/>
                    <a:lstStyle/>
                    <a:p>
                      <a:pPr algn="l" fontAlgn="base"/>
                      <a:r>
                        <a:rPr lang="en-US" sz="1800" dirty="0"/>
                        <a:t>We cannot use group functions like MAX(), COUNT(), etc.</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 use group functions.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xmlns="" val="10002"/>
                  </a:ext>
                </a:extLst>
              </a:tr>
              <a:tr h="380609">
                <a:tc>
                  <a:txBody>
                    <a:bodyPr/>
                    <a:lstStyle/>
                    <a:p>
                      <a:pPr algn="l" fontAlgn="base"/>
                      <a:r>
                        <a:rPr lang="en-US" sz="1800"/>
                        <a:t>Does not contain groups of data.</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a:t>It can conatin groups of data.</a:t>
                      </a:r>
                      <a:endParaRPr lang="en-US" sz="1800" b="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xmlns="" val="10003"/>
                  </a:ext>
                </a:extLst>
              </a:tr>
              <a:tr h="619219">
                <a:tc>
                  <a:txBody>
                    <a:bodyPr/>
                    <a:lstStyle/>
                    <a:p>
                      <a:pPr algn="l" fontAlgn="base"/>
                      <a:r>
                        <a:rPr lang="en-US" sz="1800"/>
                        <a:t>DML operations could be performed through a simple view.</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DML operations could not always be performed through a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xmlns="" val="10004"/>
                  </a:ext>
                </a:extLst>
              </a:tr>
              <a:tr h="619219">
                <a:tc>
                  <a:txBody>
                    <a:bodyPr/>
                    <a:lstStyle/>
                    <a:p>
                      <a:pPr algn="l" fontAlgn="base"/>
                      <a:r>
                        <a:rPr lang="en-US" sz="1800" dirty="0"/>
                        <a:t>INSERT, DELETE and UPDATE are directly possible on a simple view.</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We cannot apply INSERT, DELETE and UPDATE on complex view directly.</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xmlns="" val="10005"/>
                  </a:ext>
                </a:extLst>
              </a:tr>
              <a:tr h="893504">
                <a:tc>
                  <a:txBody>
                    <a:bodyPr/>
                    <a:lstStyle/>
                    <a:p>
                      <a:pPr algn="l" fontAlgn="base"/>
                      <a:r>
                        <a:rPr lang="en-US" sz="1800" dirty="0"/>
                        <a:t>Simple view does not contain group by, , having clause, limit clause, distinct, pseudo column like rownum, columns defined by expressions.</a:t>
                      </a:r>
                      <a:endParaRPr lang="en-US" sz="1800" b="0" dirty="0">
                        <a:latin typeface="Arial" pitchFamily="34" charset="0"/>
                        <a:cs typeface="Arial" pitchFamily="34" charset="0"/>
                      </a:endParaRPr>
                    </a:p>
                  </a:txBody>
                  <a:tcPr marL="70652" marR="70652" marT="35325" marB="35325" anchor="ctr"/>
                </a:tc>
                <a:tc>
                  <a:txBody>
                    <a:bodyPr/>
                    <a:lstStyle/>
                    <a:p>
                      <a:pPr algn="l" fontAlgn="base"/>
                      <a:r>
                        <a:rPr lang="en-US" sz="1800" dirty="0"/>
                        <a:t>It can contain group by, having clause, limit clause, distinct, pseudocolumn like rownum, columns defined by expressions.</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xmlns="" val="10006"/>
                  </a:ext>
                </a:extLst>
              </a:tr>
              <a:tr h="689591">
                <a:tc>
                  <a:txBody>
                    <a:bodyPr/>
                    <a:lstStyle/>
                    <a:p>
                      <a:pPr algn="l" fontAlgn="base"/>
                      <a:r>
                        <a:rPr lang="en-US" sz="1800"/>
                        <a:t>Does not include NOT NULL columns from base tables.</a:t>
                      </a:r>
                      <a:endParaRPr lang="en-US" sz="1800" b="0">
                        <a:latin typeface="Arial" pitchFamily="34" charset="0"/>
                        <a:cs typeface="Arial" pitchFamily="34" charset="0"/>
                      </a:endParaRPr>
                    </a:p>
                  </a:txBody>
                  <a:tcPr marL="70652" marR="70652" marT="35325" marB="35325" anchor="ctr"/>
                </a:tc>
                <a:tc>
                  <a:txBody>
                    <a:bodyPr/>
                    <a:lstStyle/>
                    <a:p>
                      <a:pPr algn="l" fontAlgn="base"/>
                      <a:r>
                        <a:rPr lang="en-US" sz="1800" dirty="0"/>
                        <a:t>NOT NULL columns that are not selected by simple view can be included in complex view.</a:t>
                      </a:r>
                      <a:endParaRPr lang="en-US" sz="1800" b="0" dirty="0">
                        <a:latin typeface="Arial" pitchFamily="34" charset="0"/>
                        <a:cs typeface="Arial" pitchFamily="34" charset="0"/>
                      </a:endParaRPr>
                    </a:p>
                  </a:txBody>
                  <a:tcPr marL="70652" marR="70652" marT="35325" marB="35325" anchor="ctr"/>
                </a:tc>
                <a:extLst>
                  <a:ext uri="{0D108BD9-81ED-4DB2-BD59-A6C34878D82A}">
                    <a16:rowId xmlns:a16="http://schemas.microsoft.com/office/drawing/2014/main" xmlns="" val="10007"/>
                  </a:ext>
                </a:extLst>
              </a:tr>
            </a:tbl>
          </a:graphicData>
        </a:graphic>
      </p:graphicFrame>
      <p:pic>
        <p:nvPicPr>
          <p:cNvPr id="2" name="Picture 1">
            <a:extLst>
              <a:ext uri="{FF2B5EF4-FFF2-40B4-BE49-F238E27FC236}">
                <a16:creationId xmlns:a16="http://schemas.microsoft.com/office/drawing/2014/main" xmlns="" id="{24A70F37-190B-4E1D-A770-F47A3781B4E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xmlns="" id="{92E95A76-75DD-40E7-B6D1-EF84FC8B5E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621155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Index</a:t>
            </a:r>
          </a:p>
        </p:txBody>
      </p:sp>
      <p:sp>
        <p:nvSpPr>
          <p:cNvPr id="3" name="Rectangle 2"/>
          <p:cNvSpPr/>
          <p:nvPr/>
        </p:nvSpPr>
        <p:spPr>
          <a:xfrm>
            <a:off x="1676182" y="152400"/>
            <a:ext cx="8838049" cy="338554"/>
          </a:xfrm>
          <a:prstGeom prst="rect">
            <a:avLst/>
          </a:prstGeom>
          <a:solidFill>
            <a:schemeClr val="bg1"/>
          </a:solidFill>
        </p:spPr>
        <p:txBody>
          <a:bodyPr wrap="square">
            <a:spAutoFit/>
          </a:bodyPr>
          <a:lstStyle/>
          <a:p>
            <a:r>
              <a:rPr lang="en-IN" sz="1600" dirty="0">
                <a:latin typeface="Arial" panose="020B0604020202020204" pitchFamily="34" charset="0"/>
                <a:cs typeface="Arial" panose="020B0604020202020204" pitchFamily="34" charset="0"/>
              </a:rPr>
              <a:t>MySQL indexes (PRIMARY KEY, UNIQUE, INDEX, and FULLTEXT) are stored in B-trees. </a:t>
            </a:r>
          </a:p>
        </p:txBody>
      </p:sp>
      <p:sp>
        <p:nvSpPr>
          <p:cNvPr id="4" name="Rectangle 3"/>
          <p:cNvSpPr/>
          <p:nvPr/>
        </p:nvSpPr>
        <p:spPr>
          <a:xfrm>
            <a:off x="406574" y="3212976"/>
            <a:ext cx="11089232" cy="2431435"/>
          </a:xfrm>
          <a:prstGeom prst="rect">
            <a:avLst/>
          </a:prstGeom>
        </p:spPr>
        <p:txBody>
          <a:bodyPr wrap="square">
            <a:spAutoFit/>
          </a:bodyPr>
          <a:lstStyle/>
          <a:p>
            <a:pPr marL="342900" indent="-342900" algn="just">
              <a:buFont typeface="Arial" panose="020B0604020202020204" pitchFamily="34" charset="0"/>
              <a:buChar char="•"/>
            </a:pPr>
            <a:r>
              <a:rPr lang="en-US" sz="2000" dirty="0">
                <a:solidFill>
                  <a:srgbClr val="006C86"/>
                </a:solidFill>
              </a:rPr>
              <a:t>it is a schema object.</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is used by the server to speed up the retrieval of rows.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reduces disk I/O(input/output) process.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helps to speed up select queries where clauses, but it slows down data input, with the update and the insert statements.</a:t>
            </a:r>
          </a:p>
          <a:p>
            <a:pPr marL="342900" indent="-342900" algn="just">
              <a:buFont typeface="Arial" panose="020B0604020202020204" pitchFamily="34" charset="0"/>
              <a:buChar char="•"/>
            </a:pPr>
            <a:endParaRPr lang="en-US" sz="800" dirty="0">
              <a:solidFill>
                <a:srgbClr val="006C86"/>
              </a:solidFill>
            </a:endParaRPr>
          </a:p>
          <a:p>
            <a:pPr marL="342900" indent="-342900" algn="just">
              <a:buFont typeface="Arial" panose="020B0604020202020204" pitchFamily="34" charset="0"/>
              <a:buChar char="•"/>
            </a:pPr>
            <a:r>
              <a:rPr lang="en-US" sz="2000" dirty="0">
                <a:solidFill>
                  <a:srgbClr val="006C86"/>
                </a:solidFill>
              </a:rPr>
              <a:t>it can be created or dropped with no effect on the data.</a:t>
            </a:r>
          </a:p>
        </p:txBody>
      </p:sp>
      <p:pic>
        <p:nvPicPr>
          <p:cNvPr id="5" name="Picture 4">
            <a:extLst>
              <a:ext uri="{FF2B5EF4-FFF2-40B4-BE49-F238E27FC236}">
                <a16:creationId xmlns:a16="http://schemas.microsoft.com/office/drawing/2014/main" xmlns="" id="{3DCEFCB1-FC7A-4EFC-A0AE-0CC0069B66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0C1908D-D743-4327-90A2-7CBD14BA30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5478542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Index</a:t>
            </a:r>
          </a:p>
        </p:txBody>
      </p:sp>
      <p:sp>
        <p:nvSpPr>
          <p:cNvPr id="3" name="Rectangle 2"/>
          <p:cNvSpPr/>
          <p:nvPr/>
        </p:nvSpPr>
        <p:spPr>
          <a:xfrm>
            <a:off x="334566" y="1103674"/>
            <a:ext cx="11377264" cy="1200329"/>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 Without an index, MySQL must begin with the first row and then read through the entire table to find the relevant rows. If the table has an index for the columns in question, MySQL can quickly determine the position to seek to in the middle of the data file without having to look at all the data. This is much faster than reading every row sequentially.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334566" y="2708920"/>
            <a:ext cx="11377264" cy="1354217"/>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To find the rows matching a WHERE clause quickly.</a:t>
            </a:r>
          </a:p>
          <a:p>
            <a:endParaRPr lang="en-IN" sz="10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table has a multiple-column index, any left most prefix of the index can be used by the optimizer to look up rows. For example, if you have a three-column index on (col1, col2, col3), you have indexed search capabilities on (col1), (col1, col2), and (col1, col2, col3).</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34566" y="4685074"/>
            <a:ext cx="10255856" cy="400110"/>
          </a:xfrm>
          <a:prstGeom prst="rect">
            <a:avLst/>
          </a:prstGeom>
          <a:solidFill>
            <a:srgbClr val="FFFF00"/>
          </a:solidFill>
        </p:spPr>
        <p:txBody>
          <a:bodyPr wrap="square">
            <a:spAutoFit/>
          </a:bodyPr>
          <a:lstStyle/>
          <a:p>
            <a:r>
              <a:rPr lang="en-IN" sz="2000" dirty="0">
                <a:latin typeface="Palatino Linotype" panose="02040502050505030304" pitchFamily="18" charset="0"/>
                <a:cs typeface="Arial" panose="020B0604020202020204" pitchFamily="34" charset="0"/>
              </a:rPr>
              <a:t>If we drop the base table, the INDEX will be dropped automatically.</a:t>
            </a:r>
            <a:endParaRPr lang="en-IN" sz="2000" b="1" dirty="0">
              <a:latin typeface="Palatino Linotype" panose="02040502050505030304" pitchFamily="18" charset="0"/>
              <a:cs typeface="Arial" panose="020B0604020202020204" pitchFamily="34" charset="0"/>
            </a:endParaRPr>
          </a:p>
        </p:txBody>
      </p:sp>
      <p:pic>
        <p:nvPicPr>
          <p:cNvPr id="8" name="Picture 7">
            <a:extLst>
              <a:ext uri="{FF2B5EF4-FFF2-40B4-BE49-F238E27FC236}">
                <a16:creationId xmlns:a16="http://schemas.microsoft.com/office/drawing/2014/main" xmlns="" id="{D110F99B-57EE-48E2-9941-97215B33AD2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5443E86-D6C4-49DD-A32F-B26E64024B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25525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448"/>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relational database management system?</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816171" y="2137172"/>
            <a:ext cx="2165696" cy="400058"/>
          </a:xfrm>
          <a:prstGeom prst="rect">
            <a:avLst/>
          </a:prstGeom>
        </p:spPr>
        <p:txBody>
          <a:bodyPr wrap="none">
            <a:spAutoFit/>
          </a:bodyPr>
          <a:lstStyle/>
          <a:p>
            <a:r>
              <a:rPr lang="en-IN" sz="2000" dirty="0">
                <a:latin typeface="Arial" panose="020B0604020202020204" pitchFamily="34" charset="0"/>
                <a:cs typeface="Arial" panose="020B0604020202020204" pitchFamily="34" charset="0"/>
              </a:rPr>
              <a:t>RDBMS supports</a:t>
            </a:r>
          </a:p>
        </p:txBody>
      </p:sp>
      <p:sp>
        <p:nvSpPr>
          <p:cNvPr id="3" name="Rectangle 2"/>
          <p:cNvSpPr/>
          <p:nvPr/>
        </p:nvSpPr>
        <p:spPr>
          <a:xfrm>
            <a:off x="816171" y="2682493"/>
            <a:ext cx="3733314" cy="2804698"/>
          </a:xfrm>
          <a:prstGeom prst="rect">
            <a:avLst/>
          </a:prstGeom>
          <a:solidFill>
            <a:schemeClr val="bg1">
              <a:lumMod val="95000"/>
            </a:schemeClr>
          </a:solidFill>
        </p:spPr>
        <p:txBody>
          <a:bodyPr wrap="square">
            <a:spAutoFit/>
          </a:bodyPr>
          <a:lstStyle/>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client/server Technology</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Highly Secured</a:t>
            </a:r>
          </a:p>
          <a:p>
            <a:pPr>
              <a:lnSpc>
                <a:spcPct val="150000"/>
              </a:lnSpc>
            </a:pPr>
            <a:endParaRPr lang="en-IN" sz="2400" i="1" dirty="0">
              <a:solidFill>
                <a:srgbClr val="0070C0"/>
              </a:solidFill>
              <a:latin typeface="Calibri" panose="020F0502020204030204" pitchFamily="34" charset="0"/>
              <a:cs typeface="Calibri" panose="020F0502020204030204" pitchFamily="34" charset="0"/>
            </a:endParaRPr>
          </a:p>
          <a:p>
            <a:pPr marL="342866" indent="-342866">
              <a:lnSpc>
                <a:spcPct val="150000"/>
              </a:lnSpc>
              <a:buFont typeface="Arial" panose="020B0604020202020204" pitchFamily="34" charset="0"/>
              <a:buChar char="•"/>
            </a:pPr>
            <a:r>
              <a:rPr lang="en-IN" sz="2400" i="1" dirty="0">
                <a:solidFill>
                  <a:srgbClr val="0070C0"/>
                </a:solidFill>
                <a:latin typeface="Calibri" panose="020F0502020204030204" pitchFamily="34" charset="0"/>
                <a:cs typeface="Calibri" panose="020F0502020204030204" pitchFamily="34" charset="0"/>
              </a:rPr>
              <a:t>Relationship (PK/FK)</a:t>
            </a: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719133" y="2426392"/>
            <a:ext cx="4911987" cy="127265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861547" y="3728152"/>
            <a:ext cx="1301829" cy="130182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175185" y="4251475"/>
            <a:ext cx="3455934" cy="2201467"/>
          </a:xfrm>
          <a:prstGeom prst="rect">
            <a:avLst/>
          </a:prstGeom>
        </p:spPr>
      </p:pic>
      <p:sp>
        <p:nvSpPr>
          <p:cNvPr id="8" name="Rectangle 7">
            <a:extLst>
              <a:ext uri="{FF2B5EF4-FFF2-40B4-BE49-F238E27FC236}">
                <a16:creationId xmlns:a16="http://schemas.microsoft.com/office/drawing/2014/main" xmlns="" id="{98B98928-9ADD-41A9-8076-C44946E143A6}"/>
              </a:ext>
            </a:extLst>
          </p:cNvPr>
          <p:cNvSpPr/>
          <p:nvPr/>
        </p:nvSpPr>
        <p:spPr>
          <a:xfrm>
            <a:off x="407315" y="914727"/>
            <a:ext cx="11375783" cy="707794"/>
          </a:xfrm>
          <a:prstGeom prst="rect">
            <a:avLst/>
          </a:prstGeom>
        </p:spPr>
        <p:txBody>
          <a:bodyPr wrap="square">
            <a:spAutoFit/>
          </a:bodyPr>
          <a:lstStyle/>
          <a:p>
            <a:r>
              <a:rPr lang="en-IN" sz="2000" dirty="0">
                <a:latin typeface="Arial" panose="020B0604020202020204" pitchFamily="34" charset="0"/>
                <a:cs typeface="Arial" panose="020B0604020202020204" pitchFamily="34" charset="0"/>
              </a:rPr>
              <a:t>A RDBMS is a database management system (DBMS) that is based on the </a:t>
            </a:r>
            <a:r>
              <a:rPr lang="en-IN" sz="2000" b="1" dirty="0">
                <a:solidFill>
                  <a:srgbClr val="C00000"/>
                </a:solidFill>
                <a:latin typeface="Arial" panose="020B0604020202020204" pitchFamily="34" charset="0"/>
                <a:cs typeface="Arial" panose="020B0604020202020204" pitchFamily="34" charset="0"/>
              </a:rPr>
              <a:t>relational model </a:t>
            </a:r>
            <a:r>
              <a:rPr lang="en-US" sz="2000" dirty="0">
                <a:solidFill>
                  <a:srgbClr val="000000"/>
                </a:solidFill>
                <a:latin typeface="verdana" panose="020B0604030504040204" pitchFamily="34" charset="0"/>
              </a:rPr>
              <a:t>introduced by Edgar Frank Codd </a:t>
            </a:r>
            <a:r>
              <a:rPr lang="en-US" sz="2000" dirty="0">
                <a:solidFill>
                  <a:srgbClr val="202122"/>
                </a:solidFill>
                <a:latin typeface="Arial" panose="020B0604020202020204" pitchFamily="34" charset="0"/>
              </a:rPr>
              <a:t>at </a:t>
            </a:r>
            <a:r>
              <a:rPr lang="en-US" sz="2000" dirty="0">
                <a:solidFill>
                  <a:srgbClr val="000000"/>
                </a:solidFill>
                <a:latin typeface="verdana" panose="020B0604030504040204" pitchFamily="34" charset="0"/>
              </a:rPr>
              <a:t>IBM</a:t>
            </a:r>
            <a:r>
              <a:rPr lang="en-US" sz="2000" dirty="0">
                <a:solidFill>
                  <a:srgbClr val="202122"/>
                </a:solidFill>
                <a:latin typeface="Arial" panose="020B0604020202020204" pitchFamily="34" charset="0"/>
              </a:rPr>
              <a:t> </a:t>
            </a:r>
            <a:r>
              <a:rPr lang="en-US" sz="2000" dirty="0">
                <a:latin typeface="Arial" panose="020B0604020202020204" pitchFamily="34" charset="0"/>
                <a:cs typeface="Arial" panose="020B0604020202020204" pitchFamily="34" charset="0"/>
              </a:rPr>
              <a:t>in 1970.</a:t>
            </a:r>
            <a:endParaRPr lang="en-IN"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xmlns="" id="{B9A4D472-2C7B-4A87-8C8A-72269430BEB6}"/>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0AB5CFED-6A13-48E5-97DC-E6E614E1B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0880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Create Index</a:t>
            </a:r>
          </a:p>
        </p:txBody>
      </p:sp>
      <p:sp>
        <p:nvSpPr>
          <p:cNvPr id="3" name="Rectangle 2"/>
          <p:cNvSpPr/>
          <p:nvPr/>
        </p:nvSpPr>
        <p:spPr>
          <a:xfrm>
            <a:off x="554773" y="1001736"/>
            <a:ext cx="100356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Indexes are used to find rows with specific column values quickly.</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p:cNvSpPr/>
          <p:nvPr/>
        </p:nvSpPr>
        <p:spPr>
          <a:xfrm>
            <a:off x="478582" y="1763737"/>
            <a:ext cx="10035649" cy="646331"/>
          </a:xfrm>
          <a:prstGeom prst="rect">
            <a:avLst/>
          </a:prstGeom>
        </p:spPr>
        <p:txBody>
          <a:bodyPr wrap="square">
            <a:spAutoFit/>
          </a:bodyPr>
          <a:lstStyle/>
          <a:p>
            <a:r>
              <a:rPr lang="en-IN" dirty="0">
                <a:solidFill>
                  <a:srgbClr val="0077AA"/>
                </a:solidFill>
                <a:latin typeface="Liberation Mono"/>
              </a:rPr>
              <a:t>CREATE [UNIQUE] INDEX index_name</a:t>
            </a:r>
          </a:p>
          <a:p>
            <a:r>
              <a:rPr lang="en-IN" dirty="0">
                <a:solidFill>
                  <a:srgbClr val="0077AA"/>
                </a:solidFill>
                <a:latin typeface="Liberation Mono"/>
              </a:rPr>
              <a:t>    ON tbl_name (index_col_name,...)</a:t>
            </a:r>
            <a:endParaRPr lang="en-US" dirty="0">
              <a:solidFill>
                <a:srgbClr val="0077AA"/>
              </a:solidFill>
              <a:latin typeface="Liberation Mono"/>
            </a:endParaRPr>
          </a:p>
        </p:txBody>
      </p:sp>
      <p:sp>
        <p:nvSpPr>
          <p:cNvPr id="7" name="Rectangle 6"/>
          <p:cNvSpPr/>
          <p:nvPr/>
        </p:nvSpPr>
        <p:spPr>
          <a:xfrm>
            <a:off x="478582" y="2656431"/>
            <a:ext cx="10035649" cy="1896032"/>
          </a:xfrm>
          <a:prstGeom prst="rect">
            <a:avLst/>
          </a:prstGeom>
        </p:spPr>
        <p:txBody>
          <a:bodyPr wrap="square">
            <a:spAutoFit/>
          </a:bodyPr>
          <a:lstStyle/>
          <a:p>
            <a:pPr>
              <a:lnSpc>
                <a:spcPct val="150000"/>
              </a:lnSpc>
            </a:pPr>
            <a:r>
              <a:rPr lang="en-IN" dirty="0">
                <a:solidFill>
                  <a:srgbClr val="FF0000"/>
                </a:solidFill>
                <a:latin typeface="Arial" panose="020B0604020202020204" pitchFamily="34" charset="0"/>
                <a:ea typeface="Times New Roman" panose="02020603050405020304" pitchFamily="18" charset="0"/>
              </a:rPr>
              <a:t>e.g.</a:t>
            </a:r>
          </a:p>
          <a:p>
            <a:pPr>
              <a:lnSpc>
                <a:spcPct val="150000"/>
              </a:lnSpc>
            </a:pPr>
            <a:endParaRPr lang="en-IN" sz="800" dirty="0">
              <a:solidFill>
                <a:srgbClr val="FF0000"/>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i</a:t>
            </a:r>
            <a:r>
              <a:rPr lang="en-IN" dirty="0">
                <a:latin typeface="Liberation Mono"/>
                <a:ea typeface="Times New Roman" panose="02020603050405020304" pitchFamily="18" charset="0"/>
              </a:rPr>
              <a:t>ndexOnName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rPr>
              <a:t>CREATE</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rPr>
              <a:t>INDEX</a:t>
            </a:r>
            <a:r>
              <a:rPr lang="en-IN" dirty="0">
                <a:solidFill>
                  <a:schemeClr val="tx1">
                    <a:lumMod val="95000"/>
                    <a:lumOff val="5000"/>
                  </a:schemeClr>
                </a:solidFill>
                <a:latin typeface="Liberation Mono"/>
                <a:cs typeface="Arial" panose="020B0604020202020204" pitchFamily="34" charset="0"/>
              </a:rPr>
              <a:t> indexOnUniversity </a:t>
            </a:r>
            <a:r>
              <a:rPr lang="en-IN" dirty="0">
                <a:solidFill>
                  <a:srgbClr val="0077AA"/>
                </a:solidFill>
                <a:latin typeface="Liberation Mono"/>
                <a:ea typeface="Times New Roman" panose="02020603050405020304" pitchFamily="18" charset="0"/>
              </a:rPr>
              <a:t>ON</a:t>
            </a:r>
            <a:r>
              <a:rPr lang="en-IN" dirty="0">
                <a:solidFill>
                  <a:schemeClr val="tx1">
                    <a:lumMod val="95000"/>
                    <a:lumOff val="5000"/>
                  </a:schemeClr>
                </a:solidFill>
                <a:latin typeface="Liberation Mono"/>
                <a:cs typeface="Arial" panose="020B0604020202020204" pitchFamily="34" charset="0"/>
              </a:rPr>
              <a:t> student_qualifications</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university</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CREATE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UNIQUE</a:t>
            </a:r>
            <a:r>
              <a:rPr lang="en-IN" dirty="0">
                <a:latin typeface="Liberation Mono"/>
                <a:ea typeface="Arial Unicode MS"/>
                <a:cs typeface="Arial" panose="020B0604020202020204" pitchFamily="34" charset="0"/>
              </a:rPr>
              <a:t> </a:t>
            </a:r>
            <a:r>
              <a:rPr lang="en-IN" dirty="0">
                <a:solidFill>
                  <a:srgbClr val="0077AA"/>
                </a:solidFill>
                <a:latin typeface="Liberation Mono"/>
                <a:ea typeface="Times New Roman" panose="02020603050405020304" pitchFamily="18" charset="0"/>
              </a:rPr>
              <a:t>INDEX</a:t>
            </a:r>
            <a:r>
              <a:rPr lang="en-IN" dirty="0">
                <a:latin typeface="Liberation Mono"/>
                <a:ea typeface="Arial Unicode MS"/>
                <a:cs typeface="Arial" panose="020B0604020202020204" pitchFamily="34" charset="0"/>
              </a:rPr>
              <a:t> uniqueIndexOnName </a:t>
            </a:r>
            <a:r>
              <a:rPr lang="en-IN" dirty="0">
                <a:solidFill>
                  <a:srgbClr val="0077AA"/>
                </a:solidFill>
                <a:latin typeface="Liberation Mono"/>
                <a:ea typeface="Times New Roman" panose="02020603050405020304" pitchFamily="18" charset="0"/>
              </a:rPr>
              <a:t>ON</a:t>
            </a:r>
            <a:r>
              <a:rPr lang="en-IN" dirty="0">
                <a:latin typeface="Liberation Mono"/>
                <a:ea typeface="Arial Unicode MS"/>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ea typeface="Arial Unicode MS"/>
                <a:cs typeface="Arial" panose="020B0604020202020204" pitchFamily="34" charset="0"/>
              </a:rPr>
              <a:t> </a:t>
            </a:r>
            <a:r>
              <a:rPr lang="en-IN" dirty="0">
                <a:solidFill>
                  <a:schemeClr val="bg1">
                    <a:lumMod val="65000"/>
                  </a:schemeClr>
                </a:solidFill>
                <a:latin typeface="Liberation Mono"/>
                <a:ea typeface="Arial Unicode MS"/>
                <a:cs typeface="Arial" panose="020B0604020202020204" pitchFamily="34"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Arial Unicode MS"/>
                <a:cs typeface="Arial" panose="020B0604020202020204" pitchFamily="34" charset="0"/>
              </a:rPr>
              <a:t>)</a:t>
            </a:r>
            <a:r>
              <a:rPr lang="en-IN" dirty="0">
                <a:solidFill>
                  <a:schemeClr val="tx1">
                    <a:lumMod val="95000"/>
                    <a:lumOff val="5000"/>
                  </a:schemeClr>
                </a:solidFill>
                <a:latin typeface="Liberation Mono"/>
                <a:ea typeface="Arial Unicode MS"/>
                <a:cs typeface="Arial" panose="020B0604020202020204" pitchFamily="34" charset="0"/>
              </a:rPr>
              <a:t>;</a:t>
            </a:r>
          </a:p>
        </p:txBody>
      </p:sp>
      <p:pic>
        <p:nvPicPr>
          <p:cNvPr id="8" name="Picture 7">
            <a:extLst>
              <a:ext uri="{FF2B5EF4-FFF2-40B4-BE49-F238E27FC236}">
                <a16:creationId xmlns:a16="http://schemas.microsoft.com/office/drawing/2014/main" xmlns="" id="{11A3AD8A-7E1D-4BE8-9841-150C57C2D9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658628C-32F9-4674-95F0-FD961E94315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1107205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INDEX Syntax</a:t>
            </a:r>
          </a:p>
        </p:txBody>
      </p:sp>
      <p:sp>
        <p:nvSpPr>
          <p:cNvPr id="5" name="Rectangle 4"/>
          <p:cNvSpPr/>
          <p:nvPr/>
        </p:nvSpPr>
        <p:spPr>
          <a:xfrm>
            <a:off x="609520" y="2058970"/>
            <a:ext cx="8761859" cy="1200329"/>
          </a:xfrm>
          <a:prstGeom prst="rect">
            <a:avLst/>
          </a:prstGeom>
          <a:solidFill>
            <a:schemeClr val="bg1"/>
          </a:solidFill>
        </p:spPr>
        <p:txBody>
          <a:bodyPr wrap="square">
            <a:spAutoFit/>
          </a:bodyPr>
          <a:lstStyle/>
          <a:p>
            <a:r>
              <a:rPr lang="en-US" dirty="0">
                <a:solidFill>
                  <a:srgbClr val="0077AA"/>
                </a:solidFill>
                <a:latin typeface="Liberation Mono"/>
              </a:rPr>
              <a:t>SHOW {INDEX | INDEXES | KEYS}</a:t>
            </a:r>
          </a:p>
          <a:p>
            <a:r>
              <a:rPr lang="en-US" dirty="0">
                <a:solidFill>
                  <a:srgbClr val="0077AA"/>
                </a:solidFill>
                <a:latin typeface="Liberation Mono"/>
              </a:rPr>
              <a:t>    {FROM | IN} tbl_name</a:t>
            </a:r>
          </a:p>
          <a:p>
            <a:r>
              <a:rPr lang="en-US" dirty="0">
                <a:solidFill>
                  <a:srgbClr val="0077AA"/>
                </a:solidFill>
                <a:latin typeface="Liberation Mono"/>
              </a:rPr>
              <a:t>    [{FROM | IN} db_name]</a:t>
            </a:r>
          </a:p>
          <a:p>
            <a:r>
              <a:rPr lang="en-US" dirty="0">
                <a:solidFill>
                  <a:srgbClr val="0077AA"/>
                </a:solidFill>
                <a:latin typeface="Liberation Mono"/>
              </a:rPr>
              <a:t>    [WHERE expr]</a:t>
            </a:r>
            <a:endParaRPr lang="en-IN" dirty="0">
              <a:solidFill>
                <a:srgbClr val="0077AA"/>
              </a:solidFill>
              <a:latin typeface="Liberation Mono"/>
            </a:endParaRPr>
          </a:p>
        </p:txBody>
      </p:sp>
      <p:sp>
        <p:nvSpPr>
          <p:cNvPr id="3" name="Rectangle 2"/>
          <p:cNvSpPr/>
          <p:nvPr/>
        </p:nvSpPr>
        <p:spPr>
          <a:xfrm>
            <a:off x="609520" y="3493846"/>
            <a:ext cx="8838049" cy="1339341"/>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marL="342900" indent="-342900">
              <a:lnSpc>
                <a:spcPct val="150000"/>
              </a:lnSpc>
              <a:buFont typeface="Arial" panose="020B0604020202020204" pitchFamily="34" charset="0"/>
              <a:buChar char="•"/>
            </a:pPr>
            <a:endParaRPr lang="en-IN" sz="800" dirty="0">
              <a:solidFill>
                <a:srgbClr val="0077AA"/>
              </a:solidFill>
              <a:latin typeface="Arial" panose="020B0604020202020204" pitchFamily="34" charset="0"/>
              <a:ea typeface="Times New Roman" panose="02020603050405020304" pitchFamily="18" charset="0"/>
            </a:endParaRPr>
          </a:p>
          <a:p>
            <a:pPr marL="342900" indent="-342900">
              <a:lnSpc>
                <a:spcPct val="150000"/>
              </a:lnSpc>
              <a:buFont typeface="Arial" panose="020B0604020202020204" pitchFamily="34" charset="0"/>
              <a:buChar char="•"/>
            </a:pPr>
            <a:r>
              <a:rPr lang="en-IN" sz="1600" dirty="0">
                <a:solidFill>
                  <a:srgbClr val="0077AA"/>
                </a:solidFill>
                <a:latin typeface="Liberation Mono"/>
                <a:ea typeface="Times New Roman" panose="02020603050405020304" pitchFamily="18" charset="0"/>
              </a:rPr>
              <a:t>SHOW</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INDEX</a:t>
            </a:r>
            <a:r>
              <a:rPr lang="en-IN" sz="1600" dirty="0">
                <a:latin typeface="Liberation Mono"/>
                <a:ea typeface="Arial Unicode MS"/>
                <a:cs typeface="Arial" panose="020B0604020202020204" pitchFamily="34" charset="0"/>
              </a:rPr>
              <a:t> </a:t>
            </a:r>
            <a:r>
              <a:rPr lang="en-IN" sz="1600" dirty="0">
                <a:solidFill>
                  <a:srgbClr val="0077AA"/>
                </a:solidFill>
                <a:latin typeface="Liberation Mono"/>
                <a:ea typeface="Times New Roman" panose="02020603050405020304" pitchFamily="18" charset="0"/>
              </a:rPr>
              <a:t>FROM</a:t>
            </a:r>
            <a:r>
              <a:rPr lang="en-IN" sz="1600" dirty="0">
                <a:latin typeface="Liberation Mono"/>
                <a:ea typeface="Arial Unicode MS"/>
                <a:cs typeface="Arial" panose="020B0604020202020204" pitchFamily="34" charset="0"/>
              </a:rPr>
              <a:t> emp;</a:t>
            </a:r>
          </a:p>
          <a:p>
            <a:pPr marL="342900" indent="-342900">
              <a:lnSpc>
                <a:spcPct val="150000"/>
              </a:lnSpc>
              <a:buFont typeface="Arial" panose="020B0604020202020204" pitchFamily="34" charset="0"/>
              <a:buChar char="•"/>
            </a:pPr>
            <a:r>
              <a:rPr lang="en-US" sz="1600" dirty="0">
                <a:solidFill>
                  <a:srgbClr val="0077AA"/>
                </a:solidFill>
                <a:latin typeface="Liberation Mono"/>
              </a:rPr>
              <a:t>SHOW</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INDEX</a:t>
            </a:r>
            <a:r>
              <a:rPr lang="en-US" sz="1600" dirty="0">
                <a:latin typeface="Liberation Mono"/>
                <a:ea typeface="Arial Unicode MS"/>
                <a:cs typeface="Arial" panose="020B0604020202020204" pitchFamily="34" charset="0"/>
              </a:rPr>
              <a:t> </a:t>
            </a:r>
            <a:r>
              <a:rPr lang="en-US" sz="1600" dirty="0">
                <a:solidFill>
                  <a:srgbClr val="0077AA"/>
                </a:solidFill>
                <a:latin typeface="Liberation Mono"/>
              </a:rPr>
              <a:t>FROM</a:t>
            </a:r>
            <a:r>
              <a:rPr lang="en-US" sz="1600" dirty="0">
                <a:latin typeface="Liberation Mono"/>
                <a:ea typeface="Arial Unicode MS"/>
                <a:cs typeface="Arial" panose="020B0604020202020204" pitchFamily="34" charset="0"/>
              </a:rPr>
              <a:t> student_qualifications;</a:t>
            </a:r>
            <a:endParaRPr lang="en-IN" sz="1600" dirty="0">
              <a:latin typeface="Liberation Mono"/>
              <a:ea typeface="Arial Unicode MS"/>
              <a:cs typeface="Arial" panose="020B0604020202020204" pitchFamily="34" charset="0"/>
            </a:endParaRPr>
          </a:p>
        </p:txBody>
      </p:sp>
      <p:pic>
        <p:nvPicPr>
          <p:cNvPr id="7" name="Picture 6">
            <a:extLst>
              <a:ext uri="{FF2B5EF4-FFF2-40B4-BE49-F238E27FC236}">
                <a16:creationId xmlns:a16="http://schemas.microsoft.com/office/drawing/2014/main" xmlns="" id="{A4F18A22-E140-43DB-B4BB-F113EF45EE4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C67BE6DF-0D1F-46BF-8B8E-3BCD0ADE2114}"/>
              </a:ext>
            </a:extLst>
          </p:cNvPr>
          <p:cNvSpPr/>
          <p:nvPr/>
        </p:nvSpPr>
        <p:spPr>
          <a:xfrm>
            <a:off x="609520" y="1198493"/>
            <a:ext cx="11174318" cy="646331"/>
          </a:xfrm>
          <a:prstGeom prst="rect">
            <a:avLst/>
          </a:prstGeom>
        </p:spPr>
        <p:txBody>
          <a:bodyPr wrap="square">
            <a:spAutoFit/>
          </a:bodyPr>
          <a:lstStyle/>
          <a:p>
            <a:r>
              <a:rPr lang="en-IN" dirty="0">
                <a:latin typeface="Palatino Linotype" panose="02040502050505030304" pitchFamily="18" charset="0"/>
              </a:rPr>
              <a:t>To get the index of a table, you specify the table name after the FROM keyword. The statement will return the index information associated with the table in the current database.</a:t>
            </a:r>
          </a:p>
        </p:txBody>
      </p:sp>
      <p:sp>
        <p:nvSpPr>
          <p:cNvPr id="8" name="Footer Placeholder 2">
            <a:extLst>
              <a:ext uri="{FF2B5EF4-FFF2-40B4-BE49-F238E27FC236}">
                <a16:creationId xmlns:a16="http://schemas.microsoft.com/office/drawing/2014/main" xmlns="" id="{FB64D486-6075-4BA9-A736-DBAE3F444E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6286311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Drop Index</a:t>
            </a:r>
          </a:p>
        </p:txBody>
      </p:sp>
      <p:sp>
        <p:nvSpPr>
          <p:cNvPr id="3" name="Rectangle 2"/>
          <p:cNvSpPr/>
          <p:nvPr/>
        </p:nvSpPr>
        <p:spPr>
          <a:xfrm>
            <a:off x="1599992" y="1054225"/>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DROP INDEX drops the index named index_name from the table tbl_name.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1676182" y="1641738"/>
            <a:ext cx="8761859" cy="369332"/>
          </a:xfrm>
          <a:prstGeom prst="rect">
            <a:avLst/>
          </a:prstGeom>
          <a:solidFill>
            <a:schemeClr val="bg1"/>
          </a:solidFill>
        </p:spPr>
        <p:txBody>
          <a:bodyPr wrap="square">
            <a:spAutoFit/>
          </a:bodyPr>
          <a:lstStyle/>
          <a:p>
            <a:r>
              <a:rPr lang="en-IN" dirty="0">
                <a:solidFill>
                  <a:srgbClr val="0077AA"/>
                </a:solidFill>
                <a:latin typeface="Liberation Mono"/>
              </a:rPr>
              <a:t>DROP INDEX index_name ON tbl_name</a:t>
            </a:r>
          </a:p>
        </p:txBody>
      </p:sp>
      <p:pic>
        <p:nvPicPr>
          <p:cNvPr id="7" name="Picture 6">
            <a:extLst>
              <a:ext uri="{FF2B5EF4-FFF2-40B4-BE49-F238E27FC236}">
                <a16:creationId xmlns:a16="http://schemas.microsoft.com/office/drawing/2014/main" xmlns="" id="{9BF913CA-95F4-4D9F-B488-B13DFC4C3A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3057B16C-3F3A-4AB3-8540-74C9376874FD}"/>
              </a:ext>
            </a:extLst>
          </p:cNvPr>
          <p:cNvSpPr/>
          <p:nvPr/>
        </p:nvSpPr>
        <p:spPr>
          <a:xfrm>
            <a:off x="1676182" y="2321585"/>
            <a:ext cx="5686365" cy="1323439"/>
          </a:xfrm>
          <a:prstGeom prst="rect">
            <a:avLst/>
          </a:prstGeom>
        </p:spPr>
        <p:txBody>
          <a:bodyPr wrap="non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i</a:t>
            </a:r>
            <a:r>
              <a:rPr lang="en-IN" dirty="0">
                <a:latin typeface="Liberation Mono"/>
                <a:ea typeface="Times New Roman" panose="02020603050405020304" pitchFamily="18" charset="0"/>
              </a:rPr>
              <a:t>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solidFill>
                  <a:schemeClr val="tx1">
                    <a:lumMod val="95000"/>
                    <a:lumOff val="5000"/>
                  </a:schemeClr>
                </a:solidFill>
                <a:latin typeface="Liberation Mono"/>
                <a:cs typeface="Arial" panose="020B0604020202020204" pitchFamily="34" charset="0"/>
              </a:rPr>
              <a:t>indexOnUniversity</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student_qualifications;</a:t>
            </a:r>
          </a:p>
          <a:p>
            <a:r>
              <a:rPr lang="en-IN" dirty="0">
                <a:solidFill>
                  <a:srgbClr val="0077AA"/>
                </a:solidFill>
                <a:latin typeface="Liberation Mono"/>
              </a:rPr>
              <a:t>DROP</a:t>
            </a:r>
            <a:r>
              <a:rPr lang="en-IN" dirty="0">
                <a:latin typeface="Liberation Mono"/>
                <a:cs typeface="Arial" panose="020B0604020202020204" pitchFamily="34" charset="0"/>
              </a:rPr>
              <a:t> </a:t>
            </a:r>
            <a:r>
              <a:rPr lang="en-IN" dirty="0">
                <a:solidFill>
                  <a:srgbClr val="0077AA"/>
                </a:solidFill>
                <a:latin typeface="Liberation Mono"/>
              </a:rPr>
              <a:t>INDEX</a:t>
            </a:r>
            <a:r>
              <a:rPr lang="en-IN" dirty="0">
                <a:latin typeface="Liberation Mono"/>
                <a:cs typeface="Arial" panose="020B0604020202020204" pitchFamily="34" charset="0"/>
              </a:rPr>
              <a:t> </a:t>
            </a:r>
            <a:r>
              <a:rPr lang="en-IN" dirty="0">
                <a:latin typeface="Liberation Mono"/>
                <a:ea typeface="Arial Unicode MS"/>
                <a:cs typeface="Arial" panose="020B0604020202020204" pitchFamily="34" charset="0"/>
              </a:rPr>
              <a:t>uniqueIndexOnName</a:t>
            </a:r>
            <a:r>
              <a:rPr lang="en-IN" dirty="0">
                <a:latin typeface="Liberation Mono"/>
                <a:cs typeface="Arial" panose="020B0604020202020204" pitchFamily="34" charset="0"/>
              </a:rPr>
              <a:t> </a:t>
            </a:r>
            <a:r>
              <a:rPr lang="en-IN" dirty="0">
                <a:solidFill>
                  <a:srgbClr val="0077AA"/>
                </a:solidFill>
                <a:latin typeface="Liberation Mono"/>
              </a:rPr>
              <a:t>ON</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a:t>
            </a:r>
            <a:r>
              <a:rPr lang="en-IN" dirty="0">
                <a:latin typeface="Liberation Mono"/>
                <a:cs typeface="Arial" panose="020B0604020202020204" pitchFamily="34" charset="0"/>
              </a:rPr>
              <a:t>;</a:t>
            </a:r>
          </a:p>
        </p:txBody>
      </p:sp>
      <p:sp>
        <p:nvSpPr>
          <p:cNvPr id="8" name="Footer Placeholder 2">
            <a:extLst>
              <a:ext uri="{FF2B5EF4-FFF2-40B4-BE49-F238E27FC236}">
                <a16:creationId xmlns:a16="http://schemas.microsoft.com/office/drawing/2014/main" xmlns="" id="{855BE2A2-CD40-4F9D-9E6A-BD90A53F5D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7889942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14476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CREATE TEMPORARY TABLE</a:t>
            </a:r>
          </a:p>
        </p:txBody>
      </p:sp>
      <p:sp>
        <p:nvSpPr>
          <p:cNvPr id="3" name="TextBox 2">
            <a:extLst>
              <a:ext uri="{FF2B5EF4-FFF2-40B4-BE49-F238E27FC236}">
                <a16:creationId xmlns:a16="http://schemas.microsoft.com/office/drawing/2014/main" xmlns="" id="{B826FF9C-1147-499D-80D8-C78B4F97D976}"/>
              </a:ext>
            </a:extLst>
          </p:cNvPr>
          <p:cNvSpPr txBox="1"/>
          <p:nvPr/>
        </p:nvSpPr>
        <p:spPr>
          <a:xfrm>
            <a:off x="191320" y="3573016"/>
            <a:ext cx="5471896" cy="2584986"/>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MEMORY tables are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is stored and rows will be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solidFill>
                  <a:srgbClr val="000000"/>
                </a:solidFill>
                <a:latin typeface="Liberation Mono"/>
              </a:rPr>
              <a:t> </a:t>
            </a:r>
            <a:r>
              <a:rPr lang="en-US" dirty="0">
                <a:solidFill>
                  <a:srgbClr val="0077AA"/>
                </a:solidFill>
                <a:latin typeface="Liberation Mono"/>
              </a:rPr>
              <a:t>ENGINE</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MEMORY</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algn="just"/>
            <a:r>
              <a:rPr lang="en-US" dirty="0">
                <a:solidFill>
                  <a:srgbClr val="00B050"/>
                </a:solidFill>
                <a:latin typeface="Liberation Mono"/>
              </a:rPr>
              <a:t>        re-start mysql server.</a:t>
            </a:r>
            <a:endParaRPr lang="en-IN" dirty="0">
              <a:solidFill>
                <a:srgbClr val="00B050"/>
              </a:solidFill>
            </a:endParaRPr>
          </a:p>
          <a:p>
            <a:pPr algn="just"/>
            <a:r>
              <a:rPr lang="en-IN" dirty="0">
                <a:solidFill>
                  <a:srgbClr val="0077AA"/>
                </a:solidFill>
                <a:latin typeface="Liberation Mono"/>
              </a:rPr>
              <a:t>        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p:txBody>
      </p:sp>
      <p:sp>
        <p:nvSpPr>
          <p:cNvPr id="7" name="TextBox 6">
            <a:extLst>
              <a:ext uri="{FF2B5EF4-FFF2-40B4-BE49-F238E27FC236}">
                <a16:creationId xmlns:a16="http://schemas.microsoft.com/office/drawing/2014/main" xmlns="" id="{5CD01372-835D-450E-85D7-8482CEAEDF4F}"/>
              </a:ext>
            </a:extLst>
          </p:cNvPr>
          <p:cNvSpPr txBox="1"/>
          <p:nvPr/>
        </p:nvSpPr>
        <p:spPr>
          <a:xfrm>
            <a:off x="5879210" y="3595343"/>
            <a:ext cx="5975886" cy="2031061"/>
          </a:xfrm>
          <a:prstGeom prst="rect">
            <a:avLst/>
          </a:prstGeom>
          <a:solidFill>
            <a:schemeClr val="bg1"/>
          </a:solidFill>
        </p:spPr>
        <p:txBody>
          <a:bodyPr wrap="square" rtlCol="0">
            <a:spAutoFit/>
          </a:bodyPr>
          <a:lstStyle/>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TEMPORARY tables are not visible to another client.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Structure and rows is removed, after exit</a:t>
            </a:r>
          </a:p>
          <a:p>
            <a:pPr marL="342866" indent="-342866" algn="just">
              <a:buFont typeface="Arial" panose="020B0604020202020204" pitchFamily="34" charset="0"/>
              <a:buChar char="•"/>
            </a:pPr>
            <a:endParaRPr lang="en-IN" dirty="0">
              <a:solidFill>
                <a:srgbClr val="4BACC6"/>
              </a:solidFill>
              <a:latin typeface="Palatino Linotype" panose="02040502050505030304" pitchFamily="18" charset="0"/>
            </a:endParaRPr>
          </a:p>
          <a:p>
            <a:pPr algn="just"/>
            <a:r>
              <a:rPr lang="en-IN" dirty="0">
                <a:solidFill>
                  <a:srgbClr val="FF0000"/>
                </a:solidFill>
                <a:latin typeface="Palatino Linotype" panose="02040502050505030304" pitchFamily="18" charset="0"/>
              </a:rPr>
              <a:t>e.g. </a:t>
            </a: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t </a:t>
            </a:r>
            <a:r>
              <a:rPr lang="en-US" dirty="0">
                <a:solidFill>
                  <a:srgbClr val="999999"/>
                </a:solidFill>
                <a:latin typeface="Liberation Mono"/>
              </a:rPr>
              <a:t>(</a:t>
            </a:r>
            <a:r>
              <a:rPr lang="en-US" dirty="0">
                <a:solidFill>
                  <a:srgbClr val="000000"/>
                </a:solidFill>
                <a:latin typeface="Liberation Mono"/>
              </a:rPr>
              <a:t>i </a:t>
            </a:r>
            <a:r>
              <a:rPr lang="en-US" dirty="0">
                <a:solidFill>
                  <a:srgbClr val="834689"/>
                </a:solidFill>
                <a:latin typeface="Liberation Mono"/>
              </a:rPr>
              <a:t>INT</a:t>
            </a:r>
            <a:r>
              <a:rPr lang="en-US" dirty="0">
                <a:solidFill>
                  <a:srgbClr val="999999"/>
                </a:solidFill>
                <a:latin typeface="Liberation Mono"/>
              </a:rPr>
              <a:t>)</a:t>
            </a:r>
            <a:r>
              <a:rPr lang="en-US" dirty="0">
                <a:latin typeface="Liberation Mono"/>
              </a:rPr>
              <a:t>;</a:t>
            </a:r>
            <a:r>
              <a:rPr lang="en-US" dirty="0">
                <a:solidFill>
                  <a:srgbClr val="999999"/>
                </a:solidFill>
                <a:latin typeface="Liberation Mono"/>
              </a:rPr>
              <a:t> </a:t>
            </a:r>
          </a:p>
          <a:p>
            <a:pPr algn="just"/>
            <a:r>
              <a:rPr lang="en-US" dirty="0">
                <a:solidFill>
                  <a:srgbClr val="999999"/>
                </a:solidFill>
                <a:latin typeface="Liberation Mono"/>
              </a:rPr>
              <a:t>        </a:t>
            </a:r>
            <a:r>
              <a:rPr lang="en-IN" dirty="0">
                <a:solidFill>
                  <a:srgbClr val="0077AA"/>
                </a:solidFill>
                <a:latin typeface="Liberation Mono"/>
              </a:rPr>
              <a:t>INSERT</a:t>
            </a:r>
            <a:r>
              <a:rPr lang="en-IN" dirty="0">
                <a:solidFill>
                  <a:srgbClr val="FF0000"/>
                </a:solidFill>
                <a:latin typeface="Palatino Linotype" panose="02040502050505030304" pitchFamily="18" charset="0"/>
              </a:rPr>
              <a:t> </a:t>
            </a:r>
            <a:r>
              <a:rPr lang="en-IN" dirty="0">
                <a:solidFill>
                  <a:srgbClr val="0077AA"/>
                </a:solidFill>
                <a:latin typeface="Liberation Mono"/>
              </a:rPr>
              <a:t>INTO</a:t>
            </a:r>
            <a:r>
              <a:rPr lang="en-IN" dirty="0">
                <a:solidFill>
                  <a:srgbClr val="FF0000"/>
                </a:solidFill>
                <a:latin typeface="Palatino Linotype" panose="02040502050505030304" pitchFamily="18" charset="0"/>
              </a:rPr>
              <a:t> </a:t>
            </a:r>
            <a:r>
              <a:rPr lang="en-IN" dirty="0">
                <a:latin typeface="Palatino Linotype" panose="02040502050505030304" pitchFamily="18" charset="0"/>
              </a:rPr>
              <a:t>t</a:t>
            </a:r>
            <a:r>
              <a:rPr lang="en-IN" dirty="0">
                <a:solidFill>
                  <a:srgbClr val="FF0000"/>
                </a:solidFill>
                <a:latin typeface="Palatino Linotype" panose="02040502050505030304" pitchFamily="18" charset="0"/>
              </a:rPr>
              <a:t> </a:t>
            </a:r>
            <a:r>
              <a:rPr lang="en-IN" dirty="0">
                <a:solidFill>
                  <a:srgbClr val="0077AA"/>
                </a:solidFill>
                <a:latin typeface="Liberation Mono"/>
              </a:rPr>
              <a:t>VALUES</a:t>
            </a:r>
            <a:r>
              <a:rPr lang="en-IN" dirty="0">
                <a:latin typeface="Palatino Linotype" panose="02040502050505030304" pitchFamily="18" charset="0"/>
              </a:rPr>
              <a:t>(1);</a:t>
            </a:r>
          </a:p>
          <a:p>
            <a:pPr algn="just"/>
            <a:r>
              <a:rPr lang="en-IN" dirty="0">
                <a:latin typeface="Palatino Linotype" panose="02040502050505030304" pitchFamily="18" charset="0"/>
              </a:rPr>
              <a:t>       </a:t>
            </a:r>
            <a:r>
              <a:rPr lang="en-IN" dirty="0">
                <a:solidFill>
                  <a:srgbClr val="0077AA"/>
                </a:solidFill>
                <a:latin typeface="Liberation Mono"/>
              </a:rPr>
              <a:t>SELECT</a:t>
            </a:r>
            <a:r>
              <a:rPr lang="en-IN" dirty="0">
                <a:latin typeface="Palatino Linotype" panose="02040502050505030304" pitchFamily="18" charset="0"/>
              </a:rPr>
              <a:t> * </a:t>
            </a:r>
            <a:r>
              <a:rPr lang="en-IN" dirty="0">
                <a:solidFill>
                  <a:srgbClr val="0077AA"/>
                </a:solidFill>
                <a:latin typeface="Liberation Mono"/>
              </a:rPr>
              <a:t>FROM</a:t>
            </a:r>
            <a:r>
              <a:rPr lang="en-IN" dirty="0">
                <a:latin typeface="Palatino Linotype" panose="02040502050505030304" pitchFamily="18" charset="0"/>
              </a:rPr>
              <a:t> t;</a:t>
            </a:r>
          </a:p>
          <a:p>
            <a:pPr marL="342866" indent="-342866" algn="just">
              <a:buFont typeface="Arial" panose="020B0604020202020204" pitchFamily="34" charset="0"/>
              <a:buChar char="•"/>
            </a:pPr>
            <a:r>
              <a:rPr lang="en-IN" dirty="0">
                <a:solidFill>
                  <a:srgbClr val="4BACC6"/>
                </a:solidFill>
                <a:latin typeface="Palatino Linotype" panose="02040502050505030304" pitchFamily="18" charset="0"/>
              </a:rPr>
              <a:t> </a:t>
            </a:r>
            <a:r>
              <a:rPr lang="en-IN" dirty="0">
                <a:solidFill>
                  <a:srgbClr val="0077AA"/>
                </a:solidFill>
                <a:latin typeface="Liberation Mono"/>
              </a:rPr>
              <a:t>EXIT</a:t>
            </a:r>
          </a:p>
        </p:txBody>
      </p:sp>
      <p:pic>
        <p:nvPicPr>
          <p:cNvPr id="4" name="Picture 3">
            <a:extLst>
              <a:ext uri="{FF2B5EF4-FFF2-40B4-BE49-F238E27FC236}">
                <a16:creationId xmlns:a16="http://schemas.microsoft.com/office/drawing/2014/main" xmlns="" id="{9C982FA0-3DCF-4EAB-BF96-4EBF2235EB7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6DD4140F-E2FC-4321-AB60-E3B7ADF961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062084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BDECBBB6-488E-4345-9C43-EFE145FBDD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6A388273-EC03-4E62-AD94-B6D15B2E11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xmlns="" id="{415E7D10-38D9-4ECA-BBF0-AFCF06190A28}"/>
              </a:ext>
            </a:extLst>
          </p:cNvPr>
          <p:cNvGrpSpPr/>
          <p:nvPr/>
        </p:nvGrpSpPr>
        <p:grpSpPr>
          <a:xfrm>
            <a:off x="262558" y="869754"/>
            <a:ext cx="11665296" cy="5664882"/>
            <a:chOff x="262558" y="869754"/>
            <a:chExt cx="11665296" cy="5664882"/>
          </a:xfrm>
        </p:grpSpPr>
        <p:sp>
          <p:nvSpPr>
            <p:cNvPr id="2" name="Rectangle 1"/>
            <p:cNvSpPr/>
            <p:nvPr/>
          </p:nvSpPr>
          <p:spPr>
            <a:xfrm>
              <a:off x="262558" y="869754"/>
              <a:ext cx="11665296" cy="5201424"/>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keyword when creating a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A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visible only to the current session, and is dropped automatically when the session is closed. </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the same name as the original can be useful when you want to try some statements that modify the contents of the table, without changing the original table.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permanent (original) table becomes hidden (inaccessible) to the client who creates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with same name as the original.</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issue a DROP TABLE statement,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 is removed and the original table reappears, it is possible, only when then original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and temporary </a:t>
              </a:r>
              <a:r>
                <a:rPr lang="en-IN"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are same.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original table also reappears if you rename the </a:t>
              </a:r>
              <a:r>
                <a:rPr lang="en-IN" i="1" dirty="0">
                  <a:latin typeface="Palatino Linotype" panose="02040502050505030304" pitchFamily="18" charset="0"/>
                  <a:cs typeface="Arial" panose="020B0604020202020204" pitchFamily="34" charset="0"/>
                </a:rPr>
                <a:t>TEMPORARY</a:t>
              </a:r>
              <a:r>
                <a:rPr lang="en-IN" dirty="0">
                  <a:latin typeface="Palatino Linotype" panose="02040502050505030304" pitchFamily="18" charset="0"/>
                  <a:cs typeface="Arial" panose="020B0604020202020204" pitchFamily="34" charset="0"/>
                </a:rPr>
                <a:t> table.</a:t>
              </a:r>
            </a:p>
            <a:p>
              <a:pPr marL="285750" indent="-285750">
                <a:buFont typeface="Arial" panose="020B0604020202020204" pitchFamily="34" charset="0"/>
                <a:buChar char="•"/>
              </a:pPr>
              <a:endParaRPr lang="en-IN" sz="2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r>
                <a:rPr lang="en-IN" dirty="0">
                  <a:latin typeface="Palatino Linotype" panose="02040502050505030304" pitchFamily="18" charset="0"/>
                  <a:cs typeface="Arial" panose="020B0604020202020204" pitchFamily="34" charset="0"/>
                </a:rPr>
                <a:t> </a:t>
              </a:r>
              <a:r>
                <a:rPr lang="en-US" dirty="0">
                  <a:solidFill>
                    <a:srgbClr val="0077AA"/>
                  </a:solidFill>
                  <a:latin typeface="Liberation Mono"/>
                </a:rPr>
                <a:t>ALTER</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dept </a:t>
              </a:r>
              <a:r>
                <a:rPr lang="en-US" dirty="0">
                  <a:solidFill>
                    <a:srgbClr val="0077AA"/>
                  </a:solidFill>
                  <a:latin typeface="Liberation Mono"/>
                </a:rPr>
                <a:t>RENAME</a:t>
              </a:r>
              <a:r>
                <a:rPr lang="en-US" dirty="0">
                  <a:latin typeface="Liberation Mono"/>
                  <a:cs typeface="Arial" panose="020B0604020202020204" pitchFamily="34" charset="0"/>
                </a:rPr>
                <a:t> </a:t>
              </a:r>
              <a:r>
                <a:rPr lang="en-US" dirty="0">
                  <a:solidFill>
                    <a:srgbClr val="0077AA"/>
                  </a:solidFill>
                  <a:latin typeface="Liberation Mono"/>
                </a:rPr>
                <a:t>TO</a:t>
              </a:r>
              <a:r>
                <a:rPr lang="en-US" dirty="0">
                  <a:latin typeface="Liberation Mono"/>
                  <a:cs typeface="Arial" panose="020B0604020202020204" pitchFamily="34" charset="0"/>
                </a:rPr>
                <a:t> d; </a:t>
              </a:r>
              <a:endParaRPr lang="en-IN" dirty="0">
                <a:latin typeface="Liberation Mono"/>
                <a:cs typeface="Arial" panose="020B0604020202020204" pitchFamily="34" charset="0"/>
              </a:endParaRPr>
            </a:p>
          </p:txBody>
        </p:sp>
        <p:grpSp>
          <p:nvGrpSpPr>
            <p:cNvPr id="3" name="Group 2">
              <a:extLst>
                <a:ext uri="{FF2B5EF4-FFF2-40B4-BE49-F238E27FC236}">
                  <a16:creationId xmlns:a16="http://schemas.microsoft.com/office/drawing/2014/main" xmlns="" id="{536AF6FE-BD3E-44B7-89F2-08D3646E411F}"/>
                </a:ext>
              </a:extLst>
            </p:cNvPr>
            <p:cNvGrpSpPr/>
            <p:nvPr/>
          </p:nvGrpSpPr>
          <p:grpSpPr>
            <a:xfrm>
              <a:off x="1342678" y="5969900"/>
              <a:ext cx="2391675" cy="564736"/>
              <a:chOff x="1342678" y="5969900"/>
              <a:chExt cx="2391675" cy="564736"/>
            </a:xfrm>
          </p:grpSpPr>
          <p:cxnSp>
            <p:nvCxnSpPr>
              <p:cNvPr id="7" name="Connector: Elbow 6">
                <a:extLst>
                  <a:ext uri="{FF2B5EF4-FFF2-40B4-BE49-F238E27FC236}">
                    <a16:creationId xmlns:a16="http://schemas.microsoft.com/office/drawing/2014/main" xmlns="" id="{F4CC5E3F-D67F-4D6F-9794-B9A96B5155CE}"/>
                  </a:ext>
                </a:extLst>
              </p:cNvPr>
              <p:cNvCxnSpPr>
                <a:cxnSpLocks/>
              </p:cNvCxnSpPr>
              <p:nvPr/>
            </p:nvCxnSpPr>
            <p:spPr>
              <a:xfrm rot="5400000">
                <a:off x="2260449" y="5988234"/>
                <a:ext cx="324699" cy="2880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8D26A911-16CD-4612-8104-4BE0212BBEA7}"/>
                  </a:ext>
                </a:extLst>
              </p:cNvPr>
              <p:cNvSpPr txBox="1"/>
              <p:nvPr/>
            </p:nvSpPr>
            <p:spPr>
              <a:xfrm>
                <a:off x="1342678" y="6165304"/>
                <a:ext cx="2391675" cy="369332"/>
              </a:xfrm>
              <a:prstGeom prst="rect">
                <a:avLst/>
              </a:prstGeom>
              <a:noFill/>
            </p:spPr>
            <p:txBody>
              <a:bodyPr wrap="square">
                <a:spAutoFit/>
              </a:bodyPr>
              <a:lstStyle/>
              <a:p>
                <a:r>
                  <a:rPr lang="en-US" dirty="0">
                    <a:solidFill>
                      <a:schemeClr val="accent6">
                        <a:lumMod val="50000"/>
                      </a:schemeClr>
                    </a:solidFill>
                    <a:latin typeface="Liberation Mono"/>
                  </a:rPr>
                  <a:t>Temporary table_name</a:t>
                </a:r>
                <a:endParaRPr lang="en-IN" dirty="0">
                  <a:solidFill>
                    <a:schemeClr val="accent6">
                      <a:lumMod val="50000"/>
                    </a:schemeClr>
                  </a:solidFill>
                </a:endParaRPr>
              </a:p>
            </p:txBody>
          </p:sp>
        </p:grpSp>
      </p:grpSp>
    </p:spTree>
    <p:extLst>
      <p:ext uri="{BB962C8B-B14F-4D97-AF65-F5344CB8AC3E}">
        <p14:creationId xmlns:p14="http://schemas.microsoft.com/office/powerpoint/2010/main" xmlns="" val="175406844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Temporary Table</a:t>
            </a:r>
            <a:endParaRPr lang="en-IN" sz="3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xmlns="" id="{BDECBBB6-488E-4345-9C43-EFE145FBDD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Rectangle 2">
            <a:extLst>
              <a:ext uri="{FF2B5EF4-FFF2-40B4-BE49-F238E27FC236}">
                <a16:creationId xmlns:a16="http://schemas.microsoft.com/office/drawing/2014/main" xmlns="" id="{C9367697-6A3C-41D3-90A7-34D56D35944E}"/>
              </a:ext>
            </a:extLst>
          </p:cNvPr>
          <p:cNvSpPr/>
          <p:nvPr/>
        </p:nvSpPr>
        <p:spPr>
          <a:xfrm>
            <a:off x="406574" y="908720"/>
            <a:ext cx="7965162" cy="5201424"/>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ndParaRPr>
          </a:p>
          <a:p>
            <a:r>
              <a:rPr lang="en-IN" dirty="0">
                <a:latin typeface="Liberation Mono"/>
                <a:cs typeface="Arial" panose="020B0604020202020204" pitchFamily="34" charset="0"/>
              </a:rPr>
              <a:t>CREATE </a:t>
            </a:r>
            <a:r>
              <a:rPr lang="en-IN" dirty="0">
                <a:solidFill>
                  <a:srgbClr val="0077AA"/>
                </a:solidFill>
                <a:latin typeface="Liberation Mono"/>
              </a:rPr>
              <a:t>TEMPORARY TABLE</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namelast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a:t>
            </a:r>
            <a:endParaRPr lang="en-IN" dirty="0">
              <a:solidFill>
                <a:schemeClr val="bg1">
                  <a:lumMod val="65000"/>
                </a:schemeClr>
              </a:solidFill>
              <a:latin typeface="Liberation Mono"/>
              <a:cs typeface="Arial" panose="020B0604020202020204" pitchFamily="34" charset="0"/>
            </a:endParaRPr>
          </a:p>
          <a:p>
            <a:r>
              <a:rPr lang="en-IN" dirty="0">
                <a:latin typeface="Liberation Mono"/>
                <a:cs typeface="Arial" panose="020B0604020202020204" pitchFamily="34"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TEMPORARY</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temp</a:t>
            </a:r>
            <a:r>
              <a:rPr lang="en-IN" dirty="0">
                <a:solidFill>
                  <a:schemeClr val="bg1">
                    <a:lumMod val="65000"/>
                  </a:schemeClr>
                </a:solidFill>
                <a:latin typeface="Liberation Mono"/>
                <a:cs typeface="Arial" panose="020B0604020202020204" pitchFamily="34" charset="0"/>
              </a:rPr>
              <a:t> (</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phone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city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DEFAULT 'PUNE',</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comm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r>
              <a:rPr lang="en-IN" dirty="0">
                <a:latin typeface="Liberation Mono"/>
                <a:cs typeface="Arial" panose="020B0604020202020204" pitchFamily="34" charset="0"/>
              </a:rPr>
              <a:t> </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cxnSp>
        <p:nvCxnSpPr>
          <p:cNvPr id="9" name="Straight Connector 8">
            <a:extLst>
              <a:ext uri="{FF2B5EF4-FFF2-40B4-BE49-F238E27FC236}">
                <a16:creationId xmlns:a16="http://schemas.microsoft.com/office/drawing/2014/main" xmlns="" id="{13CC4D98-0B3B-48D2-8497-8CF668FB52B5}"/>
              </a:ext>
            </a:extLst>
          </p:cNvPr>
          <p:cNvCxnSpPr/>
          <p:nvPr/>
        </p:nvCxnSpPr>
        <p:spPr>
          <a:xfrm>
            <a:off x="334566" y="611014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ooter Placeholder 2">
            <a:extLst>
              <a:ext uri="{FF2B5EF4-FFF2-40B4-BE49-F238E27FC236}">
                <a16:creationId xmlns:a16="http://schemas.microsoft.com/office/drawing/2014/main" xmlns="" id="{10533D84-72C5-41A7-AF31-C18212F510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7405012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TEMPORARY TABLE ... LIKE</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550590" y="918558"/>
            <a:ext cx="1003983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Use CREATE TABLE ... LIKE to create an empty table based on the definition of another table.</a:t>
            </a:r>
          </a:p>
        </p:txBody>
      </p:sp>
      <p:sp>
        <p:nvSpPr>
          <p:cNvPr id="7" name="Rectangle 6"/>
          <p:cNvSpPr/>
          <p:nvPr/>
        </p:nvSpPr>
        <p:spPr>
          <a:xfrm>
            <a:off x="550590" y="1529510"/>
            <a:ext cx="8838049" cy="400110"/>
          </a:xfrm>
          <a:prstGeom prst="rect">
            <a:avLst/>
          </a:prstGeom>
        </p:spPr>
        <p:txBody>
          <a:bodyPr wrap="square">
            <a:spAutoFit/>
          </a:bodyPr>
          <a:lstStyle/>
          <a:p>
            <a:r>
              <a:rPr lang="en-IN" sz="2000" dirty="0">
                <a:solidFill>
                  <a:srgbClr val="0077AA"/>
                </a:solidFill>
                <a:latin typeface="Liberation Mono"/>
              </a:rPr>
              <a:t>CREATE TEMPORARY TABLE [IF NOT EXISTS] new_tbl LIKE orig_tbl;</a:t>
            </a:r>
            <a:endParaRPr lang="en-US" sz="2000" dirty="0">
              <a:solidFill>
                <a:srgbClr val="0077AA"/>
              </a:solidFill>
              <a:latin typeface="Liberation Mono"/>
            </a:endParaRPr>
          </a:p>
        </p:txBody>
      </p:sp>
      <p:sp>
        <p:nvSpPr>
          <p:cNvPr id="9" name="Rectangle 8"/>
          <p:cNvSpPr/>
          <p:nvPr/>
        </p:nvSpPr>
        <p:spPr>
          <a:xfrm>
            <a:off x="550590" y="2974935"/>
            <a:ext cx="10039832" cy="1969770"/>
          </a:xfrm>
          <a:prstGeom prst="rect">
            <a:avLst/>
          </a:prstGeom>
          <a:solidFill>
            <a:schemeClr val="bg1"/>
          </a:solidFill>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Remember:</a:t>
            </a:r>
          </a:p>
          <a:p>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LIKE works only for base tables, not for VIEWS.</a:t>
            </a:r>
          </a:p>
          <a:p>
            <a:pPr marL="285750" indent="-285750">
              <a:buFont typeface="Arial" panose="020B0604020202020204" pitchFamily="34" charset="0"/>
              <a:buChar char="•"/>
            </a:pPr>
            <a:r>
              <a:rPr lang="en-US" dirty="0">
                <a:latin typeface="Palatino Linotype" panose="02040502050505030304" pitchFamily="18" charset="0"/>
                <a:cs typeface="Arial" panose="020B0604020202020204" pitchFamily="34" charset="0"/>
              </a:rPr>
              <a:t>You can use the TEMPORARY keyword when creating a table. A TEMPORARY table is visible only to the current session, and is dropped automatically when the session is closed.</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 TEMPORARY table with the same name as the original can be useful when you want to try some statements that modify the contents of the table, without changing the original table.</a:t>
            </a:r>
          </a:p>
        </p:txBody>
      </p:sp>
      <p:pic>
        <p:nvPicPr>
          <p:cNvPr id="11" name="Picture 10">
            <a:extLst>
              <a:ext uri="{FF2B5EF4-FFF2-40B4-BE49-F238E27FC236}">
                <a16:creationId xmlns:a16="http://schemas.microsoft.com/office/drawing/2014/main" xmlns="" id="{B2DC5B41-2766-42E6-A3BC-B363E5DAFB7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F06E146-1C16-49A1-A715-796A25D70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4" name="Rectangle 13">
            <a:extLst>
              <a:ext uri="{FF2B5EF4-FFF2-40B4-BE49-F238E27FC236}">
                <a16:creationId xmlns:a16="http://schemas.microsoft.com/office/drawing/2014/main" xmlns="" id="{1082A4D4-CBDA-49DD-89B9-82B0964A50A2}"/>
              </a:ext>
            </a:extLst>
          </p:cNvPr>
          <p:cNvSpPr/>
          <p:nvPr/>
        </p:nvSpPr>
        <p:spPr>
          <a:xfrm>
            <a:off x="551384" y="2333205"/>
            <a:ext cx="899043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prstClr val="black"/>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TEMPORARY</a:t>
            </a:r>
            <a:r>
              <a:rPr lang="en-IN" dirty="0">
                <a:solidFill>
                  <a:srgbClr val="298AE5"/>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solidFill>
                  <a:prstClr val="black"/>
                </a:solidFill>
                <a:latin typeface="Liberation Mono"/>
                <a:cs typeface="Arial" panose="020B0604020202020204" pitchFamily="34" charset="0"/>
              </a:rPr>
              <a:t> tempEmployee </a:t>
            </a:r>
            <a:r>
              <a:rPr lang="en-IN" dirty="0">
                <a:solidFill>
                  <a:srgbClr val="0077AA"/>
                </a:solidFill>
                <a:latin typeface="Liberation Mono"/>
                <a:ea typeface="Times New Roman" panose="02020603050405020304" pitchFamily="18" charset="0"/>
              </a:rPr>
              <a:t>LIKE</a:t>
            </a:r>
            <a:r>
              <a:rPr lang="en-IN" dirty="0">
                <a:solidFill>
                  <a:prstClr val="black"/>
                </a:solidFill>
                <a:latin typeface="Liberation Mono"/>
                <a:cs typeface="Arial" panose="020B0604020202020204" pitchFamily="34" charset="0"/>
              </a:rPr>
              <a:t> employee;</a:t>
            </a:r>
          </a:p>
        </p:txBody>
      </p:sp>
      <p:sp>
        <p:nvSpPr>
          <p:cNvPr id="15" name="TextBox 14">
            <a:extLst>
              <a:ext uri="{FF2B5EF4-FFF2-40B4-BE49-F238E27FC236}">
                <a16:creationId xmlns:a16="http://schemas.microsoft.com/office/drawing/2014/main" xmlns="" id="{574E7637-6022-423D-8E63-D51CDCCEA5EA}"/>
              </a:ext>
            </a:extLst>
          </p:cNvPr>
          <p:cNvSpPr txBox="1"/>
          <p:nvPr/>
        </p:nvSpPr>
        <p:spPr>
          <a:xfrm>
            <a:off x="578416" y="5259974"/>
            <a:ext cx="9766055"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CREATE</a:t>
            </a:r>
            <a:r>
              <a:rPr lang="en-US" dirty="0">
                <a:solidFill>
                  <a:srgbClr val="000000"/>
                </a:solidFill>
                <a:latin typeface="Liberation Mono"/>
              </a:rPr>
              <a:t> </a:t>
            </a:r>
            <a:r>
              <a:rPr lang="en-US" dirty="0">
                <a:solidFill>
                  <a:srgbClr val="0077AA"/>
                </a:solidFill>
                <a:latin typeface="Liberation Mono"/>
              </a:rPr>
              <a:t>TEMPORARY</a:t>
            </a:r>
            <a:r>
              <a:rPr lang="en-US" dirty="0">
                <a:solidFill>
                  <a:srgbClr val="000000"/>
                </a:solidFill>
                <a:latin typeface="Liberation Mono"/>
              </a:rPr>
              <a:t> </a:t>
            </a:r>
            <a:r>
              <a:rPr lang="en-US" dirty="0">
                <a:solidFill>
                  <a:srgbClr val="0077AA"/>
                </a:solidFill>
                <a:latin typeface="Liberation Mono"/>
              </a:rPr>
              <a:t>TABLE</a:t>
            </a:r>
            <a:r>
              <a:rPr lang="en-US" dirty="0">
                <a:solidFill>
                  <a:srgbClr val="000000"/>
                </a:solidFill>
                <a:latin typeface="Liberation Mono"/>
              </a:rPr>
              <a:t> </a:t>
            </a:r>
            <a:r>
              <a:rPr lang="en-US" i="1" dirty="0">
                <a:solidFill>
                  <a:srgbClr val="000000"/>
                </a:solidFill>
                <a:latin typeface="Liberation Mono"/>
              </a:rPr>
              <a:t>new_tbl</a:t>
            </a:r>
            <a:r>
              <a:rPr lang="en-US" dirty="0">
                <a:solidFill>
                  <a:srgbClr val="000000"/>
                </a:solidFill>
                <a:latin typeface="Liberation Mono"/>
              </a:rPr>
              <a:t> </a:t>
            </a:r>
            <a:r>
              <a:rPr lang="en-US" dirty="0">
                <a:solidFill>
                  <a:srgbClr val="0077AA"/>
                </a:solidFill>
                <a:latin typeface="Liberation Mono"/>
              </a:rPr>
              <a:t>SELECT</a:t>
            </a:r>
            <a:r>
              <a:rPr lang="en-US" dirty="0">
                <a:solidFill>
                  <a:srgbClr val="000000"/>
                </a:solidFill>
                <a:latin typeface="Liberation Mono"/>
              </a:rPr>
              <a:t> </a:t>
            </a:r>
            <a:r>
              <a:rPr lang="en-US" dirty="0">
                <a:solidFill>
                  <a:srgbClr val="A67F59"/>
                </a:solidFill>
                <a:latin typeface="Liberation Mono"/>
              </a:rPr>
              <a:t>*</a:t>
            </a:r>
            <a:r>
              <a:rPr lang="en-US" dirty="0">
                <a:solidFill>
                  <a:srgbClr val="000000"/>
                </a:solidFill>
                <a:latin typeface="Liberation Mono"/>
              </a:rPr>
              <a:t> </a:t>
            </a:r>
            <a:r>
              <a:rPr lang="en-US" dirty="0">
                <a:solidFill>
                  <a:srgbClr val="0077AA"/>
                </a:solidFill>
                <a:latin typeface="Liberation Mono"/>
              </a:rPr>
              <a:t>FROM</a:t>
            </a:r>
            <a:r>
              <a:rPr lang="en-US" dirty="0">
                <a:solidFill>
                  <a:srgbClr val="000000"/>
                </a:solidFill>
                <a:latin typeface="Liberation Mono"/>
              </a:rPr>
              <a:t> </a:t>
            </a:r>
            <a:r>
              <a:rPr lang="en-US" i="1" dirty="0">
                <a:solidFill>
                  <a:srgbClr val="000000"/>
                </a:solidFill>
                <a:latin typeface="Liberation Mono"/>
              </a:rPr>
              <a:t>orig_tbl</a:t>
            </a:r>
            <a:r>
              <a:rPr lang="en-US" dirty="0">
                <a:solidFill>
                  <a:srgbClr val="000000"/>
                </a:solidFill>
                <a:latin typeface="Liberation Mono"/>
              </a:rPr>
              <a:t> </a:t>
            </a:r>
            <a:r>
              <a:rPr lang="en-US" dirty="0">
                <a:solidFill>
                  <a:srgbClr val="0077AA"/>
                </a:solidFill>
                <a:latin typeface="Liberation Mono"/>
              </a:rPr>
              <a:t>LIMIT</a:t>
            </a:r>
            <a:r>
              <a:rPr lang="en-US" dirty="0">
                <a:solidFill>
                  <a:srgbClr val="000000"/>
                </a:solidFill>
                <a:latin typeface="Liberation Mono"/>
              </a:rPr>
              <a:t> </a:t>
            </a:r>
            <a:r>
              <a:rPr lang="en-US" dirty="0">
                <a:solidFill>
                  <a:srgbClr val="990055"/>
                </a:solidFill>
                <a:latin typeface="Liberation Mono"/>
              </a:rPr>
              <a:t>0</a:t>
            </a:r>
            <a:r>
              <a:rPr lang="en-US" dirty="0">
                <a:solidFill>
                  <a:srgbClr val="999999"/>
                </a:solidFill>
                <a:latin typeface="Liberation Mono"/>
              </a:rPr>
              <a:t>;</a:t>
            </a:r>
            <a:endParaRPr lang="en-IN" dirty="0">
              <a:solidFill>
                <a:prstClr val="black"/>
              </a:solidFill>
              <a:latin typeface="Gill Sans MT"/>
            </a:endParaRPr>
          </a:p>
        </p:txBody>
      </p:sp>
    </p:spTree>
    <p:extLst>
      <p:ext uri="{BB962C8B-B14F-4D97-AF65-F5344CB8AC3E}">
        <p14:creationId xmlns:p14="http://schemas.microsoft.com/office/powerpoint/2010/main" xmlns="" val="286294799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3197512"/>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Snapshots</a:t>
            </a:r>
          </a:p>
        </p:txBody>
      </p:sp>
      <p:sp>
        <p:nvSpPr>
          <p:cNvPr id="3" name="Rectangle 2"/>
          <p:cNvSpPr/>
          <p:nvPr/>
        </p:nvSpPr>
        <p:spPr>
          <a:xfrm>
            <a:off x="334566" y="4111912"/>
            <a:ext cx="11521280" cy="1200329"/>
          </a:xfrm>
          <a:prstGeom prst="rect">
            <a:avLst/>
          </a:prstGeom>
        </p:spPr>
        <p:txBody>
          <a:bodyPr wrap="square">
            <a:spAutoFit/>
          </a:bodyPr>
          <a:lstStyle/>
          <a:p>
            <a:r>
              <a:rPr lang="en-US" dirty="0">
                <a:latin typeface="Palatino Linotype" panose="02040502050505030304" pitchFamily="18" charset="0"/>
              </a:rPr>
              <a:t>To create a raw data snapshot of MyISAM tables, you can use standard copy tools such as cp or copy, a remote copy tool such as scp or rsync, an archiving tool such as zip or tar, or a file system snapshot tool such as dump, providing that your MySQL data files exist on a single file system. If you are replicating only certain databases, copy only those files that relate to those tables.</a:t>
            </a:r>
          </a:p>
        </p:txBody>
      </p:sp>
      <p:pic>
        <p:nvPicPr>
          <p:cNvPr id="5" name="Picture 4">
            <a:extLst>
              <a:ext uri="{FF2B5EF4-FFF2-40B4-BE49-F238E27FC236}">
                <a16:creationId xmlns:a16="http://schemas.microsoft.com/office/drawing/2014/main" xmlns="" id="{9FB804DF-8A25-4A8D-A5F8-E092740A62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AB44486-E18A-4EBB-9AAA-506D24DD20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xmlns="" id="{526C2D52-D94B-4C8B-8084-9E26AA8E7468}"/>
              </a:ext>
            </a:extLst>
          </p:cNvPr>
          <p:cNvSpPr/>
          <p:nvPr/>
        </p:nvSpPr>
        <p:spPr>
          <a:xfrm>
            <a:off x="191344" y="720566"/>
            <a:ext cx="11809312" cy="2431435"/>
          </a:xfrm>
          <a:prstGeom prst="rect">
            <a:avLst/>
          </a:prstGeom>
        </p:spPr>
        <p:txBody>
          <a:bodyPr wrap="square">
            <a:spAutoFit/>
          </a:bodyPr>
          <a:lstStyle/>
          <a:p>
            <a:pPr marL="342900" indent="-342900">
              <a:buFont typeface="Arial" panose="020B0604020202020204" pitchFamily="34" charset="0"/>
              <a:buChar char="•"/>
            </a:pPr>
            <a:r>
              <a:rPr lang="en-US" dirty="0">
                <a:latin typeface="Liberation Mono"/>
                <a:cs typeface="Arial" panose="020B0604020202020204" pitchFamily="34" charset="0"/>
              </a:rPr>
              <a:t>mysqldump -uroot -p db1 </a:t>
            </a:r>
            <a:r>
              <a:rPr lang="en-US" sz="2000" dirty="0">
                <a:solidFill>
                  <a:srgbClr val="2658E6"/>
                </a:solidFill>
                <a:latin typeface="Liberation Mono"/>
                <a:cs typeface="Arial" panose="020B0604020202020204" pitchFamily="34" charset="0"/>
              </a:rPr>
              <a:t>&gt;&gt;</a:t>
            </a:r>
            <a:r>
              <a:rPr lang="en-US" dirty="0">
                <a:latin typeface="Liberation Mono"/>
                <a:cs typeface="Arial" panose="020B0604020202020204" pitchFamily="34" charset="0"/>
              </a:rPr>
              <a:t> d:\bk.sql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-u[username] -p[password] --all-databases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mysqldump </a:t>
            </a:r>
            <a:r>
              <a:rPr lang="en-US" sz="2000" dirty="0">
                <a:solidFill>
                  <a:srgbClr val="2658E6"/>
                </a:solidFill>
                <a:latin typeface="Liberation Mono"/>
                <a:cs typeface="Arial" panose="020B0604020202020204" pitchFamily="34" charset="0"/>
              </a:rPr>
              <a:t>--column-statistics=0  </a:t>
            </a:r>
            <a:r>
              <a:rPr lang="en-US" dirty="0">
                <a:latin typeface="Liberation Mono"/>
                <a:cs typeface="Arial" panose="020B0604020202020204" pitchFamily="34" charset="0"/>
              </a:rPr>
              <a:t>-P 3306 -h 192.168.100.26 -usaleel -psaleel db_name </a:t>
            </a:r>
            <a:r>
              <a:rPr lang="en-US" sz="2000" dirty="0">
                <a:solidFill>
                  <a:srgbClr val="2658E6"/>
                </a:solidFill>
                <a:latin typeface="Liberation Mono"/>
                <a:cs typeface="Arial" panose="020B0604020202020204" pitchFamily="34" charset="0"/>
              </a:rPr>
              <a:t>&gt;</a:t>
            </a:r>
            <a:r>
              <a:rPr lang="en-US" dirty="0">
                <a:latin typeface="Liberation Mono"/>
                <a:cs typeface="Arial" panose="020B0604020202020204" pitchFamily="34" charset="0"/>
              </a:rPr>
              <a:t> db_backup.sql</a:t>
            </a:r>
          </a:p>
          <a:p>
            <a:pPr marL="342900" indent="-342900">
              <a:buFont typeface="Arial" panose="020B0604020202020204" pitchFamily="34" charset="0"/>
              <a:buChar char="•"/>
            </a:pPr>
            <a:endParaRPr lang="en-US" sz="800" dirty="0">
              <a:latin typeface="Liberation Mono"/>
              <a:cs typeface="Arial" panose="020B0604020202020204" pitchFamily="34" charset="0"/>
            </a:endParaRP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db2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a:t>
            </a:r>
          </a:p>
          <a:p>
            <a:pPr marL="342900" indent="-342900">
              <a:buFont typeface="Arial" panose="020B0604020202020204" pitchFamily="34" charset="0"/>
              <a:buChar char="•"/>
            </a:pPr>
            <a:r>
              <a:rPr lang="en-US" dirty="0">
                <a:latin typeface="Liberation Mono"/>
                <a:cs typeface="Arial" panose="020B0604020202020204" pitchFamily="34" charset="0"/>
              </a:rPr>
              <a:t>mysql -P 3306 –h192.168.100.74  -uroot -proot </a:t>
            </a:r>
            <a:r>
              <a:rPr lang="en-US" sz="2000" dirty="0">
                <a:solidFill>
                  <a:srgbClr val="2658E6"/>
                </a:solidFill>
                <a:latin typeface="Liberation Mono"/>
                <a:cs typeface="Arial" panose="020B0604020202020204" pitchFamily="34" charset="0"/>
              </a:rPr>
              <a:t>&lt;</a:t>
            </a:r>
            <a:r>
              <a:rPr lang="en-US" dirty="0">
                <a:latin typeface="Liberation Mono"/>
                <a:cs typeface="Arial" panose="020B0604020202020204" pitchFamily="34" charset="0"/>
              </a:rPr>
              <a:t> D:\ backup_fileName.sql db2</a:t>
            </a:r>
          </a:p>
        </p:txBody>
      </p:sp>
      <p:cxnSp>
        <p:nvCxnSpPr>
          <p:cNvPr id="9" name="Straight Connector 8">
            <a:extLst>
              <a:ext uri="{FF2B5EF4-FFF2-40B4-BE49-F238E27FC236}">
                <a16:creationId xmlns:a16="http://schemas.microsoft.com/office/drawing/2014/main" xmlns="" id="{DF91DF14-D8DA-4B77-AB5F-DB6FC02417BF}"/>
              </a:ext>
            </a:extLst>
          </p:cNvPr>
          <p:cNvCxnSpPr/>
          <p:nvPr/>
        </p:nvCxnSpPr>
        <p:spPr>
          <a:xfrm>
            <a:off x="191344" y="3212976"/>
            <a:ext cx="11665296" cy="0"/>
          </a:xfrm>
          <a:prstGeom prst="line">
            <a:avLst/>
          </a:prstGeom>
          <a:ln w="19050">
            <a:solidFill>
              <a:srgbClr val="FE12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68177334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3573016"/>
            <a:ext cx="8836898" cy="685711"/>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import .csv / .tsv file</a:t>
            </a:r>
          </a:p>
        </p:txBody>
      </p:sp>
      <p:sp>
        <p:nvSpPr>
          <p:cNvPr id="10" name="TextBox 9">
            <a:extLst>
              <a:ext uri="{FF2B5EF4-FFF2-40B4-BE49-F238E27FC236}">
                <a16:creationId xmlns:a16="http://schemas.microsoft.com/office/drawing/2014/main" xmlns="" id="{00413FDF-F9A7-4847-8DC1-12549D61962B}"/>
              </a:ext>
            </a:extLst>
          </p:cNvPr>
          <p:cNvSpPr txBox="1"/>
          <p:nvPr/>
        </p:nvSpPr>
        <p:spPr>
          <a:xfrm>
            <a:off x="407315" y="4224909"/>
            <a:ext cx="4740873" cy="258498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CREATE</a:t>
            </a:r>
            <a:r>
              <a:rPr lang="en-IN" dirty="0">
                <a:latin typeface="Liberation Mono"/>
              </a:rPr>
              <a:t> </a:t>
            </a:r>
            <a:r>
              <a:rPr lang="en-IN" dirty="0">
                <a:solidFill>
                  <a:srgbClr val="0077AA"/>
                </a:solidFill>
                <a:latin typeface="Liberation Mono"/>
                <a:cs typeface="Arial" panose="020B0604020202020204" pitchFamily="34" charset="0"/>
              </a:rPr>
              <a:t>TABLE</a:t>
            </a:r>
            <a:r>
              <a:rPr lang="en-IN" dirty="0">
                <a:latin typeface="Liberation Mono"/>
              </a:rPr>
              <a:t> countries </a:t>
            </a:r>
            <a:r>
              <a:rPr lang="en-IN" dirty="0">
                <a:solidFill>
                  <a:schemeClr val="bg1">
                    <a:lumMod val="65000"/>
                  </a:schemeClr>
                </a:solidFill>
                <a:latin typeface="Liberation Mono"/>
                <a:cs typeface="Arial" panose="020B0604020202020204" pitchFamily="34" charset="0"/>
              </a:rPr>
              <a:t>(</a:t>
            </a:r>
          </a:p>
          <a:p>
            <a:r>
              <a:rPr lang="en-IN" dirty="0">
                <a:latin typeface="Liberation Mono"/>
              </a:rPr>
              <a:t>CountryName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CapitalLatitude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CapitalLongitude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CountryCode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ContinentName </a:t>
            </a:r>
            <a:r>
              <a:rPr lang="en-IN" dirty="0">
                <a:solidFill>
                  <a:srgbClr val="834689"/>
                </a:solidFill>
                <a:latin typeface="Liberation Mono"/>
                <a:cs typeface="Arial" panose="020B0604020202020204" pitchFamily="34" charset="0"/>
              </a:rPr>
              <a:t>VARCHAR</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r>
              <a:rPr lang="en-IN" dirty="0">
                <a:latin typeface="Liberation Mono"/>
              </a:rPr>
              <a:t>remark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rPr>
              <a:t>45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
        <p:nvSpPr>
          <p:cNvPr id="13" name="TextBox 12">
            <a:extLst>
              <a:ext uri="{FF2B5EF4-FFF2-40B4-BE49-F238E27FC236}">
                <a16:creationId xmlns:a16="http://schemas.microsoft.com/office/drawing/2014/main" xmlns="" id="{57DE445F-5E84-488E-BEDB-218FB109DEEB}"/>
              </a:ext>
            </a:extLst>
          </p:cNvPr>
          <p:cNvSpPr txBox="1"/>
          <p:nvPr/>
        </p:nvSpPr>
        <p:spPr>
          <a:xfrm>
            <a:off x="5447134" y="5057889"/>
            <a:ext cx="6468924" cy="1323439"/>
          </a:xfrm>
          <a:prstGeom prst="rect">
            <a:avLst/>
          </a:prstGeom>
          <a:noFill/>
        </p:spPr>
        <p:txBody>
          <a:bodyPr wrap="square">
            <a:spAutoFit/>
          </a:bodyPr>
          <a:lstStyle/>
          <a:p>
            <a:r>
              <a:rPr lang="en-IN" sz="2000" dirty="0">
                <a:solidFill>
                  <a:srgbClr val="0077AA"/>
                </a:solidFill>
                <a:latin typeface="Liberation Mono"/>
                <a:cs typeface="Arial" panose="020B0604020202020204" pitchFamily="34" charset="0"/>
              </a:rPr>
              <a:t>LOAD DATA INFILE </a:t>
            </a:r>
            <a:r>
              <a:rPr lang="en-IN" sz="2000" dirty="0">
                <a:latin typeface="Liberation Mono"/>
              </a:rPr>
              <a:t>'path/file-name.csv' </a:t>
            </a:r>
            <a:r>
              <a:rPr lang="en-IN" sz="2000" dirty="0">
                <a:solidFill>
                  <a:srgbClr val="0077AA"/>
                </a:solidFill>
                <a:latin typeface="Liberation Mono"/>
                <a:cs typeface="Arial" panose="020B0604020202020204" pitchFamily="34" charset="0"/>
              </a:rPr>
              <a:t>INTO TABLE </a:t>
            </a:r>
            <a:r>
              <a:rPr lang="en-IN" sz="2000" dirty="0">
                <a:latin typeface="Liberation Mono"/>
              </a:rPr>
              <a:t>countries</a:t>
            </a:r>
          </a:p>
          <a:p>
            <a:r>
              <a:rPr lang="en-IN" sz="2000" dirty="0">
                <a:solidFill>
                  <a:srgbClr val="0077AA"/>
                </a:solidFill>
                <a:latin typeface="Liberation Mono"/>
                <a:cs typeface="Arial" panose="020B0604020202020204" pitchFamily="34" charset="0"/>
              </a:rPr>
              <a:t>FIELDS TERMINATED BY ',' or FIELDS TERMINATED BY '\t'</a:t>
            </a:r>
          </a:p>
          <a:p>
            <a:r>
              <a:rPr lang="en-IN" sz="2000" dirty="0">
                <a:solidFill>
                  <a:srgbClr val="0077AA"/>
                </a:solidFill>
                <a:latin typeface="Liberation Mono"/>
                <a:cs typeface="Arial" panose="020B0604020202020204" pitchFamily="34" charset="0"/>
              </a:rPr>
              <a:t>LINES TERMINATED BY '\n' </a:t>
            </a:r>
          </a:p>
          <a:p>
            <a:r>
              <a:rPr lang="en-IN" sz="2000" dirty="0">
                <a:solidFill>
                  <a:srgbClr val="0077AA"/>
                </a:solidFill>
                <a:latin typeface="Liberation Mono"/>
                <a:cs typeface="Arial" panose="020B0604020202020204" pitchFamily="34" charset="0"/>
              </a:rPr>
              <a:t>IGNORE 1 ROWS;</a:t>
            </a:r>
          </a:p>
        </p:txBody>
      </p:sp>
      <p:sp>
        <p:nvSpPr>
          <p:cNvPr id="8" name="TextBox 7">
            <a:extLst>
              <a:ext uri="{FF2B5EF4-FFF2-40B4-BE49-F238E27FC236}">
                <a16:creationId xmlns:a16="http://schemas.microsoft.com/office/drawing/2014/main" xmlns="" id="{85250B21-3EA6-4B1D-8757-EFD86FD3C7E0}"/>
              </a:ext>
            </a:extLst>
          </p:cNvPr>
          <p:cNvSpPr txBox="1"/>
          <p:nvPr/>
        </p:nvSpPr>
        <p:spPr>
          <a:xfrm>
            <a:off x="407315" y="680293"/>
            <a:ext cx="11663777" cy="2892723"/>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CountryName,CapitalName,CapitalLatitude,CapitalLongitude,CountryCode,ContinentName,remark</a:t>
            </a:r>
          </a:p>
          <a:p>
            <a:r>
              <a:rPr lang="en-IN" dirty="0">
                <a:latin typeface="Liberation Mono"/>
              </a:rPr>
              <a:t>Somaliland,Hargeisa,9.55,44.05,NULL,Africa,</a:t>
            </a:r>
          </a:p>
          <a:p>
            <a:r>
              <a:rPr lang="en-IN" dirty="0">
                <a:latin typeface="Liberation Mono"/>
              </a:rPr>
              <a:t>South Georgia and South Sandwich </a:t>
            </a:r>
            <a:r>
              <a:rPr lang="en-IN" dirty="0" err="1">
                <a:latin typeface="Liberation Mono"/>
              </a:rPr>
              <a:t>Islands,King</a:t>
            </a:r>
            <a:r>
              <a:rPr lang="en-IN" dirty="0">
                <a:latin typeface="Liberation Mono"/>
              </a:rPr>
              <a:t> Edward Point,-54.283333,-36.5,GS,Antarctica,</a:t>
            </a:r>
          </a:p>
          <a:p>
            <a:r>
              <a:rPr lang="en-IN" dirty="0">
                <a:latin typeface="Liberation Mono"/>
              </a:rPr>
              <a:t>French Southern and Antarctic Lands,Port-aux-Français,-49.35,70.216667,TF,Antarctica,</a:t>
            </a:r>
          </a:p>
          <a:p>
            <a:r>
              <a:rPr lang="en-IN" dirty="0">
                <a:latin typeface="Liberation Mono"/>
              </a:rPr>
              <a:t>Palestine,Jerusalem,31.76666667,35.233333,PS,Asia,</a:t>
            </a:r>
          </a:p>
          <a:p>
            <a:r>
              <a:rPr lang="en-IN" dirty="0">
                <a:latin typeface="Liberation Mono"/>
              </a:rPr>
              <a:t>Aland Islands,Mariehamn,60.116667,19.9,AX,Europe,</a:t>
            </a:r>
          </a:p>
          <a:p>
            <a:r>
              <a:rPr lang="en-IN" dirty="0">
                <a:latin typeface="Liberation Mono"/>
              </a:rPr>
              <a:t>Nauru,Yaren,-0.5477,166.920867,NR,Australia,</a:t>
            </a:r>
          </a:p>
          <a:p>
            <a:r>
              <a:rPr lang="en-IN" dirty="0">
                <a:latin typeface="Liberation Mono"/>
              </a:rPr>
              <a:t>Saint Martin,Marigot,18.0731,-63.0822,MF,North America,</a:t>
            </a:r>
          </a:p>
          <a:p>
            <a:r>
              <a:rPr lang="en-IN" dirty="0">
                <a:latin typeface="Liberation Mono"/>
              </a:rPr>
              <a:t>Tokelau,Atafu,-9.166667,-171.833333,TK,Australia,</a:t>
            </a:r>
          </a:p>
          <a:p>
            <a:r>
              <a:rPr lang="en-IN" dirty="0">
                <a:latin typeface="Liberation Mono"/>
              </a:rPr>
              <a:t>Western Sahara,El-Aaiún,27.153611,-13.203333,EH,Africa,</a:t>
            </a:r>
          </a:p>
        </p:txBody>
      </p:sp>
      <p:pic>
        <p:nvPicPr>
          <p:cNvPr id="6" name="Picture 5">
            <a:extLst>
              <a:ext uri="{FF2B5EF4-FFF2-40B4-BE49-F238E27FC236}">
                <a16:creationId xmlns:a16="http://schemas.microsoft.com/office/drawing/2014/main" xmlns="" id="{8E30C268-1C8F-43AF-B503-51A5813A778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581714899"/>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6858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cluster</a:t>
            </a:r>
          </a:p>
        </p:txBody>
      </p:sp>
      <p:sp>
        <p:nvSpPr>
          <p:cNvPr id="3" name="Rectangle 2"/>
          <p:cNvSpPr/>
          <p:nvPr/>
        </p:nvSpPr>
        <p:spPr>
          <a:xfrm>
            <a:off x="1828562" y="3276601"/>
            <a:ext cx="8533289" cy="646331"/>
          </a:xfrm>
          <a:prstGeom prst="rect">
            <a:avLst/>
          </a:prstGeom>
        </p:spPr>
        <p:txBody>
          <a:bodyPr wrap="square">
            <a:spAutoFit/>
          </a:bodyPr>
          <a:lstStyle/>
          <a:p>
            <a:r>
              <a:rPr lang="en-US" dirty="0">
                <a:latin typeface="Palatino Linotype" panose="02040502050505030304" pitchFamily="18" charset="0"/>
              </a:rPr>
              <a:t>A cluster comprises multiple interconnected computers or servers that appear as if they are one server to end users and applications.</a:t>
            </a:r>
          </a:p>
        </p:txBody>
      </p:sp>
      <p:pic>
        <p:nvPicPr>
          <p:cNvPr id="4" name="Picture 3">
            <a:extLst>
              <a:ext uri="{FF2B5EF4-FFF2-40B4-BE49-F238E27FC236}">
                <a16:creationId xmlns:a16="http://schemas.microsoft.com/office/drawing/2014/main" xmlns="" id="{5E3BE44D-C1E1-46CE-BCDC-9027AC76BC8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5899B13-9445-4F69-8393-0EC7D76302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44090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6E99D24-D45D-465C-A44E-C1CC61C43E55}"/>
              </a:ext>
            </a:extLst>
          </p:cNvPr>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relational model concepts</a:t>
            </a:r>
          </a:p>
        </p:txBody>
      </p:sp>
      <p:sp>
        <p:nvSpPr>
          <p:cNvPr id="9" name="Rectangle 8">
            <a:extLst>
              <a:ext uri="{FF2B5EF4-FFF2-40B4-BE49-F238E27FC236}">
                <a16:creationId xmlns:a16="http://schemas.microsoft.com/office/drawing/2014/main" xmlns="" id="{729FC44F-7384-47D1-AB43-E3D17B9872A8}"/>
              </a:ext>
            </a:extLst>
          </p:cNvPr>
          <p:cNvSpPr/>
          <p:nvPr/>
        </p:nvSpPr>
        <p:spPr>
          <a:xfrm>
            <a:off x="0" y="1743414"/>
            <a:ext cx="12190413" cy="4093428"/>
          </a:xfrm>
          <a:prstGeom prst="rect">
            <a:avLst/>
          </a:prstGeom>
        </p:spPr>
        <p:txBody>
          <a:bodyPr wrap="square">
            <a:spAutoFit/>
          </a:bodyPr>
          <a:lstStyle/>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Tables</a:t>
            </a:r>
            <a:r>
              <a:rPr lang="en-US" dirty="0">
                <a:solidFill>
                  <a:schemeClr val="tx1">
                    <a:lumMod val="85000"/>
                    <a:lumOff val="15000"/>
                  </a:schemeClr>
                </a:solidFill>
                <a:latin typeface="Palatino Linotype" panose="02040502050505030304" pitchFamily="18" charset="0"/>
              </a:rPr>
              <a:t> − In relational model, relations are saved in the form of Tables. A table has rows and columns.</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 </a:t>
            </a:r>
            <a:r>
              <a:rPr lang="en-US" dirty="0">
                <a:solidFill>
                  <a:schemeClr val="tx1">
                    <a:lumMod val="85000"/>
                    <a:lumOff val="15000"/>
                  </a:schemeClr>
                </a:solidFill>
                <a:latin typeface="Palatino Linotype" panose="02040502050505030304" pitchFamily="18" charset="0"/>
              </a:rPr>
              <a:t>−  Attributes are the properties that define a relation. </a:t>
            </a:r>
            <a:r>
              <a:rPr lang="en-US" b="1" dirty="0">
                <a:solidFill>
                  <a:srgbClr val="FF0000"/>
                </a:solidFill>
                <a:latin typeface="Palatino Linotype" panose="02040502050505030304" pitchFamily="18" charset="0"/>
              </a:rPr>
              <a:t>e.g.</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roll_no, name, address, phone and age)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Tuple</a:t>
            </a:r>
            <a:r>
              <a:rPr lang="en-US" dirty="0">
                <a:solidFill>
                  <a:schemeClr val="tx1">
                    <a:lumMod val="85000"/>
                    <a:lumOff val="15000"/>
                  </a:schemeClr>
                </a:solidFill>
                <a:latin typeface="Palatino Linotype" panose="02040502050505030304" pitchFamily="18" charset="0"/>
              </a:rPr>
              <a:t> − A single row of a table, which contains a single record for that relation is called a tuple.</a:t>
            </a:r>
          </a:p>
          <a:p>
            <a:pPr algn="just"/>
            <a:endParaRPr lang="en-US"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Relation</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schema</a:t>
            </a:r>
            <a:r>
              <a:rPr lang="en-US" dirty="0">
                <a:solidFill>
                  <a:schemeClr val="tx1">
                    <a:lumMod val="85000"/>
                    <a:lumOff val="15000"/>
                  </a:schemeClr>
                </a:solidFill>
                <a:latin typeface="Palatino Linotype" panose="02040502050505030304" pitchFamily="18" charset="0"/>
              </a:rPr>
              <a:t> − A relation schema describes the relation name (table name) with its attribute (columns) names.</a:t>
            </a:r>
          </a:p>
          <a:p>
            <a:pPr algn="just"/>
            <a:endParaRPr lang="en-US" dirty="0">
              <a:solidFill>
                <a:schemeClr val="tx1">
                  <a:lumMod val="85000"/>
                  <a:lumOff val="15000"/>
                </a:schemeClr>
              </a:solidFill>
              <a:latin typeface="Palatino Linotype" panose="02040502050505030304" pitchFamily="18" charset="0"/>
            </a:endParaRPr>
          </a:p>
          <a:p>
            <a:pPr algn="just"/>
            <a:endParaRPr lang="en-US" dirty="0">
              <a:solidFill>
                <a:schemeClr val="tx1">
                  <a:lumMod val="85000"/>
                  <a:lumOff val="15000"/>
                </a:schemeClr>
              </a:solidFill>
              <a:latin typeface="Palatino Linotype" panose="02040502050505030304" pitchFamily="18" charset="0"/>
            </a:endParaRPr>
          </a:p>
          <a:p>
            <a:pPr algn="just"/>
            <a:endParaRPr lang="en-US" sz="800" dirty="0">
              <a:solidFill>
                <a:schemeClr val="tx1">
                  <a:lumMod val="85000"/>
                  <a:lumOff val="15000"/>
                </a:schemeClr>
              </a:solidFill>
              <a:latin typeface="Palatino Linotype" panose="02040502050505030304" pitchFamily="18" charset="0"/>
            </a:endParaRPr>
          </a:p>
          <a:p>
            <a:pPr marL="285721" indent="-285721" algn="just">
              <a:buFont typeface="Arial" panose="020B0604020202020204" pitchFamily="34" charset="0"/>
              <a:buChar char="•"/>
            </a:pPr>
            <a:r>
              <a:rPr lang="en-US" b="1" dirty="0">
                <a:solidFill>
                  <a:schemeClr val="tx1">
                    <a:lumMod val="85000"/>
                    <a:lumOff val="15000"/>
                  </a:schemeClr>
                </a:solidFill>
                <a:latin typeface="Palatino Linotype" panose="02040502050505030304" pitchFamily="18" charset="0"/>
              </a:rPr>
              <a:t>Attribute</a:t>
            </a:r>
            <a:r>
              <a:rPr lang="en-US" dirty="0">
                <a:solidFill>
                  <a:schemeClr val="tx1">
                    <a:lumMod val="85000"/>
                    <a:lumOff val="15000"/>
                  </a:schemeClr>
                </a:solidFill>
                <a:latin typeface="Palatino Linotype" panose="02040502050505030304" pitchFamily="18" charset="0"/>
              </a:rPr>
              <a:t> </a:t>
            </a:r>
            <a:r>
              <a:rPr lang="en-US" b="1" dirty="0">
                <a:solidFill>
                  <a:schemeClr val="tx1">
                    <a:lumMod val="85000"/>
                    <a:lumOff val="15000"/>
                  </a:schemeClr>
                </a:solidFill>
                <a:latin typeface="Palatino Linotype" panose="02040502050505030304" pitchFamily="18" charset="0"/>
              </a:rPr>
              <a:t>domain</a:t>
            </a:r>
            <a:r>
              <a:rPr lang="en-US" dirty="0">
                <a:solidFill>
                  <a:schemeClr val="tx1">
                    <a:lumMod val="85000"/>
                    <a:lumOff val="15000"/>
                  </a:schemeClr>
                </a:solidFill>
                <a:latin typeface="Palatino Linotype" panose="02040502050505030304" pitchFamily="18" charset="0"/>
              </a:rPr>
              <a:t> − Every attribute has some pre-defined datatypes, known as attribute domain.</a:t>
            </a:r>
          </a:p>
          <a:p>
            <a:pPr algn="just"/>
            <a:endParaRPr lang="en-US" dirty="0">
              <a:solidFill>
                <a:schemeClr val="bg1"/>
              </a:solidFill>
              <a:latin typeface="Palatino Linotype" panose="02040502050505030304" pitchFamily="18" charset="0"/>
            </a:endParaRPr>
          </a:p>
          <a:p>
            <a:pPr algn="just"/>
            <a:r>
              <a:rPr lang="en-US" b="1" dirty="0">
                <a:solidFill>
                  <a:schemeClr val="bg1"/>
                </a:solidFill>
                <a:latin typeface="Palatino Linotype" panose="02040502050505030304" pitchFamily="18" charset="0"/>
              </a:rPr>
              <a:t>Relation</a:t>
            </a:r>
            <a:r>
              <a:rPr lang="en-US" dirty="0">
                <a:solidFill>
                  <a:schemeClr val="bg1"/>
                </a:solidFill>
                <a:latin typeface="Palatino Linotype" panose="02040502050505030304" pitchFamily="18" charset="0"/>
              </a:rPr>
              <a:t> </a:t>
            </a:r>
            <a:r>
              <a:rPr lang="en-US" b="1" dirty="0">
                <a:solidFill>
                  <a:schemeClr val="bg1"/>
                </a:solidFill>
                <a:latin typeface="Palatino Linotype" panose="02040502050505030304" pitchFamily="18" charset="0"/>
              </a:rPr>
              <a:t>key</a:t>
            </a:r>
            <a:r>
              <a:rPr lang="en-US" dirty="0">
                <a:solidFill>
                  <a:schemeClr val="bg1"/>
                </a:solidFill>
                <a:latin typeface="Palatino Linotype" panose="02040502050505030304" pitchFamily="18" charset="0"/>
              </a:rPr>
              <a:t> − Each row has one or more attributes, known as relation key, which can identify the row in the relation (table) uniquely.</a:t>
            </a:r>
          </a:p>
          <a:p>
            <a:pPr algn="just"/>
            <a:endParaRPr lang="en-US" dirty="0">
              <a:solidFill>
                <a:schemeClr val="accent1">
                  <a:lumMod val="75000"/>
                </a:schemeClr>
              </a:solidFill>
              <a:latin typeface="Palatino Linotype" panose="02040502050505030304" pitchFamily="18" charset="0"/>
            </a:endParaRPr>
          </a:p>
        </p:txBody>
      </p:sp>
      <p:cxnSp>
        <p:nvCxnSpPr>
          <p:cNvPr id="10" name="Straight Connector 9">
            <a:extLst>
              <a:ext uri="{FF2B5EF4-FFF2-40B4-BE49-F238E27FC236}">
                <a16:creationId xmlns:a16="http://schemas.microsoft.com/office/drawing/2014/main" xmlns="" id="{0F5A2780-991E-4458-BDDE-7EA69311C413}"/>
              </a:ext>
            </a:extLst>
          </p:cNvPr>
          <p:cNvCxnSpPr/>
          <p:nvPr/>
        </p:nvCxnSpPr>
        <p:spPr>
          <a:xfrm>
            <a:off x="334522" y="5199347"/>
            <a:ext cx="11447781"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xmlns="" id="{7013D3AF-D1D5-4633-97A9-7D3B9E1F54AD}"/>
              </a:ext>
            </a:extLst>
          </p:cNvPr>
          <p:cNvSpPr/>
          <p:nvPr/>
        </p:nvSpPr>
        <p:spPr>
          <a:xfrm>
            <a:off x="695309" y="3789040"/>
            <a:ext cx="10439800" cy="369284"/>
          </a:xfrm>
          <a:prstGeom prst="rect">
            <a:avLst/>
          </a:prstGeom>
        </p:spPr>
        <p:txBody>
          <a:bodyPr wrap="square">
            <a:spAutoFit/>
          </a:bodyPr>
          <a:lstStyle/>
          <a:p>
            <a:r>
              <a:rPr lang="en-US" b="1" dirty="0">
                <a:solidFill>
                  <a:srgbClr val="FF0000"/>
                </a:solidFill>
                <a:latin typeface="Palatino Linotype" panose="02040502050505030304" pitchFamily="18" charset="0"/>
              </a:rPr>
              <a:t>e.g.</a:t>
            </a:r>
            <a:r>
              <a:rPr lang="en-US" b="1" dirty="0">
                <a:latin typeface="Palatino Linotype" panose="02040502050505030304" pitchFamily="18" charset="0"/>
              </a:rPr>
              <a:t> student (roll_no, name, address, phone and age) </a:t>
            </a:r>
            <a:r>
              <a:rPr lang="en-US" dirty="0">
                <a:latin typeface="Palatino Linotype" panose="02040502050505030304" pitchFamily="18" charset="0"/>
              </a:rPr>
              <a:t>is relation schema for student</a:t>
            </a:r>
            <a:endParaRPr lang="en-IN" dirty="0">
              <a:solidFill>
                <a:schemeClr val="bg1"/>
              </a:solidFill>
              <a:latin typeface="Palatino Linotype" panose="02040502050505030304" pitchFamily="18" charset="0"/>
            </a:endParaRPr>
          </a:p>
        </p:txBody>
      </p:sp>
      <p:sp>
        <p:nvSpPr>
          <p:cNvPr id="12" name="Rectangle 11">
            <a:extLst>
              <a:ext uri="{FF2B5EF4-FFF2-40B4-BE49-F238E27FC236}">
                <a16:creationId xmlns:a16="http://schemas.microsoft.com/office/drawing/2014/main" xmlns="" id="{7E744384-0880-4809-81FF-459E1F7D11EF}"/>
              </a:ext>
            </a:extLst>
          </p:cNvPr>
          <p:cNvSpPr/>
          <p:nvPr/>
        </p:nvSpPr>
        <p:spPr>
          <a:xfrm>
            <a:off x="334523" y="902069"/>
            <a:ext cx="11725106" cy="646247"/>
          </a:xfrm>
          <a:prstGeom prst="rect">
            <a:avLst/>
          </a:prstGeom>
        </p:spPr>
        <p:txBody>
          <a:bodyPr wrap="square">
            <a:spAutoFit/>
          </a:bodyPr>
          <a:lstStyle/>
          <a:p>
            <a:r>
              <a:rPr lang="en-US" dirty="0">
                <a:solidFill>
                  <a:srgbClr val="222222"/>
                </a:solidFill>
                <a:latin typeface="Arial" panose="020B0604020202020204" pitchFamily="34" charset="0"/>
              </a:rPr>
              <a:t>Relational model organizes data into one or more </a:t>
            </a:r>
            <a:r>
              <a:rPr lang="en-US" dirty="0">
                <a:solidFill>
                  <a:srgbClr val="2658E6"/>
                </a:solidFill>
                <a:latin typeface="Arial" panose="020B0604020202020204" pitchFamily="34" charset="0"/>
              </a:rPr>
              <a:t>tables</a:t>
            </a:r>
            <a:r>
              <a:rPr lang="en-US" dirty="0">
                <a:solidFill>
                  <a:srgbClr val="222222"/>
                </a:solidFill>
                <a:latin typeface="Arial" panose="020B0604020202020204" pitchFamily="34" charset="0"/>
              </a:rPr>
              <a:t> (or "relations") of </a:t>
            </a:r>
            <a:r>
              <a:rPr lang="en-US" dirty="0">
                <a:solidFill>
                  <a:srgbClr val="2658E6"/>
                </a:solidFill>
                <a:latin typeface="Arial" panose="020B0604020202020204" pitchFamily="34" charset="0"/>
              </a:rPr>
              <a:t>columns</a:t>
            </a:r>
            <a:r>
              <a:rPr lang="en-US" dirty="0">
                <a:solidFill>
                  <a:srgbClr val="222222"/>
                </a:solidFill>
                <a:latin typeface="Arial" panose="020B0604020202020204" pitchFamily="34" charset="0"/>
              </a:rPr>
              <a:t> and </a:t>
            </a:r>
            <a:r>
              <a:rPr lang="en-US" dirty="0">
                <a:solidFill>
                  <a:srgbClr val="2658E6"/>
                </a:solidFill>
                <a:latin typeface="Arial" panose="020B0604020202020204" pitchFamily="34" charset="0"/>
              </a:rPr>
              <a:t>rows</a:t>
            </a:r>
            <a:r>
              <a:rPr lang="en-US" dirty="0">
                <a:solidFill>
                  <a:srgbClr val="222222"/>
                </a:solidFill>
                <a:latin typeface="Arial" panose="020B0604020202020204" pitchFamily="34" charset="0"/>
              </a:rPr>
              <a:t>. Rows are also called </a:t>
            </a:r>
            <a:r>
              <a:rPr lang="en-US" dirty="0">
                <a:solidFill>
                  <a:srgbClr val="2658E6"/>
                </a:solidFill>
                <a:latin typeface="Arial" panose="020B0604020202020204" pitchFamily="34" charset="0"/>
              </a:rPr>
              <a:t>records</a:t>
            </a:r>
            <a:r>
              <a:rPr lang="en-US" dirty="0">
                <a:solidFill>
                  <a:srgbClr val="222222"/>
                </a:solidFill>
                <a:latin typeface="Arial" panose="020B0604020202020204" pitchFamily="34" charset="0"/>
              </a:rPr>
              <a:t> or </a:t>
            </a:r>
            <a:r>
              <a:rPr lang="en-US" dirty="0">
                <a:solidFill>
                  <a:srgbClr val="2658E6"/>
                </a:solidFill>
                <a:latin typeface="Arial" panose="020B0604020202020204" pitchFamily="34" charset="0"/>
              </a:rPr>
              <a:t>tuples</a:t>
            </a:r>
            <a:r>
              <a:rPr lang="en-US" dirty="0">
                <a:solidFill>
                  <a:srgbClr val="222222"/>
                </a:solidFill>
                <a:latin typeface="Arial" panose="020B0604020202020204" pitchFamily="34" charset="0"/>
              </a:rPr>
              <a:t>. Columns are also called </a:t>
            </a:r>
            <a:r>
              <a:rPr lang="en-US" dirty="0">
                <a:solidFill>
                  <a:srgbClr val="2658E6"/>
                </a:solidFill>
                <a:latin typeface="Arial" panose="020B0604020202020204" pitchFamily="34" charset="0"/>
              </a:rPr>
              <a:t>attributes</a:t>
            </a:r>
            <a:r>
              <a:rPr lang="en-US" dirty="0">
                <a:solidFill>
                  <a:srgbClr val="0B0080"/>
                </a:solidFill>
                <a:latin typeface="Arial" panose="020B0604020202020204" pitchFamily="34" charset="0"/>
              </a:rPr>
              <a:t>.</a:t>
            </a:r>
            <a:endParaRPr lang="en-IN" dirty="0">
              <a:solidFill>
                <a:srgbClr val="0B0080"/>
              </a:solidFill>
              <a:latin typeface="Arial" panose="020B0604020202020204" pitchFamily="34" charset="0"/>
            </a:endParaRPr>
          </a:p>
        </p:txBody>
      </p:sp>
      <p:pic>
        <p:nvPicPr>
          <p:cNvPr id="3" name="Picture 2">
            <a:extLst>
              <a:ext uri="{FF2B5EF4-FFF2-40B4-BE49-F238E27FC236}">
                <a16:creationId xmlns:a16="http://schemas.microsoft.com/office/drawing/2014/main" xmlns="" id="{607B13F8-0302-4BEC-8DCF-4ECE047B30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315DCBB-FBC5-4AB1-B3A2-2257B75471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5836278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3</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1AD50663-5142-49E7-950F-8992CC62012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D8F2A55-B68D-4B0D-AB97-0B3C5C330D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1155977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p>
            <a:pPr lvl="0" algn="ctr">
              <a:spcBef>
                <a:spcPct val="0"/>
              </a:spcBef>
              <a:defRPr/>
            </a:pPr>
            <a:r>
              <a:rPr lang="en-US" sz="3600" b="1" dirty="0">
                <a:latin typeface="Arial" pitchFamily="34" charset="0"/>
                <a:cs typeface="Arial" pitchFamily="34" charset="0"/>
              </a:rPr>
              <a:t>Introduction</a:t>
            </a:r>
            <a:endParaRPr lang="en-US" sz="3600" b="1" i="1" dirty="0">
              <a:latin typeface="Arial" pitchFamily="34" charset="0"/>
              <a:cs typeface="Arial" pitchFamily="34" charset="0"/>
            </a:endParaRPr>
          </a:p>
        </p:txBody>
      </p:sp>
      <p:sp>
        <p:nvSpPr>
          <p:cNvPr id="5" name="Rectangle 4"/>
          <p:cNvSpPr/>
          <p:nvPr/>
        </p:nvSpPr>
        <p:spPr>
          <a:xfrm>
            <a:off x="1980942" y="1219202"/>
            <a:ext cx="8380909" cy="750975"/>
          </a:xfrm>
          <a:prstGeom prst="rect">
            <a:avLst/>
          </a:prstGeom>
        </p:spPr>
        <p:txBody>
          <a:bodyPr wrap="square">
            <a:spAutoFit/>
          </a:bodyPr>
          <a:lstStyle/>
          <a:p>
            <a:pPr>
              <a:lnSpc>
                <a:spcPct val="107000"/>
              </a:lnSpc>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A </a:t>
            </a:r>
            <a:r>
              <a:rPr lang="en-US" sz="2000" b="1" dirty="0">
                <a:latin typeface="Calibri" panose="020F0502020204030204" pitchFamily="34" charset="0"/>
                <a:ea typeface="Calibri" panose="020F0502020204030204" pitchFamily="34" charset="0"/>
                <a:cs typeface="Times New Roman" panose="02020603050405020304" pitchFamily="18" charset="0"/>
              </a:rPr>
              <a:t>Data Manipulation Language </a:t>
            </a:r>
            <a:r>
              <a:rPr lang="en-US" sz="2000" dirty="0">
                <a:latin typeface="Calibri" panose="020F0502020204030204" pitchFamily="34" charset="0"/>
                <a:ea typeface="Calibri" panose="020F0502020204030204" pitchFamily="34" charset="0"/>
                <a:cs typeface="Times New Roman" panose="02020603050405020304" pitchFamily="18" charset="0"/>
              </a:rPr>
              <a:t>(DML) is a computer language used to </a:t>
            </a:r>
            <a:r>
              <a:rPr lang="en-US" sz="2000" b="1" dirty="0">
                <a:latin typeface="Calibri" panose="020F0502020204030204" pitchFamily="34" charset="0"/>
                <a:ea typeface="Calibri" panose="020F0502020204030204" pitchFamily="34" charset="0"/>
                <a:cs typeface="Times New Roman" panose="02020603050405020304" pitchFamily="18" charset="0"/>
              </a:rPr>
              <a:t>retrieve, insert, update and delete </a:t>
            </a:r>
            <a:r>
              <a:rPr lang="en-US" sz="2000" dirty="0">
                <a:latin typeface="Calibri" panose="020F0502020204030204" pitchFamily="34" charset="0"/>
                <a:ea typeface="Calibri" panose="020F0502020204030204" pitchFamily="34" charset="0"/>
                <a:cs typeface="Times New Roman" panose="02020603050405020304" pitchFamily="18" charset="0"/>
              </a:rPr>
              <a:t>data</a:t>
            </a:r>
            <a:r>
              <a:rPr lang="en-US" sz="2000" b="1" dirty="0">
                <a:latin typeface="Calibri" panose="020F0502020204030204" pitchFamily="34" charset="0"/>
                <a:ea typeface="Calibri" panose="020F0502020204030204" pitchFamily="34" charset="0"/>
                <a:cs typeface="Times New Roman" panose="02020603050405020304" pitchFamily="18" charset="0"/>
              </a:rPr>
              <a:t> </a:t>
            </a:r>
            <a:r>
              <a:rPr lang="en-US" sz="2000" dirty="0">
                <a:latin typeface="Calibri" panose="020F0502020204030204" pitchFamily="34" charset="0"/>
                <a:ea typeface="Calibri" panose="020F0502020204030204" pitchFamily="34" charset="0"/>
                <a:cs typeface="Times New Roman" panose="02020603050405020304" pitchFamily="18" charset="0"/>
              </a:rPr>
              <a:t>in/from database.</a:t>
            </a:r>
          </a:p>
        </p:txBody>
      </p:sp>
      <p:pic>
        <p:nvPicPr>
          <p:cNvPr id="6" name="Picture 5">
            <a:extLst>
              <a:ext uri="{FF2B5EF4-FFF2-40B4-BE49-F238E27FC236}">
                <a16:creationId xmlns:a16="http://schemas.microsoft.com/office/drawing/2014/main" xmlns="" id="{66FED427-17E8-4481-8D0E-12B3E47309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1A2DDA1-9F4F-47D3-B7FE-6D8C74D45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8632887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sp>
        <p:nvSpPr>
          <p:cNvPr id="7" name="Rectangle 6"/>
          <p:cNvSpPr/>
          <p:nvPr/>
        </p:nvSpPr>
        <p:spPr>
          <a:xfrm>
            <a:off x="262558" y="1340768"/>
            <a:ext cx="11665296" cy="3970318"/>
          </a:xfrm>
          <a:prstGeom prst="rect">
            <a:avLst/>
          </a:prstGeom>
        </p:spPr>
        <p:txBody>
          <a:bodyPr wrap="square">
            <a:spAutoFit/>
          </a:bodyPr>
          <a:lstStyle/>
          <a:p>
            <a:pPr marL="342900" indent="-342900">
              <a:buFont typeface="Arial" panose="020B0604020202020204" pitchFamily="34" charset="0"/>
              <a:buChar char="•"/>
            </a:pPr>
            <a:r>
              <a:rPr lang="en-IN" dirty="0">
                <a:latin typeface="Palatino Linotype" panose="02040502050505030304" pitchFamily="18" charset="0"/>
              </a:rPr>
              <a:t>Insert :- </a:t>
            </a:r>
            <a:r>
              <a:rPr lang="en-US" dirty="0">
                <a:latin typeface="Palatino Linotype" panose="02040502050505030304" pitchFamily="18" charset="0"/>
              </a:rPr>
              <a:t>To insert data into a MySQL table, you would need to use the INSERT INTO command. You can INSERT data into the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Update :- </a:t>
            </a:r>
            <a:r>
              <a:rPr lang="en-US" dirty="0">
                <a:latin typeface="Palatino Linotype" panose="02040502050505030304" pitchFamily="18" charset="0"/>
              </a:rPr>
              <a:t>We use the UPDATE statement to update existing data in a table. We can use the UPDATE statement to change column values of a single row, a group of rows, or all rows in a table. You can UPDATE data in MySQL table by using the mysql&gt; prompt or by using any programming language.</a:t>
            </a: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Delete :- </a:t>
            </a:r>
            <a:r>
              <a:rPr lang="en-US" dirty="0">
                <a:latin typeface="Palatino Linotype" panose="02040502050505030304" pitchFamily="18" charset="0"/>
              </a:rPr>
              <a:t>We use the DELETE statement to delete existing data in a table. We can use the DELETE statement to delete a single row, a group of rows, or all rows in a table. You can DELETE data from the MySQL table by using the mysql&gt; prompt or by using any programming language.</a:t>
            </a:r>
          </a:p>
          <a:p>
            <a:pPr marL="342900" indent="-342900">
              <a:buFont typeface="Arial" panose="020B0604020202020204" pitchFamily="34" charset="0"/>
              <a:buChar char="•"/>
            </a:pPr>
            <a:endParaRPr lang="en-IN" dirty="0">
              <a:latin typeface="Palatino Linotype" panose="02040502050505030304" pitchFamily="18" charset="0"/>
            </a:endParaRPr>
          </a:p>
          <a:p>
            <a:pPr marL="342900" indent="-342900">
              <a:buFont typeface="Arial" panose="020B0604020202020204" pitchFamily="34" charset="0"/>
              <a:buChar char="•"/>
            </a:pPr>
            <a:endParaRPr lang="en-US" dirty="0">
              <a:latin typeface="Palatino Linotype" panose="02040502050505030304" pitchFamily="18" charset="0"/>
            </a:endParaRPr>
          </a:p>
          <a:p>
            <a:pPr marL="342900" indent="-342900">
              <a:buFont typeface="Arial" panose="020B0604020202020204" pitchFamily="34" charset="0"/>
              <a:buChar char="•"/>
            </a:pPr>
            <a:r>
              <a:rPr lang="en-IN" dirty="0">
                <a:latin typeface="Palatino Linotype" panose="02040502050505030304" pitchFamily="18" charset="0"/>
              </a:rPr>
              <a:t>Selection process :- </a:t>
            </a:r>
            <a:r>
              <a:rPr lang="en-US" dirty="0">
                <a:latin typeface="Palatino Linotype" panose="02040502050505030304" pitchFamily="18" charset="0"/>
              </a:rPr>
              <a:t>The SELECT command is used to fetch data from the MySQL database. You can fetch data from the MySQL table by using the mysql&gt; prompt or by using any programming language.</a:t>
            </a:r>
          </a:p>
        </p:txBody>
      </p:sp>
      <p:pic>
        <p:nvPicPr>
          <p:cNvPr id="5" name="Picture 4">
            <a:extLst>
              <a:ext uri="{FF2B5EF4-FFF2-40B4-BE49-F238E27FC236}">
                <a16:creationId xmlns:a16="http://schemas.microsoft.com/office/drawing/2014/main" xmlns="" id="{A33E4061-371D-4974-BC1A-D056C671CB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38BFAFA7-9B17-49E9-B7C4-AA6AF6853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862513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80942" y="1143000"/>
            <a:ext cx="8304719" cy="1631216"/>
          </a:xfrm>
          <a:prstGeom prst="rect">
            <a:avLst/>
          </a:prstGeom>
        </p:spPr>
        <p:txBody>
          <a:bodyPr wrap="square">
            <a:spAutoFit/>
          </a:bodyPr>
          <a:lstStyle/>
          <a:p>
            <a:r>
              <a:rPr lang="en-IN" sz="2000" b="1" dirty="0">
                <a:latin typeface="Palatino Linotype" panose="02040502050505030304" pitchFamily="18" charset="0"/>
              </a:rPr>
              <a:t>DML commands</a:t>
            </a:r>
          </a:p>
          <a:p>
            <a:pPr marL="342900" indent="-342900">
              <a:buFont typeface="Arial" panose="020B0604020202020204" pitchFamily="34" charset="0"/>
              <a:buChar char="•"/>
            </a:pPr>
            <a:r>
              <a:rPr lang="en-IN" sz="2000" dirty="0">
                <a:latin typeface="Palatino Linotype" panose="02040502050505030304" pitchFamily="18" charset="0"/>
              </a:rPr>
              <a:t>Insert</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Update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Delete</a:t>
            </a:r>
            <a:endParaRPr lang="en-US" sz="2000" dirty="0">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Selection process </a:t>
            </a:r>
            <a:endParaRPr lang="en-US" sz="2000" dirty="0">
              <a:latin typeface="Palatino Linotype" panose="02040502050505030304" pitchFamily="18" charset="0"/>
            </a:endParaRPr>
          </a:p>
        </p:txBody>
      </p:sp>
      <p:sp>
        <p:nvSpPr>
          <p:cNvPr id="5" name="Title 1"/>
          <p:cNvSpPr txBox="1">
            <a:spLocks/>
          </p:cNvSpPr>
          <p:nvPr/>
        </p:nvSpPr>
        <p:spPr>
          <a:xfrm>
            <a:off x="1828562" y="228600"/>
            <a:ext cx="8609479" cy="685800"/>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Topics to be covered</a:t>
            </a:r>
          </a:p>
        </p:txBody>
      </p:sp>
      <p:pic>
        <p:nvPicPr>
          <p:cNvPr id="6" name="Picture 5">
            <a:extLst>
              <a:ext uri="{FF2B5EF4-FFF2-40B4-BE49-F238E27FC236}">
                <a16:creationId xmlns:a16="http://schemas.microsoft.com/office/drawing/2014/main" xmlns="" id="{31431C59-2291-4389-903E-B7EC56DC7F3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BCD608B-F4FA-4300-87A3-DBAFC2BA3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89233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8EF0959-505D-46B9-B860-525EC9C252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323E2139-0146-4F07-A23B-4A0D6FD4A130}"/>
              </a:ext>
            </a:extLst>
          </p:cNvPr>
          <p:cNvSpPr/>
          <p:nvPr/>
        </p:nvSpPr>
        <p:spPr>
          <a:xfrm>
            <a:off x="406573" y="4059069"/>
            <a:ext cx="8990430" cy="1727332"/>
          </a:xfrm>
          <a:prstGeom prst="rect">
            <a:avLst/>
          </a:prstGeom>
          <a:solidFill>
            <a:schemeClr val="bg1"/>
          </a:solidFill>
        </p:spPr>
        <p:txBody>
          <a:bodyPr wrap="square">
            <a:spAutoFit/>
          </a:bodyPr>
          <a:lstStyle/>
          <a:p>
            <a:r>
              <a:rPr lang="en-IN" sz="2000" dirty="0">
                <a:solidFill>
                  <a:srgbClr val="FF0000"/>
                </a:solidFill>
                <a:latin typeface="Palatino Linotype" panose="02040502050505030304" pitchFamily="18" charset="0"/>
                <a:cs typeface="Segoe UI Light" panose="020B0502040204020203" pitchFamily="34" charset="0"/>
              </a:rPr>
              <a:t>You can insert data using following methods:</a:t>
            </a:r>
          </a:p>
          <a:p>
            <a:endParaRPr lang="en-IN" sz="800" dirty="0">
              <a:latin typeface="Palatino Linotype" panose="02040502050505030304" pitchFamily="18" charset="0"/>
              <a:cs typeface="Segoe UI Light" panose="020B0502040204020203" pitchFamily="34" charset="0"/>
            </a:endParaRP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VALUES</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SET</a:t>
            </a:r>
          </a:p>
          <a:p>
            <a:pPr marL="342900" indent="-342900">
              <a:lnSpc>
                <a:spcPct val="150000"/>
              </a:lnSpc>
              <a:buFont typeface="Arial" panose="020B0604020202020204" pitchFamily="34" charset="0"/>
              <a:buChar char="•"/>
            </a:pPr>
            <a:r>
              <a:rPr lang="en-IN" dirty="0">
                <a:solidFill>
                  <a:schemeClr val="accent5">
                    <a:lumMod val="50000"/>
                  </a:schemeClr>
                </a:solidFill>
                <a:latin typeface="Palatino Linotype" panose="02040502050505030304" pitchFamily="18" charset="0"/>
                <a:cs typeface="Segoe UI Light" panose="020B0502040204020203" pitchFamily="34" charset="0"/>
              </a:rPr>
              <a:t>INSERT ... SELECT</a:t>
            </a:r>
            <a:endParaRPr lang="en-IN" b="1" dirty="0">
              <a:solidFill>
                <a:schemeClr val="accent5">
                  <a:lumMod val="50000"/>
                </a:schemeClr>
              </a:solidFill>
              <a:latin typeface="Palatino Linotype" panose="02040502050505030304" pitchFamily="18" charset="0"/>
              <a:cs typeface="Segoe UI Light" panose="020B0502040204020203" pitchFamily="34" charset="0"/>
            </a:endParaRPr>
          </a:p>
        </p:txBody>
      </p:sp>
      <p:sp>
        <p:nvSpPr>
          <p:cNvPr id="5" name="Rectangle 4">
            <a:extLst>
              <a:ext uri="{FF2B5EF4-FFF2-40B4-BE49-F238E27FC236}">
                <a16:creationId xmlns:a16="http://schemas.microsoft.com/office/drawing/2014/main" xmlns="" id="{7D3BBA9B-1E63-49CF-A3AC-C9429608F95A}"/>
              </a:ext>
            </a:extLst>
          </p:cNvPr>
          <p:cNvSpPr/>
          <p:nvPr/>
        </p:nvSpPr>
        <p:spPr>
          <a:xfrm>
            <a:off x="2871827" y="3244334"/>
            <a:ext cx="6131807" cy="369332"/>
          </a:xfrm>
          <a:prstGeom prst="rect">
            <a:avLst/>
          </a:prstGeom>
        </p:spPr>
        <p:txBody>
          <a:bodyPr wrap="none">
            <a:spAutoFit/>
          </a:bodyPr>
          <a:lstStyle/>
          <a:p>
            <a:r>
              <a:rPr lang="en-IN" dirty="0">
                <a:latin typeface="Palatino Linotype" panose="02040502050505030304" pitchFamily="18" charset="0"/>
              </a:rPr>
              <a:t>INSERT command inserts new rows into an existing table.</a:t>
            </a:r>
          </a:p>
        </p:txBody>
      </p:sp>
      <p:sp>
        <p:nvSpPr>
          <p:cNvPr id="6" name="Footer Placeholder 2">
            <a:extLst>
              <a:ext uri="{FF2B5EF4-FFF2-40B4-BE49-F238E27FC236}">
                <a16:creationId xmlns:a16="http://schemas.microsoft.com/office/drawing/2014/main" xmlns="" id="{2FCDE3CB-46B0-45F9-BE9B-2329B882D2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BBA007F2-F22F-4FE8-8748-1C9E6B7BD420}"/>
              </a:ext>
            </a:extLst>
          </p:cNvPr>
          <p:cNvSpPr/>
          <p:nvPr/>
        </p:nvSpPr>
        <p:spPr>
          <a:xfrm>
            <a:off x="406573" y="836712"/>
            <a:ext cx="11449272" cy="1107996"/>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FF0000"/>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IN" dirty="0">
                <a:latin typeface="Arial" panose="020B0604020202020204" pitchFamily="34" charset="0"/>
                <a:cs typeface="Arial" panose="020B0604020202020204" pitchFamily="34" charset="0"/>
              </a:rPr>
              <a:t>Your database table has X columns, Where as the </a:t>
            </a:r>
            <a:r>
              <a:rPr lang="en-IN" b="1" dirty="0">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 you are passing are for (X-1) or (X+1). This mismatch of column-values will giving you the error.</a:t>
            </a:r>
          </a:p>
        </p:txBody>
      </p:sp>
    </p:spTree>
    <p:extLst>
      <p:ext uri="{BB962C8B-B14F-4D97-AF65-F5344CB8AC3E}">
        <p14:creationId xmlns:p14="http://schemas.microsoft.com/office/powerpoint/2010/main" xmlns="" val="275809830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VALUES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8EF0959-505D-46B9-B860-525EC9C252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5168921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grpSp>
        <p:nvGrpSpPr>
          <p:cNvPr id="9" name="Group 8">
            <a:extLst>
              <a:ext uri="{FF2B5EF4-FFF2-40B4-BE49-F238E27FC236}">
                <a16:creationId xmlns:a16="http://schemas.microsoft.com/office/drawing/2014/main" xmlns="" id="{1EF38240-1E49-4578-8C77-739037A5FDB6}"/>
              </a:ext>
            </a:extLst>
          </p:cNvPr>
          <p:cNvGrpSpPr/>
          <p:nvPr/>
        </p:nvGrpSpPr>
        <p:grpSpPr>
          <a:xfrm>
            <a:off x="804471" y="2636912"/>
            <a:ext cx="8897814" cy="2971798"/>
            <a:chOff x="1676182" y="3200402"/>
            <a:chExt cx="8897814" cy="2971798"/>
          </a:xfrm>
        </p:grpSpPr>
        <p:pic>
          <p:nvPicPr>
            <p:cNvPr id="31" name="Picture 30"/>
            <p:cNvPicPr>
              <a:picLocks noChangeAspect="1"/>
            </p:cNvPicPr>
            <p:nvPr/>
          </p:nvPicPr>
          <p:blipFill>
            <a:blip r:embed="rId2" cstate="print"/>
            <a:stretch>
              <a:fillRect/>
            </a:stretch>
          </p:blipFill>
          <p:spPr>
            <a:xfrm>
              <a:off x="1692608" y="3200402"/>
              <a:ext cx="7825207" cy="407679"/>
            </a:xfrm>
            <a:prstGeom prst="rect">
              <a:avLst/>
            </a:prstGeom>
          </p:spPr>
        </p:pic>
        <p:grpSp>
          <p:nvGrpSpPr>
            <p:cNvPr id="2" name="Group 2"/>
            <p:cNvGrpSpPr/>
            <p:nvPr/>
          </p:nvGrpSpPr>
          <p:grpSpPr>
            <a:xfrm>
              <a:off x="5340926" y="4442415"/>
              <a:ext cx="2523112" cy="472666"/>
              <a:chOff x="3817620" y="4442415"/>
              <a:chExt cx="2523441" cy="472666"/>
            </a:xfrm>
          </p:grpSpPr>
          <p:cxnSp>
            <p:nvCxnSpPr>
              <p:cNvPr id="23" name="Elbow Connector 22"/>
              <p:cNvCxnSpPr/>
              <p:nvPr/>
            </p:nvCxnSpPr>
            <p:spPr>
              <a:xfrm rot="16200000" flipV="1">
                <a:off x="4321620" y="3938415"/>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062339" y="4545749"/>
                <a:ext cx="1278722" cy="369332"/>
              </a:xfrm>
              <a:prstGeom prst="rect">
                <a:avLst/>
              </a:prstGeom>
              <a:noFill/>
            </p:spPr>
            <p:txBody>
              <a:bodyPr wrap="none" rtlCol="0">
                <a:spAutoFit/>
              </a:bodyPr>
              <a:lstStyle/>
              <a:p>
                <a:r>
                  <a:rPr lang="en-IN" dirty="0">
                    <a:solidFill>
                      <a:srgbClr val="C8A0C3"/>
                    </a:solidFill>
                  </a:rPr>
                  <a:t>Column List</a:t>
                </a:r>
              </a:p>
            </p:txBody>
          </p:sp>
        </p:grpSp>
        <p:grpSp>
          <p:nvGrpSpPr>
            <p:cNvPr id="3" name="Group 1"/>
            <p:cNvGrpSpPr/>
            <p:nvPr/>
          </p:nvGrpSpPr>
          <p:grpSpPr>
            <a:xfrm>
              <a:off x="7646550" y="3536458"/>
              <a:ext cx="2830603" cy="472666"/>
              <a:chOff x="6123543" y="3536458"/>
              <a:chExt cx="2830971" cy="472666"/>
            </a:xfrm>
          </p:grpSpPr>
          <p:cxnSp>
            <p:nvCxnSpPr>
              <p:cNvPr id="27" name="Elbow Connector 26"/>
              <p:cNvCxnSpPr/>
              <p:nvPr/>
            </p:nvCxnSpPr>
            <p:spPr>
              <a:xfrm rot="16200000" flipV="1">
                <a:off x="6627543" y="3032458"/>
                <a:ext cx="288000" cy="129600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381443" y="3639792"/>
                <a:ext cx="1573071" cy="369332"/>
              </a:xfrm>
              <a:prstGeom prst="rect">
                <a:avLst/>
              </a:prstGeom>
              <a:noFill/>
            </p:spPr>
            <p:txBody>
              <a:bodyPr wrap="none" rtlCol="0">
                <a:spAutoFit/>
              </a:bodyPr>
              <a:lstStyle/>
              <a:p>
                <a:r>
                  <a:rPr lang="en-IN" dirty="0">
                    <a:solidFill>
                      <a:srgbClr val="C8A0C3"/>
                    </a:solidFill>
                  </a:rPr>
                  <a:t>Column Values</a:t>
                </a:r>
              </a:p>
            </p:txBody>
          </p:sp>
        </p:grpSp>
        <p:grpSp>
          <p:nvGrpSpPr>
            <p:cNvPr id="8" name="Group 7"/>
            <p:cNvGrpSpPr/>
            <p:nvPr/>
          </p:nvGrpSpPr>
          <p:grpSpPr>
            <a:xfrm>
              <a:off x="4952357" y="5771156"/>
              <a:ext cx="5257117" cy="401044"/>
              <a:chOff x="3429000" y="5885637"/>
              <a:chExt cx="4701100" cy="401044"/>
            </a:xfrm>
          </p:grpSpPr>
          <p:cxnSp>
            <p:nvCxnSpPr>
              <p:cNvPr id="29" name="Elbow Connector 28"/>
              <p:cNvCxnSpPr/>
              <p:nvPr/>
            </p:nvCxnSpPr>
            <p:spPr>
              <a:xfrm rot="16200000" flipV="1">
                <a:off x="4583581" y="4731056"/>
                <a:ext cx="216378" cy="2525540"/>
              </a:xfrm>
              <a:prstGeom prst="bentConnector3">
                <a:avLst>
                  <a:gd name="adj1" fmla="val -733"/>
                </a:avLst>
              </a:prstGeom>
              <a:ln w="19050">
                <a:solidFill>
                  <a:srgbClr val="C74C49"/>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896845" y="5917349"/>
                <a:ext cx="2233255" cy="369332"/>
              </a:xfrm>
              <a:prstGeom prst="rect">
                <a:avLst/>
              </a:prstGeom>
              <a:noFill/>
            </p:spPr>
            <p:txBody>
              <a:bodyPr wrap="square" rtlCol="0">
                <a:spAutoFit/>
              </a:bodyPr>
              <a:lstStyle/>
              <a:p>
                <a:r>
                  <a:rPr lang="en-IN" dirty="0">
                    <a:solidFill>
                      <a:srgbClr val="C8A0C3"/>
                    </a:solidFill>
                  </a:rPr>
                  <a:t>Inserting multiple rows</a:t>
                </a:r>
              </a:p>
            </p:txBody>
          </p:sp>
        </p:grpSp>
        <p:pic>
          <p:nvPicPr>
            <p:cNvPr id="32" name="Picture 31"/>
            <p:cNvPicPr>
              <a:picLocks noChangeAspect="1"/>
            </p:cNvPicPr>
            <p:nvPr/>
          </p:nvPicPr>
          <p:blipFill>
            <a:blip r:embed="rId3" cstate="print"/>
            <a:stretch>
              <a:fillRect/>
            </a:stretch>
          </p:blipFill>
          <p:spPr>
            <a:xfrm>
              <a:off x="1684395" y="4054884"/>
              <a:ext cx="8821624" cy="381000"/>
            </a:xfrm>
            <a:prstGeom prst="rect">
              <a:avLst/>
            </a:prstGeom>
          </p:spPr>
        </p:pic>
        <p:pic>
          <p:nvPicPr>
            <p:cNvPr id="33" name="Picture 32"/>
            <p:cNvPicPr>
              <a:picLocks noChangeAspect="1"/>
            </p:cNvPicPr>
            <p:nvPr/>
          </p:nvPicPr>
          <p:blipFill>
            <a:blip r:embed="rId4" cstate="print"/>
            <a:stretch>
              <a:fillRect/>
            </a:stretch>
          </p:blipFill>
          <p:spPr>
            <a:xfrm>
              <a:off x="1676182" y="5027710"/>
              <a:ext cx="8897814" cy="724264"/>
            </a:xfrm>
            <a:prstGeom prst="rect">
              <a:avLst/>
            </a:prstGeom>
          </p:spPr>
        </p:pic>
      </p:grpSp>
      <p:pic>
        <p:nvPicPr>
          <p:cNvPr id="18" name="Picture 17">
            <a:extLst>
              <a:ext uri="{FF2B5EF4-FFF2-40B4-BE49-F238E27FC236}">
                <a16:creationId xmlns:a16="http://schemas.microsoft.com/office/drawing/2014/main" xmlns="" id="{1BC29D4B-0260-49F9-9E5E-2135514E8A88}"/>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xmlns=""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19" name="Footer Placeholder 2">
            <a:extLst>
              <a:ext uri="{FF2B5EF4-FFF2-40B4-BE49-F238E27FC236}">
                <a16:creationId xmlns:a16="http://schemas.microsoft.com/office/drawing/2014/main" xmlns="" id="{379BDE68-4144-4701-89F7-BDDAFF7975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1" name="Rectangle 20">
            <a:extLst>
              <a:ext uri="{FF2B5EF4-FFF2-40B4-BE49-F238E27FC236}">
                <a16:creationId xmlns:a16="http://schemas.microsoft.com/office/drawing/2014/main" xmlns="" id="{95A95EC7-321B-4295-B0BB-D74506255487}"/>
              </a:ext>
            </a:extLst>
          </p:cNvPr>
          <p:cNvSpPr/>
          <p:nvPr/>
        </p:nvSpPr>
        <p:spPr>
          <a:xfrm>
            <a:off x="407368" y="5837202"/>
            <a:ext cx="10184432" cy="400110"/>
          </a:xfrm>
          <a:prstGeom prst="rect">
            <a:avLst/>
          </a:prstGeom>
          <a:noFill/>
        </p:spPr>
        <p:txBody>
          <a:bodyPr wrap="square">
            <a:spAutoFit/>
          </a:bodyPr>
          <a:lstStyle/>
          <a:p>
            <a:pPr>
              <a:buFont typeface="Arial" panose="020B0604020202020204" pitchFamily="34" charset="0"/>
              <a:buNone/>
            </a:pPr>
            <a:r>
              <a:rPr lang="en-IN" sz="2000" dirty="0">
                <a:solidFill>
                  <a:schemeClr val="tx1">
                    <a:lumMod val="95000"/>
                    <a:lumOff val="5000"/>
                  </a:schemeClr>
                </a:solidFill>
                <a:latin typeface="Segoe UI Light" panose="020B0502040204020203" pitchFamily="34" charset="0"/>
                <a:cs typeface="Segoe UI Light" panose="020B0502040204020203" pitchFamily="34" charset="0"/>
              </a:rPr>
              <a:t>The affected-rows value for an INSERT can be obtained using the ROW_COUNT() function.</a:t>
            </a:r>
          </a:p>
        </p:txBody>
      </p:sp>
    </p:spTree>
    <p:extLst>
      <p:ext uri="{BB962C8B-B14F-4D97-AF65-F5344CB8AC3E}">
        <p14:creationId xmlns:p14="http://schemas.microsoft.com/office/powerpoint/2010/main" xmlns="" val="316675852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8716" y="854452"/>
            <a:ext cx="928156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VALUES</a:t>
            </a:r>
          </a:p>
        </p:txBody>
      </p:sp>
      <p:sp>
        <p:nvSpPr>
          <p:cNvPr id="7" name="Rectangle 6"/>
          <p:cNvSpPr/>
          <p:nvPr/>
        </p:nvSpPr>
        <p:spPr>
          <a:xfrm>
            <a:off x="289654" y="1543587"/>
            <a:ext cx="11206151" cy="707886"/>
          </a:xfrm>
          <a:prstGeom prst="rect">
            <a:avLst/>
          </a:prstGeom>
        </p:spPr>
        <p:txBody>
          <a:bodyPr wrap="square">
            <a:spAutoFit/>
          </a:bodyPr>
          <a:lstStyle/>
          <a:p>
            <a:r>
              <a:rPr lang="en-IN" sz="2000" dirty="0">
                <a:solidFill>
                  <a:srgbClr val="0077AA"/>
                </a:solidFill>
                <a:latin typeface="Liberation Mono"/>
              </a:rPr>
              <a:t>INSERT [INTO] tbl_name [ (col_name,...) ] {VALUES | VALUE} ({expr | DEFAULT}, ...) , (...), ... [ ON DUPLICATE KEY UPDATE assignment_list ]</a:t>
            </a:r>
            <a:endParaRPr lang="en-US" sz="2000" dirty="0">
              <a:solidFill>
                <a:srgbClr val="0077AA"/>
              </a:solidFill>
              <a:latin typeface="Liberation Mono"/>
            </a:endParaRPr>
          </a:p>
        </p:txBody>
      </p:sp>
      <p:pic>
        <p:nvPicPr>
          <p:cNvPr id="18" name="Picture 17">
            <a:extLst>
              <a:ext uri="{FF2B5EF4-FFF2-40B4-BE49-F238E27FC236}">
                <a16:creationId xmlns:a16="http://schemas.microsoft.com/office/drawing/2014/main" xmlns="" id="{1BC29D4B-0260-49F9-9E5E-2135514E8A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0" name="Rectangle 19">
            <a:extLst>
              <a:ext uri="{FF2B5EF4-FFF2-40B4-BE49-F238E27FC236}">
                <a16:creationId xmlns:a16="http://schemas.microsoft.com/office/drawing/2014/main" xmlns="" id="{69966B92-0936-44EA-A591-89D57733ECF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…VALUES</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xmlns="" id="{43651AEC-95F0-41B9-B91B-D73E975D95DD}"/>
              </a:ext>
            </a:extLst>
          </p:cNvPr>
          <p:cNvSpPr/>
          <p:nvPr/>
        </p:nvSpPr>
        <p:spPr>
          <a:xfrm>
            <a:off x="289654" y="3053859"/>
            <a:ext cx="11638200" cy="212365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(29, '</a:t>
            </a:r>
            <a:r>
              <a:rPr lang="en-IN" dirty="0">
                <a:solidFill>
                  <a:srgbClr val="00B050"/>
                </a:solidFill>
                <a:latin typeface="Liberation Mono"/>
                <a:cs typeface="Arial" panose="020B0604020202020204" pitchFamily="34" charset="0"/>
              </a:rPr>
              <a:t>sharmin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patil</a:t>
            </a:r>
            <a:r>
              <a:rPr lang="en-IN" dirty="0">
                <a:latin typeface="Liberation Mono"/>
                <a:cs typeface="Arial" panose="020B0604020202020204" pitchFamily="34" charset="0"/>
              </a:rPr>
              <a:t>', '1999-11-10', '</a:t>
            </a:r>
            <a:r>
              <a:rPr lang="en-IN" dirty="0">
                <a:solidFill>
                  <a:srgbClr val="00B050"/>
                </a:solidFill>
                <a:latin typeface="Liberation Mono"/>
                <a:cs typeface="Arial" panose="020B0604020202020204" pitchFamily="34" charset="0"/>
              </a:rPr>
              <a:t>sharmin.patil@gmail.com</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nameLast, DoB,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(30, '</a:t>
            </a:r>
            <a:r>
              <a:rPr lang="en-IN" dirty="0">
                <a:solidFill>
                  <a:srgbClr val="00B050"/>
                </a:solidFill>
                <a:latin typeface="Liberation Mono"/>
                <a:cs typeface="Arial" panose="020B0604020202020204" pitchFamily="34" charset="0"/>
              </a:rPr>
              <a:t>john</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thomas</a:t>
            </a:r>
            <a:r>
              <a:rPr lang="en-IN" dirty="0">
                <a:latin typeface="Liberation Mono"/>
                <a:cs typeface="Arial" panose="020B0604020202020204" pitchFamily="34" charset="0"/>
              </a:rPr>
              <a:t>', '1983-11-10', '</a:t>
            </a:r>
            <a:r>
              <a:rPr lang="en-IN" dirty="0">
                <a:solidFill>
                  <a:srgbClr val="00B050"/>
                </a:solidFill>
                <a:latin typeface="Liberation Mono"/>
                <a:cs typeface="Arial" panose="020B0604020202020204" pitchFamily="34" charset="0"/>
              </a:rPr>
              <a:t>john.thomas@gmail.com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emailID)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(31, '</a:t>
            </a:r>
            <a:r>
              <a:rPr lang="en-IN" dirty="0">
                <a:solidFill>
                  <a:srgbClr val="00B050"/>
                </a:solidFill>
                <a:latin typeface="Liberation Mono"/>
                <a:cs typeface="Arial" panose="020B0604020202020204" pitchFamily="34" charset="0"/>
              </a:rPr>
              <a:t>jack</a:t>
            </a:r>
            <a:r>
              <a:rPr lang="en-IN" dirty="0">
                <a:latin typeface="Liberation Mono"/>
                <a:cs typeface="Arial" panose="020B0604020202020204" pitchFamily="34" charset="0"/>
              </a:rPr>
              <a:t>', '1980-01-14', '</a:t>
            </a:r>
            <a:r>
              <a:rPr lang="en-IN" dirty="0">
                <a:solidFill>
                  <a:srgbClr val="00B050"/>
                </a:solidFill>
                <a:latin typeface="Liberation Mono"/>
                <a:cs typeface="Arial" panose="020B0604020202020204" pitchFamily="34" charset="0"/>
              </a:rPr>
              <a:t>jack.thorn@gmail.com</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a:p>
            <a:pPr marL="285750" indent="-285750">
              <a:buFont typeface="Arial" panose="020B0604020202020204" pitchFamily="34" charset="0"/>
              <a:buChar char="•"/>
            </a:pPr>
            <a:endParaRPr lang="en-IN" sz="800" dirty="0">
              <a:solidFill>
                <a:srgbClr val="00B05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(ID, nameFirst)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 (32,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(33, '</a:t>
            </a:r>
            <a:r>
              <a:rPr lang="en-IN" dirty="0">
                <a:solidFill>
                  <a:srgbClr val="00B050"/>
                </a:solidFill>
                <a:latin typeface="Liberation Mono"/>
                <a:cs typeface="Arial" panose="020B0604020202020204" pitchFamily="34" charset="0"/>
              </a:rPr>
              <a:t>jr.</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james</a:t>
            </a:r>
            <a:r>
              <a:rPr lang="en-IN" dirty="0">
                <a:latin typeface="Liberation Mono"/>
                <a:cs typeface="Arial" panose="020B0604020202020204" pitchFamily="34" charset="0"/>
              </a:rPr>
              <a:t>'), (34, '</a:t>
            </a:r>
            <a:r>
              <a:rPr lang="en-IN" dirty="0">
                <a:solidFill>
                  <a:srgbClr val="00B050"/>
                </a:solidFill>
                <a:latin typeface="Liberation Mono"/>
                <a:cs typeface="Arial" panose="020B0604020202020204" pitchFamily="34" charset="0"/>
              </a:rPr>
              <a:t>sr. james</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xmlns="" id="{CDFAA0BA-6934-468A-B591-C6445D235306}"/>
              </a:ext>
            </a:extLst>
          </p:cNvPr>
          <p:cNvSpPr/>
          <p:nvPr/>
        </p:nvSpPr>
        <p:spPr>
          <a:xfrm>
            <a:off x="283630" y="2571276"/>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9" name="Footer Placeholder 2">
            <a:extLst>
              <a:ext uri="{FF2B5EF4-FFF2-40B4-BE49-F238E27FC236}">
                <a16:creationId xmlns:a16="http://schemas.microsoft.com/office/drawing/2014/main" xmlns="" id="{E1535D0A-F53B-44C0-8AC3-5017227BE3C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7627057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INSERT ROWS using SET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F5DF90EF-3DB0-40B8-A12B-C0566FC5EF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103EE41-3385-4ED8-8593-A3E5F7C3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2665822"/>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DML- INSERT …SET</a:t>
            </a:r>
            <a:endParaRPr lang="en-IN" sz="3200" b="1" i="1" dirty="0">
              <a:latin typeface="Arial" pitchFamily="34" charset="0"/>
              <a:cs typeface="Arial" pitchFamily="34" charset="0"/>
            </a:endParaRPr>
          </a:p>
        </p:txBody>
      </p:sp>
      <p:sp>
        <p:nvSpPr>
          <p:cNvPr id="5" name="Rectangle 4"/>
          <p:cNvSpPr/>
          <p:nvPr/>
        </p:nvSpPr>
        <p:spPr>
          <a:xfrm>
            <a:off x="334566" y="83671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INSERT inserts new rows into an existing table. The INSERT ... SET forms of the statement insert rows based on explicitly specified values.</a:t>
            </a:r>
          </a:p>
        </p:txBody>
      </p:sp>
      <p:sp>
        <p:nvSpPr>
          <p:cNvPr id="7" name="Rectangle 6"/>
          <p:cNvSpPr/>
          <p:nvPr/>
        </p:nvSpPr>
        <p:spPr>
          <a:xfrm>
            <a:off x="334566" y="1789517"/>
            <a:ext cx="8838049" cy="707886"/>
          </a:xfrm>
          <a:prstGeom prst="rect">
            <a:avLst/>
          </a:prstGeom>
        </p:spPr>
        <p:txBody>
          <a:bodyPr wrap="square">
            <a:spAutoFit/>
          </a:bodyPr>
          <a:lstStyle/>
          <a:p>
            <a:r>
              <a:rPr lang="en-IN" sz="2000" dirty="0">
                <a:solidFill>
                  <a:srgbClr val="0077AA"/>
                </a:solidFill>
                <a:latin typeface="Liberation Mono"/>
              </a:rPr>
              <a:t>INSERT [INTO] tbl_name SET col_name={expr | DEFAULT}, ... [ON DUPLICATE KEY UPDATE assignment_list]</a:t>
            </a:r>
            <a:endParaRPr lang="en-US" sz="2000" dirty="0">
              <a:solidFill>
                <a:srgbClr val="0077AA"/>
              </a:solidFill>
              <a:latin typeface="Liberation Mono"/>
            </a:endParaRPr>
          </a:p>
        </p:txBody>
      </p:sp>
      <p:sp>
        <p:nvSpPr>
          <p:cNvPr id="2" name="Rectangle 1"/>
          <p:cNvSpPr/>
          <p:nvPr/>
        </p:nvSpPr>
        <p:spPr>
          <a:xfrm>
            <a:off x="312075" y="3704509"/>
            <a:ext cx="11449272" cy="107721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A SET clause indicates columns explicitly by name, together with the value to assign each one.</a:t>
            </a:r>
          </a:p>
          <a:p>
            <a:pPr marL="342900" indent="-342900">
              <a:buFont typeface="Arial" panose="020B0604020202020204" pitchFamily="34" charset="0"/>
              <a:buChar char="•"/>
            </a:pPr>
            <a:r>
              <a:rPr lang="en-IN" sz="2000" dirty="0">
                <a:latin typeface="Palatino Linotype" panose="02040502050505030304" pitchFamily="18" charset="0"/>
                <a:cs typeface="Segoe UI Light" panose="020B0502040204020203" pitchFamily="34" charset="0"/>
              </a:rPr>
              <a:t>The affected-rows value for an INSERT can be obtained using the ROW_COUNT() function.</a:t>
            </a:r>
          </a:p>
        </p:txBody>
      </p:sp>
      <p:pic>
        <p:nvPicPr>
          <p:cNvPr id="3" name="Picture 2"/>
          <p:cNvPicPr>
            <a:picLocks noChangeAspect="1"/>
          </p:cNvPicPr>
          <p:nvPr/>
        </p:nvPicPr>
        <p:blipFill>
          <a:blip r:embed="rId2" cstate="print"/>
          <a:stretch>
            <a:fillRect/>
          </a:stretch>
        </p:blipFill>
        <p:spPr>
          <a:xfrm>
            <a:off x="406575" y="3172504"/>
            <a:ext cx="8990430" cy="400050"/>
          </a:xfrm>
          <a:prstGeom prst="rect">
            <a:avLst/>
          </a:prstGeom>
        </p:spPr>
      </p:pic>
      <p:pic>
        <p:nvPicPr>
          <p:cNvPr id="8" name="Picture 7">
            <a:extLst>
              <a:ext uri="{FF2B5EF4-FFF2-40B4-BE49-F238E27FC236}">
                <a16:creationId xmlns:a16="http://schemas.microsoft.com/office/drawing/2014/main" xmlns="" id="{3087DE91-0A95-424E-814E-F5F354977EB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0DF66B3E-AE6D-4448-874E-1C875E8E879B}"/>
              </a:ext>
            </a:extLst>
          </p:cNvPr>
          <p:cNvSpPr/>
          <p:nvPr/>
        </p:nvSpPr>
        <p:spPr>
          <a:xfrm>
            <a:off x="312076" y="4852456"/>
            <a:ext cx="11449272" cy="1477328"/>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ID=35, nameLast='</a:t>
            </a:r>
            <a:r>
              <a:rPr lang="en-IN" dirty="0" err="1">
                <a:solidFill>
                  <a:srgbClr val="00B050"/>
                </a:solidFill>
                <a:latin typeface="Liberation Mono"/>
                <a:cs typeface="Arial" panose="020B0604020202020204" pitchFamily="34" charset="0"/>
              </a:rPr>
              <a:t>patel</a:t>
            </a:r>
            <a:r>
              <a:rPr lang="en-IN" dirty="0">
                <a:latin typeface="Liberation Mono"/>
                <a:cs typeface="Arial" panose="020B0604020202020204" pitchFamily="34" charset="0"/>
              </a:rPr>
              <a:t>', DOB ='2000-04-21', nameFirst ='</a:t>
            </a:r>
            <a:r>
              <a:rPr lang="en-IN" dirty="0" err="1">
                <a:solidFill>
                  <a:srgbClr val="00B050"/>
                </a:solidFill>
                <a:latin typeface="Liberation Mono"/>
                <a:cs typeface="Arial" panose="020B0604020202020204" pitchFamily="34" charset="0"/>
              </a:rPr>
              <a:t>rajan</a:t>
            </a:r>
            <a:r>
              <a:rPr lang="en-IN" dirty="0">
                <a:latin typeface="Liberation Mono"/>
                <a:cs typeface="Arial" panose="020B0604020202020204" pitchFamily="34" charset="0"/>
              </a:rPr>
              <a:t>', emailID = '</a:t>
            </a:r>
            <a:r>
              <a:rPr lang="en-IN" dirty="0">
                <a:solidFill>
                  <a:srgbClr val="00B050"/>
                </a:solidFill>
                <a:latin typeface="Liberation Mono"/>
                <a:cs typeface="Arial" panose="020B0604020202020204" pitchFamily="34" charset="0"/>
              </a:rPr>
              <a:t>rajan.patel@gmail.com</a:t>
            </a:r>
            <a:r>
              <a:rPr lang="en-IN" dirty="0">
                <a:latin typeface="Liberation Mono"/>
                <a:cs typeface="Arial" panose="020B0604020202020204" pitchFamily="34" charset="0"/>
              </a:rPr>
              <a:t>');</a:t>
            </a:r>
            <a:endParaRPr lang="en-IN" dirty="0">
              <a:solidFill>
                <a:srgbClr val="FF0000"/>
              </a:solidFill>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cs typeface="Arial" panose="020B0604020202020204" pitchFamily="34" charset="0"/>
              </a:rPr>
              <a:t>SET</a:t>
            </a:r>
            <a:r>
              <a:rPr lang="en-IN" dirty="0">
                <a:latin typeface="Liberation Mono"/>
                <a:cs typeface="Arial" panose="020B0604020202020204" pitchFamily="34" charset="0"/>
              </a:rPr>
              <a:t> ID=36, nameFirst ='</a:t>
            </a:r>
            <a:r>
              <a:rPr lang="en-IN" dirty="0" err="1">
                <a:solidFill>
                  <a:srgbClr val="00B050"/>
                </a:solidFill>
                <a:latin typeface="Liberation Mono"/>
                <a:cs typeface="Arial" panose="020B0604020202020204" pitchFamily="34" charset="0"/>
              </a:rPr>
              <a:t>ramesh</a:t>
            </a:r>
            <a:r>
              <a:rPr lang="en-IN" dirty="0">
                <a:latin typeface="Liberation Mono"/>
                <a:cs typeface="Arial" panose="020B0604020202020204" pitchFamily="34" charset="0"/>
              </a:rPr>
              <a:t>', nameLast='</a:t>
            </a:r>
            <a:r>
              <a:rPr lang="en-IN" dirty="0" err="1">
                <a:solidFill>
                  <a:srgbClr val="00B050"/>
                </a:solidFill>
                <a:latin typeface="Liberation Mono"/>
                <a:cs typeface="Arial" panose="020B0604020202020204" pitchFamily="34" charset="0"/>
              </a:rPr>
              <a:t>pawar</a:t>
            </a:r>
            <a:r>
              <a:rPr lang="en-IN" dirty="0">
                <a:latin typeface="Liberation Mono"/>
                <a:cs typeface="Arial" panose="020B0604020202020204" pitchFamily="34" charset="0"/>
              </a:rPr>
              <a:t>', DOB ='2000-04-21', emailID = '</a:t>
            </a:r>
            <a:r>
              <a:rPr lang="en-IN" dirty="0">
                <a:solidFill>
                  <a:srgbClr val="00B050"/>
                </a:solidFill>
                <a:latin typeface="Liberation Mono"/>
                <a:cs typeface="Arial" panose="020B0604020202020204" pitchFamily="34" charset="0"/>
              </a:rPr>
              <a:t>ramesh.pawar@gmail.com</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xmlns="" id="{43F7ED22-AB07-4A1A-B189-885503AF5F18}"/>
              </a:ext>
            </a:extLst>
          </p:cNvPr>
          <p:cNvSpPr/>
          <p:nvPr/>
        </p:nvSpPr>
        <p:spPr>
          <a:xfrm>
            <a:off x="358716" y="2621487"/>
            <a:ext cx="11569138" cy="369332"/>
          </a:xfrm>
          <a:prstGeom prst="rect">
            <a:avLst/>
          </a:prstGeom>
        </p:spPr>
        <p:txBody>
          <a:bodyPr wrap="square">
            <a:spAutoFit/>
          </a:bodyPr>
          <a:lstStyle/>
          <a:p>
            <a:r>
              <a:rPr lang="en-IN" dirty="0">
                <a:solidFill>
                  <a:srgbClr val="0077AA"/>
                </a:solidFill>
                <a:latin typeface="Liberation Mono"/>
                <a:cs typeface="Arial" panose="020B0604020202020204" pitchFamily="34" charset="0"/>
              </a:rPr>
              <a:t>STUDENT </a:t>
            </a:r>
            <a:r>
              <a:rPr lang="en-IN" dirty="0">
                <a:latin typeface="Liberation Mono"/>
                <a:cs typeface="Arial" panose="020B0604020202020204" pitchFamily="34" charset="0"/>
              </a:rPr>
              <a: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nameFirst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nameLast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(45), DoB </a:t>
            </a:r>
            <a:r>
              <a:rPr lang="en-IN" dirty="0">
                <a:solidFill>
                  <a:srgbClr val="834689"/>
                </a:solidFill>
                <a:latin typeface="Liberation Mono"/>
                <a:cs typeface="Arial" panose="020B0604020202020204" pitchFamily="34" charset="0"/>
              </a:rPr>
              <a:t>date</a:t>
            </a:r>
            <a:r>
              <a:rPr lang="en-IN" dirty="0">
                <a:latin typeface="Liberation Mono"/>
                <a:cs typeface="Arial" panose="020B0604020202020204" pitchFamily="34" charset="0"/>
              </a:rPr>
              <a:t> , emailID </a:t>
            </a:r>
            <a:r>
              <a:rPr lang="en-IN" dirty="0">
                <a:solidFill>
                  <a:srgbClr val="834689"/>
                </a:solidFill>
                <a:latin typeface="Liberation Mono"/>
                <a:cs typeface="Arial" panose="020B0604020202020204" pitchFamily="34" charset="0"/>
              </a:rPr>
              <a:t>varchar</a:t>
            </a:r>
            <a:r>
              <a:rPr lang="en-IN" dirty="0">
                <a:latin typeface="Liberation Mono"/>
                <a:cs typeface="Arial" panose="020B0604020202020204" pitchFamily="34" charset="0"/>
              </a:rPr>
              <a:t>(128) )</a:t>
            </a:r>
          </a:p>
        </p:txBody>
      </p:sp>
      <p:sp>
        <p:nvSpPr>
          <p:cNvPr id="12" name="Footer Placeholder 2">
            <a:extLst>
              <a:ext uri="{FF2B5EF4-FFF2-40B4-BE49-F238E27FC236}">
                <a16:creationId xmlns:a16="http://schemas.microsoft.com/office/drawing/2014/main" xmlns="" id="{EFC54287-A0EA-4E76-9868-2914C2AC8F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369041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193577F8-FC1B-4AA2-83EF-F1C096585FBF}"/>
              </a:ext>
            </a:extLst>
          </p:cNvPr>
          <p:cNvSpPr/>
          <p:nvPr/>
        </p:nvSpPr>
        <p:spPr>
          <a:xfrm>
            <a:off x="231538" y="5301208"/>
            <a:ext cx="9608083" cy="1569660"/>
          </a:xfrm>
          <a:prstGeom prst="rect">
            <a:avLst/>
          </a:prstGeom>
        </p:spPr>
        <p:txBody>
          <a:bodyPr wrap="square">
            <a:spAutoFit/>
          </a:bodyPr>
          <a:lstStyle/>
          <a:p>
            <a:pPr algn="just"/>
            <a:r>
              <a:rPr lang="en-US" sz="2400" dirty="0">
                <a:solidFill>
                  <a:schemeClr val="bg1"/>
                </a:solidFill>
                <a:latin typeface="-apple-system"/>
              </a:rPr>
              <a:t>I give you a number (</a:t>
            </a:r>
            <a:r>
              <a:rPr lang="en-US" sz="2400" b="1" dirty="0">
                <a:solidFill>
                  <a:schemeClr val="bg1"/>
                </a:solidFill>
                <a:latin typeface="-apple-system"/>
              </a:rPr>
              <a:t>data</a:t>
            </a:r>
            <a:r>
              <a:rPr lang="en-US" sz="2400" dirty="0">
                <a:solidFill>
                  <a:schemeClr val="bg1"/>
                </a:solidFill>
                <a:latin typeface="-apple-system"/>
              </a:rPr>
              <a:t>)</a:t>
            </a:r>
          </a:p>
          <a:p>
            <a:pPr algn="just"/>
            <a:r>
              <a:rPr lang="en-US" sz="2400" dirty="0">
                <a:solidFill>
                  <a:schemeClr val="bg1"/>
                </a:solidFill>
                <a:latin typeface="-apple-system"/>
              </a:rPr>
              <a:t>and tell you it’s the quantity of nuclear warheads (</a:t>
            </a:r>
            <a:r>
              <a:rPr lang="en-US" sz="2400" b="1" dirty="0">
                <a:solidFill>
                  <a:schemeClr val="bg1"/>
                </a:solidFill>
                <a:latin typeface="-apple-system"/>
              </a:rPr>
              <a:t>information</a:t>
            </a:r>
            <a:r>
              <a:rPr lang="en-US" sz="2400" dirty="0">
                <a:solidFill>
                  <a:schemeClr val="bg1"/>
                </a:solidFill>
                <a:latin typeface="-apple-system"/>
              </a:rPr>
              <a:t>)</a:t>
            </a:r>
          </a:p>
          <a:p>
            <a:pPr algn="just"/>
            <a:r>
              <a:rPr lang="en-US" sz="2400" dirty="0">
                <a:solidFill>
                  <a:schemeClr val="bg1"/>
                </a:solidFill>
                <a:latin typeface="-apple-system"/>
              </a:rPr>
              <a:t>and now you know the potential of nuclear warheads (</a:t>
            </a:r>
            <a:r>
              <a:rPr lang="en-US" sz="2400" b="1" dirty="0">
                <a:solidFill>
                  <a:schemeClr val="bg1"/>
                </a:solidFill>
                <a:latin typeface="-apple-system"/>
              </a:rPr>
              <a:t>knowledge</a:t>
            </a:r>
            <a:r>
              <a:rPr lang="en-US" sz="2400" dirty="0">
                <a:solidFill>
                  <a:schemeClr val="bg1"/>
                </a:solidFill>
                <a:latin typeface="-apple-system"/>
              </a:rPr>
              <a:t>)</a:t>
            </a:r>
          </a:p>
          <a:p>
            <a:pPr algn="just"/>
            <a:r>
              <a:rPr lang="en-US" sz="2400" dirty="0">
                <a:solidFill>
                  <a:schemeClr val="bg1"/>
                </a:solidFill>
                <a:latin typeface="-apple-system"/>
              </a:rPr>
              <a:t>and you decide not to use them or to make them more (</a:t>
            </a:r>
            <a:r>
              <a:rPr lang="en-US" sz="2400" b="1" dirty="0">
                <a:solidFill>
                  <a:schemeClr val="bg1"/>
                </a:solidFill>
                <a:latin typeface="-apple-system"/>
              </a:rPr>
              <a:t>wisdom</a:t>
            </a:r>
            <a:r>
              <a:rPr lang="en-US" sz="2400" dirty="0">
                <a:solidFill>
                  <a:schemeClr val="bg1"/>
                </a:solidFill>
                <a:latin typeface="-apple-system"/>
              </a:rPr>
              <a:t>).</a:t>
            </a:r>
            <a:endParaRPr lang="en-IN" sz="2400" dirty="0">
              <a:solidFill>
                <a:schemeClr val="bg1"/>
              </a:solidFill>
            </a:endParaRPr>
          </a:p>
        </p:txBody>
      </p:sp>
      <p:sp>
        <p:nvSpPr>
          <p:cNvPr id="14" name="Rectangle 13">
            <a:extLst>
              <a:ext uri="{FF2B5EF4-FFF2-40B4-BE49-F238E27FC236}">
                <a16:creationId xmlns:a16="http://schemas.microsoft.com/office/drawing/2014/main" xmlns="" id="{A5D25D74-3F29-49B6-9771-5A6AA38B1523}"/>
              </a:ext>
            </a:extLst>
          </p:cNvPr>
          <p:cNvSpPr/>
          <p:nvPr/>
        </p:nvSpPr>
        <p:spPr>
          <a:xfrm>
            <a:off x="262558" y="44624"/>
            <a:ext cx="11305258" cy="830997"/>
          </a:xfrm>
          <a:prstGeom prst="rect">
            <a:avLst/>
          </a:prstGeom>
        </p:spPr>
        <p:txBody>
          <a:bodyPr wrap="square">
            <a:spAutoFit/>
          </a:bodyPr>
          <a:lstStyle/>
          <a:p>
            <a:r>
              <a:rPr lang="en-US" sz="2000" b="1" dirty="0">
                <a:latin typeface="Palatino Linotype" panose="02040502050505030304" pitchFamily="18" charset="0"/>
              </a:rPr>
              <a:t>DIKW Pyramid</a:t>
            </a:r>
            <a:r>
              <a:rPr lang="en-US" sz="2000" dirty="0">
                <a:latin typeface="Palatino Linotype" panose="02040502050505030304" pitchFamily="18" charset="0"/>
              </a:rPr>
              <a:t> describes how the data can be processed and transformed into </a:t>
            </a:r>
            <a:r>
              <a:rPr lang="en-US" sz="2400" b="1" dirty="0">
                <a:solidFill>
                  <a:schemeClr val="accent2">
                    <a:lumMod val="50000"/>
                  </a:schemeClr>
                </a:solidFill>
                <a:latin typeface="Palatino Linotype" panose="02040502050505030304" pitchFamily="18" charset="0"/>
              </a:rPr>
              <a:t>information</a:t>
            </a:r>
            <a:r>
              <a:rPr lang="en-US" sz="2000" dirty="0">
                <a:latin typeface="Palatino Linotype" panose="02040502050505030304" pitchFamily="18" charset="0"/>
              </a:rPr>
              <a:t>, </a:t>
            </a:r>
            <a:r>
              <a:rPr lang="en-US" sz="2400" b="1" dirty="0">
                <a:solidFill>
                  <a:schemeClr val="accent2">
                    <a:lumMod val="50000"/>
                  </a:schemeClr>
                </a:solidFill>
                <a:latin typeface="Palatino Linotype" panose="02040502050505030304" pitchFamily="18" charset="0"/>
              </a:rPr>
              <a:t>knowledge</a:t>
            </a:r>
            <a:r>
              <a:rPr lang="en-US" sz="2000" dirty="0">
                <a:latin typeface="Palatino Linotype" panose="02040502050505030304" pitchFamily="18" charset="0"/>
              </a:rPr>
              <a:t>, and </a:t>
            </a:r>
            <a:r>
              <a:rPr lang="en-US" sz="2400" b="1" dirty="0">
                <a:solidFill>
                  <a:schemeClr val="accent2">
                    <a:lumMod val="50000"/>
                  </a:schemeClr>
                </a:solidFill>
                <a:latin typeface="Palatino Linotype" panose="02040502050505030304" pitchFamily="18" charset="0"/>
              </a:rPr>
              <a:t>wisdom</a:t>
            </a:r>
            <a:r>
              <a:rPr lang="en-US" sz="2000" dirty="0">
                <a:latin typeface="Palatino Linotype" panose="02040502050505030304" pitchFamily="18" charset="0"/>
              </a:rPr>
              <a:t>.</a:t>
            </a:r>
            <a:endParaRPr lang="en-US" sz="2400" dirty="0">
              <a:latin typeface="Palatino Linotype" panose="02040502050505030304" pitchFamily="18" charset="0"/>
            </a:endParaRPr>
          </a:p>
        </p:txBody>
      </p:sp>
      <p:pic>
        <p:nvPicPr>
          <p:cNvPr id="6" name="Picture 2" descr="Related image"/>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870" y="813359"/>
            <a:ext cx="4807200" cy="4032448"/>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p:cNvSpPr/>
          <p:nvPr/>
        </p:nvSpPr>
        <p:spPr>
          <a:xfrm>
            <a:off x="262264" y="992228"/>
            <a:ext cx="1956070" cy="769441"/>
          </a:xfrm>
          <a:prstGeom prst="rect">
            <a:avLst/>
          </a:prstGeom>
        </p:spPr>
        <p:txBody>
          <a:bodyPr wrap="square">
            <a:spAutoFit/>
          </a:bodyPr>
          <a:lstStyle/>
          <a:p>
            <a:r>
              <a:rPr lang="en-IN" sz="2200" dirty="0">
                <a:solidFill>
                  <a:srgbClr val="C00000"/>
                </a:solidFill>
                <a:latin typeface="Arial" panose="020B0604020202020204" pitchFamily="34" charset="0"/>
              </a:rPr>
              <a:t>The </a:t>
            </a:r>
            <a:r>
              <a:rPr lang="en-IN" sz="2200" b="1" dirty="0">
                <a:solidFill>
                  <a:srgbClr val="C00000"/>
                </a:solidFill>
                <a:latin typeface="Arial" panose="020B0604020202020204" pitchFamily="34" charset="0"/>
              </a:rPr>
              <a:t>DIKW pyramid</a:t>
            </a:r>
            <a:endParaRPr lang="en-IN" sz="2200" dirty="0">
              <a:solidFill>
                <a:srgbClr val="C00000"/>
              </a:solidFill>
            </a:endParaRPr>
          </a:p>
        </p:txBody>
      </p:sp>
      <p:sp>
        <p:nvSpPr>
          <p:cNvPr id="3" name="Rectangle 2"/>
          <p:cNvSpPr/>
          <p:nvPr/>
        </p:nvSpPr>
        <p:spPr>
          <a:xfrm>
            <a:off x="4389731" y="3172906"/>
            <a:ext cx="4544834" cy="400110"/>
          </a:xfrm>
          <a:prstGeom prst="rect">
            <a:avLst/>
          </a:prstGeom>
        </p:spPr>
        <p:txBody>
          <a:bodyPr wrap="none">
            <a:spAutoFit/>
          </a:bodyPr>
          <a:lstStyle/>
          <a:p>
            <a:r>
              <a:rPr lang="en-IN" sz="2000" dirty="0">
                <a:latin typeface="Palatino Linotype" panose="02040502050505030304" pitchFamily="18" charset="0"/>
              </a:rPr>
              <a:t>learning about something or someone.</a:t>
            </a:r>
          </a:p>
        </p:txBody>
      </p:sp>
      <p:sp>
        <p:nvSpPr>
          <p:cNvPr id="7" name="Rectangle 6"/>
          <p:cNvSpPr/>
          <p:nvPr/>
        </p:nvSpPr>
        <p:spPr>
          <a:xfrm>
            <a:off x="3756812" y="2060848"/>
            <a:ext cx="8315058" cy="677108"/>
          </a:xfrm>
          <a:prstGeom prst="rect">
            <a:avLst/>
          </a:prstGeom>
        </p:spPr>
        <p:txBody>
          <a:bodyPr wrap="square">
            <a:spAutoFit/>
          </a:bodyPr>
          <a:lstStyle/>
          <a:p>
            <a:r>
              <a:rPr lang="en-IN" sz="1900" dirty="0">
                <a:latin typeface="Palatino Linotype" panose="02040502050505030304" pitchFamily="18" charset="0"/>
              </a:rPr>
              <a:t>skills acquired through education, </a:t>
            </a:r>
            <a:r>
              <a:rPr lang="en-US" sz="1900" dirty="0">
                <a:latin typeface="Palatino Linotype" panose="02040502050505030304" pitchFamily="18" charset="0"/>
              </a:rPr>
              <a:t>it can be theoretical or practical understanding of a subject.</a:t>
            </a:r>
          </a:p>
        </p:txBody>
      </p:sp>
      <p:sp>
        <p:nvSpPr>
          <p:cNvPr id="10" name="Rectangle 9"/>
          <p:cNvSpPr/>
          <p:nvPr/>
        </p:nvSpPr>
        <p:spPr>
          <a:xfrm>
            <a:off x="3206188" y="1084674"/>
            <a:ext cx="8631267" cy="400110"/>
          </a:xfrm>
          <a:prstGeom prst="rect">
            <a:avLst/>
          </a:prstGeom>
        </p:spPr>
        <p:txBody>
          <a:bodyPr wrap="square">
            <a:spAutoFit/>
          </a:bodyPr>
          <a:lstStyle/>
          <a:p>
            <a:r>
              <a:rPr lang="en-IN" sz="2000" dirty="0">
                <a:latin typeface="Palatino Linotype" panose="02040502050505030304" pitchFamily="18" charset="0"/>
              </a:rPr>
              <a:t>the quality of having experience, knowledge, and good judgement.</a:t>
            </a:r>
          </a:p>
        </p:txBody>
      </p:sp>
      <p:sp>
        <p:nvSpPr>
          <p:cNvPr id="5" name="Rectangle 4">
            <a:extLst>
              <a:ext uri="{FF2B5EF4-FFF2-40B4-BE49-F238E27FC236}">
                <a16:creationId xmlns:a16="http://schemas.microsoft.com/office/drawing/2014/main" xmlns="" id="{05256EC0-A8C9-41D3-A488-E7C4127D2426}"/>
              </a:ext>
            </a:extLst>
          </p:cNvPr>
          <p:cNvSpPr/>
          <p:nvPr/>
        </p:nvSpPr>
        <p:spPr>
          <a:xfrm>
            <a:off x="4865715" y="4345940"/>
            <a:ext cx="2406428" cy="523220"/>
          </a:xfrm>
          <a:prstGeom prst="rect">
            <a:avLst/>
          </a:prstGeom>
          <a:noFill/>
        </p:spPr>
        <p:txBody>
          <a:bodyPr wrap="none">
            <a:spAutoFit/>
          </a:bodyPr>
          <a:lstStyle/>
          <a:p>
            <a:pPr algn="just"/>
            <a:r>
              <a:rPr lang="en-IN" sz="2400" dirty="0">
                <a:solidFill>
                  <a:schemeClr val="bg1"/>
                </a:solidFill>
                <a:latin typeface="Palatino Linotype" panose="02040502050505030304" pitchFamily="18" charset="0"/>
              </a:rPr>
              <a:t>Sigma(</a:t>
            </a:r>
            <a:r>
              <a:rPr lang="el-GR" sz="2400" dirty="0">
                <a:solidFill>
                  <a:schemeClr val="bg1"/>
                </a:solidFill>
                <a:latin typeface="Palatino Linotype" panose="02040502050505030304" pitchFamily="18" charset="0"/>
                <a:ea typeface="Verdana" panose="020B0604030504040204" pitchFamily="34" charset="0"/>
              </a:rPr>
              <a:t>σ</a:t>
            </a:r>
            <a:r>
              <a:rPr lang="en-IN"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ea typeface="Verdana" panose="020B0604030504040204" pitchFamily="34" charset="0"/>
              </a:rPr>
              <a:t> </a:t>
            </a:r>
            <a:r>
              <a:rPr lang="en-US" sz="2400" dirty="0">
                <a:solidFill>
                  <a:schemeClr val="bg1"/>
                </a:solidFill>
                <a:latin typeface="Palatino Linotype" panose="02040502050505030304" pitchFamily="18" charset="0"/>
              </a:rPr>
              <a:t>(</a:t>
            </a:r>
            <a:r>
              <a:rPr lang="en-US" sz="2800" b="1" dirty="0">
                <a:solidFill>
                  <a:schemeClr val="bg1"/>
                </a:solidFill>
                <a:latin typeface="Palatino Linotype" panose="02040502050505030304" pitchFamily="18" charset="0"/>
              </a:rPr>
              <a:t>data</a:t>
            </a:r>
            <a:r>
              <a:rPr lang="en-US" sz="2400" dirty="0">
                <a:solidFill>
                  <a:schemeClr val="bg1"/>
                </a:solidFill>
                <a:latin typeface="Palatino Linotype" panose="02040502050505030304" pitchFamily="18" charset="0"/>
              </a:rPr>
              <a:t>)</a:t>
            </a:r>
          </a:p>
        </p:txBody>
      </p:sp>
      <p:sp>
        <p:nvSpPr>
          <p:cNvPr id="16" name="Rectangle 15">
            <a:extLst>
              <a:ext uri="{FF2B5EF4-FFF2-40B4-BE49-F238E27FC236}">
                <a16:creationId xmlns:a16="http://schemas.microsoft.com/office/drawing/2014/main" xmlns="" id="{39899CA7-13BF-4DA4-9F58-998AD1E51CC0}"/>
              </a:ext>
            </a:extLst>
          </p:cNvPr>
          <p:cNvSpPr/>
          <p:nvPr/>
        </p:nvSpPr>
        <p:spPr>
          <a:xfrm>
            <a:off x="118542" y="4911551"/>
            <a:ext cx="7632848" cy="461665"/>
          </a:xfrm>
          <a:prstGeom prst="rect">
            <a:avLst/>
          </a:prstGeom>
        </p:spPr>
        <p:txBody>
          <a:bodyPr wrap="square">
            <a:spAutoFit/>
          </a:bodyPr>
          <a:lstStyle/>
          <a:p>
            <a:pPr algn="just"/>
            <a:r>
              <a:rPr lang="en-IN" sz="2400" dirty="0">
                <a:solidFill>
                  <a:schemeClr val="bg1"/>
                </a:solidFill>
                <a:latin typeface="-apple-system"/>
              </a:rPr>
              <a:t>Let’s take another example.</a:t>
            </a:r>
            <a:endParaRPr lang="en-US" sz="2400" dirty="0">
              <a:solidFill>
                <a:schemeClr val="bg1"/>
              </a:solidFill>
              <a:latin typeface="-apple-system"/>
            </a:endParaRPr>
          </a:p>
        </p:txBody>
      </p:sp>
      <p:sp>
        <p:nvSpPr>
          <p:cNvPr id="4" name="Rectangle 3">
            <a:extLst>
              <a:ext uri="{FF2B5EF4-FFF2-40B4-BE49-F238E27FC236}">
                <a16:creationId xmlns:a16="http://schemas.microsoft.com/office/drawing/2014/main" xmlns="" id="{E463AD67-4E16-4043-88A5-8173D87C8B1D}"/>
              </a:ext>
            </a:extLst>
          </p:cNvPr>
          <p:cNvSpPr/>
          <p:nvPr/>
        </p:nvSpPr>
        <p:spPr>
          <a:xfrm>
            <a:off x="4843217" y="4007965"/>
            <a:ext cx="3180871" cy="646331"/>
          </a:xfrm>
          <a:prstGeom prst="rect">
            <a:avLst/>
          </a:prstGeom>
        </p:spPr>
        <p:txBody>
          <a:bodyPr wrap="none">
            <a:spAutoFit/>
          </a:bodyPr>
          <a:lstStyle/>
          <a:p>
            <a:r>
              <a:rPr lang="en-US" dirty="0">
                <a:latin typeface="Palatino Linotype" panose="02040502050505030304" pitchFamily="18" charset="0"/>
                <a:cs typeface="Arial" pitchFamily="34" charset="0"/>
              </a:rPr>
              <a:t>Data is any </a:t>
            </a:r>
            <a:r>
              <a:rPr lang="en-US" b="1" dirty="0">
                <a:solidFill>
                  <a:srgbClr val="0070C0"/>
                </a:solidFill>
                <a:latin typeface="Palatino Linotype" panose="02040502050505030304" pitchFamily="18" charset="0"/>
                <a:cs typeface="Arial" pitchFamily="34" charset="0"/>
              </a:rPr>
              <a:t>facts</a:t>
            </a:r>
            <a:r>
              <a:rPr lang="en-US" dirty="0">
                <a:latin typeface="Palatino Linotype" panose="02040502050505030304" pitchFamily="18" charset="0"/>
                <a:cs typeface="Arial" pitchFamily="34" charset="0"/>
              </a:rPr>
              <a:t>.</a:t>
            </a:r>
          </a:p>
          <a:p>
            <a:r>
              <a:rPr lang="en-US" dirty="0">
                <a:latin typeface="Palatino Linotype" panose="02040502050505030304" pitchFamily="18" charset="0"/>
                <a:cs typeface="Arial" pitchFamily="34" charset="0"/>
              </a:rPr>
              <a:t>Data is always in raw format.</a:t>
            </a:r>
            <a:endParaRPr lang="en-IN" dirty="0">
              <a:latin typeface="Palatino Linotype" panose="02040502050505030304" pitchFamily="18" charset="0"/>
            </a:endParaRPr>
          </a:p>
        </p:txBody>
      </p:sp>
      <p:sp>
        <p:nvSpPr>
          <p:cNvPr id="8" name="Rectangle 7">
            <a:extLst>
              <a:ext uri="{FF2B5EF4-FFF2-40B4-BE49-F238E27FC236}">
                <a16:creationId xmlns:a16="http://schemas.microsoft.com/office/drawing/2014/main" xmlns="" id="{F517EB0B-4532-45C2-8BFB-7F059FBD2BA2}"/>
              </a:ext>
            </a:extLst>
          </p:cNvPr>
          <p:cNvSpPr/>
          <p:nvPr/>
        </p:nvSpPr>
        <p:spPr>
          <a:xfrm>
            <a:off x="4389731" y="3560371"/>
            <a:ext cx="5449890" cy="461665"/>
          </a:xfrm>
          <a:prstGeom prst="rect">
            <a:avLst/>
          </a:prstGeom>
        </p:spPr>
        <p:txBody>
          <a:bodyPr wrap="square">
            <a:spAutoFit/>
          </a:bodyPr>
          <a:lstStyle/>
          <a:p>
            <a:r>
              <a:rPr lang="en-IN" sz="2400" dirty="0">
                <a:solidFill>
                  <a:schemeClr val="bg1"/>
                </a:solidFill>
                <a:latin typeface="Palatino Linotype" panose="02040502050505030304" pitchFamily="18" charset="0"/>
              </a:rPr>
              <a:t>as SELECT (symbol: </a:t>
            </a:r>
            <a:r>
              <a:rPr lang="el-GR" sz="2400" dirty="0">
                <a:solidFill>
                  <a:schemeClr val="bg1"/>
                </a:solidFill>
                <a:latin typeface="Palatino Linotype" panose="02040502050505030304" pitchFamily="18" charset="0"/>
                <a:ea typeface="Verdana" panose="020B0604030504040204" pitchFamily="34" charset="0"/>
              </a:rPr>
              <a:t>σ</a:t>
            </a:r>
            <a:r>
              <a:rPr lang="el-GR" sz="2400" dirty="0">
                <a:solidFill>
                  <a:schemeClr val="bg1"/>
                </a:solidFill>
                <a:latin typeface="Palatino Linotype" panose="02040502050505030304" pitchFamily="18" charset="0"/>
              </a:rPr>
              <a:t>)</a:t>
            </a:r>
            <a:r>
              <a:rPr lang="en-IN" sz="2400" dirty="0">
                <a:solidFill>
                  <a:schemeClr val="bg1"/>
                </a:solidFill>
                <a:latin typeface="Palatino Linotype" panose="02040502050505030304" pitchFamily="18" charset="0"/>
              </a:rPr>
              <a:t> </a:t>
            </a:r>
            <a:r>
              <a:rPr lang="en-US" sz="2400" dirty="0">
                <a:solidFill>
                  <a:schemeClr val="bg1"/>
                </a:solidFill>
                <a:latin typeface="Palatino Linotype" panose="02040502050505030304" pitchFamily="18" charset="0"/>
              </a:rPr>
              <a:t>(</a:t>
            </a:r>
            <a:r>
              <a:rPr lang="en-US" sz="2400" b="1" dirty="0">
                <a:solidFill>
                  <a:schemeClr val="bg1"/>
                </a:solidFill>
                <a:latin typeface="Palatino Linotype" panose="02040502050505030304" pitchFamily="18" charset="0"/>
              </a:rPr>
              <a:t>information</a:t>
            </a:r>
            <a:r>
              <a:rPr lang="en-US" sz="2400" dirty="0">
                <a:solidFill>
                  <a:schemeClr val="bg1"/>
                </a:solidFill>
                <a:latin typeface="Palatino Linotype" panose="02040502050505030304" pitchFamily="18" charset="0"/>
              </a:rPr>
              <a:t>)</a:t>
            </a:r>
          </a:p>
        </p:txBody>
      </p:sp>
      <p:sp>
        <p:nvSpPr>
          <p:cNvPr id="9" name="Rectangle 8">
            <a:extLst>
              <a:ext uri="{FF2B5EF4-FFF2-40B4-BE49-F238E27FC236}">
                <a16:creationId xmlns:a16="http://schemas.microsoft.com/office/drawing/2014/main" xmlns="" id="{2AB3A71C-E2E8-47D2-A5C8-BD691E4653C6}"/>
              </a:ext>
            </a:extLst>
          </p:cNvPr>
          <p:cNvSpPr/>
          <p:nvPr/>
        </p:nvSpPr>
        <p:spPr>
          <a:xfrm>
            <a:off x="3855785" y="2677796"/>
            <a:ext cx="4540025" cy="461665"/>
          </a:xfrm>
          <a:prstGeom prst="rect">
            <a:avLst/>
          </a:prstGeom>
        </p:spPr>
        <p:txBody>
          <a:bodyPr wrap="none">
            <a:spAutoFit/>
          </a:bodyPr>
          <a:lstStyle/>
          <a:p>
            <a:r>
              <a:rPr lang="en-IN" sz="2400" dirty="0">
                <a:solidFill>
                  <a:schemeClr val="bg1"/>
                </a:solidFill>
                <a:latin typeface="Palatino Linotype" panose="02040502050505030304" pitchFamily="18" charset="0"/>
              </a:rPr>
              <a:t>SELECT  </a:t>
            </a:r>
            <a:r>
              <a:rPr lang="en-US" sz="2400" dirty="0">
                <a:solidFill>
                  <a:schemeClr val="bg1"/>
                </a:solidFill>
                <a:latin typeface="Palatino Linotype" panose="02040502050505030304" pitchFamily="18" charset="0"/>
              </a:rPr>
              <a:t>potential (</a:t>
            </a:r>
            <a:r>
              <a:rPr lang="en-US" sz="2400" b="1" dirty="0">
                <a:solidFill>
                  <a:schemeClr val="bg1"/>
                </a:solidFill>
                <a:latin typeface="Palatino Linotype" panose="02040502050505030304" pitchFamily="18" charset="0"/>
              </a:rPr>
              <a:t>knowledge</a:t>
            </a:r>
            <a:r>
              <a:rPr lang="en-US" sz="2400" dirty="0">
                <a:solidFill>
                  <a:schemeClr val="bg1"/>
                </a:solidFill>
                <a:latin typeface="Palatino Linotype" panose="02040502050505030304" pitchFamily="18" charset="0"/>
              </a:rPr>
              <a:t>)</a:t>
            </a:r>
          </a:p>
        </p:txBody>
      </p:sp>
      <p:sp>
        <p:nvSpPr>
          <p:cNvPr id="12" name="Rectangle 11">
            <a:extLst>
              <a:ext uri="{FF2B5EF4-FFF2-40B4-BE49-F238E27FC236}">
                <a16:creationId xmlns:a16="http://schemas.microsoft.com/office/drawing/2014/main" xmlns="" id="{768BBCA6-2242-46CE-9418-03CBCA3CFBD5}"/>
              </a:ext>
            </a:extLst>
          </p:cNvPr>
          <p:cNvSpPr/>
          <p:nvPr/>
        </p:nvSpPr>
        <p:spPr>
          <a:xfrm>
            <a:off x="3256646" y="1412776"/>
            <a:ext cx="6904006" cy="461665"/>
          </a:xfrm>
          <a:prstGeom prst="rect">
            <a:avLst/>
          </a:prstGeom>
        </p:spPr>
        <p:txBody>
          <a:bodyPr wrap="none">
            <a:spAutoFit/>
          </a:bodyPr>
          <a:lstStyle/>
          <a:p>
            <a:r>
              <a:rPr lang="en-US" sz="2400" dirty="0">
                <a:solidFill>
                  <a:schemeClr val="bg1"/>
                </a:solidFill>
                <a:latin typeface="Palatino Linotype" panose="02040502050505030304" pitchFamily="18" charset="0"/>
              </a:rPr>
              <a:t>you decide when to use and how to use(</a:t>
            </a:r>
            <a:r>
              <a:rPr lang="en-US" sz="2400" b="1" dirty="0">
                <a:solidFill>
                  <a:schemeClr val="bg1"/>
                </a:solidFill>
                <a:latin typeface="Palatino Linotype" panose="02040502050505030304" pitchFamily="18" charset="0"/>
              </a:rPr>
              <a:t>wisdom</a:t>
            </a:r>
            <a:r>
              <a:rPr lang="en-US" sz="2400" dirty="0">
                <a:solidFill>
                  <a:schemeClr val="bg1"/>
                </a:solidFill>
                <a:latin typeface="Palatino Linotype" panose="02040502050505030304" pitchFamily="18" charset="0"/>
              </a:rPr>
              <a:t>)</a:t>
            </a:r>
            <a:endParaRPr lang="en-IN" sz="2400" dirty="0">
              <a:solidFill>
                <a:schemeClr val="bg1"/>
              </a:solidFill>
              <a:latin typeface="Palatino Linotype" panose="02040502050505030304" pitchFamily="18" charset="0"/>
            </a:endParaRPr>
          </a:p>
        </p:txBody>
      </p:sp>
      <p:sp>
        <p:nvSpPr>
          <p:cNvPr id="15" name="Footer Placeholder 2">
            <a:extLst>
              <a:ext uri="{FF2B5EF4-FFF2-40B4-BE49-F238E27FC236}">
                <a16:creationId xmlns:a16="http://schemas.microsoft.com/office/drawing/2014/main" xmlns="" id="{BC11BB07-EFA1-4ECE-93F4-D37790773A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443539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7" grpId="0"/>
      <p:bldP spid="1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properties of relational table</a:t>
            </a:r>
          </a:p>
        </p:txBody>
      </p:sp>
      <p:pic>
        <p:nvPicPr>
          <p:cNvPr id="5" name="Picture 4">
            <a:extLst>
              <a:ext uri="{FF2B5EF4-FFF2-40B4-BE49-F238E27FC236}">
                <a16:creationId xmlns:a16="http://schemas.microsoft.com/office/drawing/2014/main" xmlns="" id="{F780FAA7-7445-442A-9EC2-3F320F3E2A0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7BC14F4-718A-4794-98DE-684A437259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xmlns="" id="{667E3ABB-FB60-4A57-941A-C26A4FB626D3}"/>
              </a:ext>
            </a:extLst>
          </p:cNvPr>
          <p:cNvSpPr txBox="1"/>
          <p:nvPr/>
        </p:nvSpPr>
        <p:spPr>
          <a:xfrm>
            <a:off x="7752184" y="800178"/>
            <a:ext cx="4439816" cy="707886"/>
          </a:xfrm>
          <a:prstGeom prst="rect">
            <a:avLst/>
          </a:prstGeom>
          <a:noFill/>
        </p:spPr>
        <p:txBody>
          <a:bodyPr wrap="square">
            <a:spAutoFit/>
          </a:bodyPr>
          <a:lstStyle/>
          <a:p>
            <a:r>
              <a:rPr lang="en-US" sz="2000" b="1" i="0" dirty="0">
                <a:solidFill>
                  <a:srgbClr val="5F6368"/>
                </a:solidFill>
                <a:effectLst/>
                <a:latin typeface="arial" panose="020B0604020202020204" pitchFamily="34" charset="0"/>
              </a:rPr>
              <a:t>Domain</a:t>
            </a:r>
            <a:r>
              <a:rPr lang="en-US" sz="2000" b="0" i="0" dirty="0">
                <a:solidFill>
                  <a:srgbClr val="4D5156"/>
                </a:solidFill>
                <a:effectLst/>
                <a:latin typeface="arial" panose="020B0604020202020204" pitchFamily="34" charset="0"/>
              </a:rPr>
              <a:t> refers to all the valid values which a column may contain. </a:t>
            </a:r>
            <a:endParaRPr lang="en-IN" sz="2000" dirty="0"/>
          </a:p>
        </p:txBody>
      </p:sp>
      <p:graphicFrame>
        <p:nvGraphicFramePr>
          <p:cNvPr id="11" name="Table 10">
            <a:extLst>
              <a:ext uri="{FF2B5EF4-FFF2-40B4-BE49-F238E27FC236}">
                <a16:creationId xmlns:a16="http://schemas.microsoft.com/office/drawing/2014/main" xmlns="" id="{C32C0C26-A027-4DB1-8D7B-E2D481DCBEE1}"/>
              </a:ext>
            </a:extLst>
          </p:cNvPr>
          <p:cNvGraphicFramePr>
            <a:graphicFrameLocks noGrp="1"/>
          </p:cNvGraphicFramePr>
          <p:nvPr>
            <p:extLst>
              <p:ext uri="{D42A27DB-BD31-4B8C-83A1-F6EECF244321}">
                <p14:modId xmlns:p14="http://schemas.microsoft.com/office/powerpoint/2010/main" xmlns="" val="1741081656"/>
              </p:ext>
            </p:extLst>
          </p:nvPr>
        </p:nvGraphicFramePr>
        <p:xfrm>
          <a:off x="191344" y="692696"/>
          <a:ext cx="7560841" cy="2628974"/>
        </p:xfrm>
        <a:graphic>
          <a:graphicData uri="http://schemas.openxmlformats.org/drawingml/2006/table">
            <a:tbl>
              <a:tblPr firstRow="1" bandRow="1">
                <a:tableStyleId>{5940675A-B579-460E-94D1-54222C63F5DA}</a:tableStyleId>
              </a:tblPr>
              <a:tblGrid>
                <a:gridCol w="924515">
                  <a:extLst>
                    <a:ext uri="{9D8B030D-6E8A-4147-A177-3AD203B41FA5}">
                      <a16:colId xmlns:a16="http://schemas.microsoft.com/office/drawing/2014/main" xmlns="" val="2396132272"/>
                    </a:ext>
                  </a:extLst>
                </a:gridCol>
                <a:gridCol w="1699547">
                  <a:extLst>
                    <a:ext uri="{9D8B030D-6E8A-4147-A177-3AD203B41FA5}">
                      <a16:colId xmlns:a16="http://schemas.microsoft.com/office/drawing/2014/main" xmlns="" val="20001"/>
                    </a:ext>
                  </a:extLst>
                </a:gridCol>
                <a:gridCol w="1696418">
                  <a:extLst>
                    <a:ext uri="{9D8B030D-6E8A-4147-A177-3AD203B41FA5}">
                      <a16:colId xmlns:a16="http://schemas.microsoft.com/office/drawing/2014/main" xmlns="" val="1693957219"/>
                    </a:ext>
                  </a:extLst>
                </a:gridCol>
                <a:gridCol w="1656184">
                  <a:extLst>
                    <a:ext uri="{9D8B030D-6E8A-4147-A177-3AD203B41FA5}">
                      <a16:colId xmlns:a16="http://schemas.microsoft.com/office/drawing/2014/main" xmlns="" val="1961816629"/>
                    </a:ext>
                  </a:extLst>
                </a:gridCol>
                <a:gridCol w="1584177">
                  <a:extLst>
                    <a:ext uri="{9D8B030D-6E8A-4147-A177-3AD203B41FA5}">
                      <a16:colId xmlns:a16="http://schemas.microsoft.com/office/drawing/2014/main" xmlns="" val="4213359356"/>
                    </a:ext>
                  </a:extLst>
                </a:gridCol>
              </a:tblGrid>
              <a:tr h="403934">
                <a:tc>
                  <a:txBody>
                    <a:bodyPr/>
                    <a:lstStyle/>
                    <a:p>
                      <a:pPr algn="ctr"/>
                      <a:r>
                        <a:rPr lang="en-IN" dirty="0"/>
                        <a:t>ID</a:t>
                      </a:r>
                    </a:p>
                  </a:txBody>
                  <a:tcPr>
                    <a:solidFill>
                      <a:srgbClr val="FFFF00"/>
                    </a:solidFill>
                  </a:tcPr>
                </a:tc>
                <a:tc>
                  <a:txBody>
                    <a:bodyPr/>
                    <a:lstStyle/>
                    <a:p>
                      <a:pPr algn="ctr"/>
                      <a:r>
                        <a:rPr lang="en-IN" dirty="0"/>
                        <a:t>job</a:t>
                      </a:r>
                    </a:p>
                  </a:txBody>
                  <a:tcPr>
                    <a:solidFill>
                      <a:srgbClr val="FFFF00"/>
                    </a:solidFill>
                  </a:tcPr>
                </a:tc>
                <a:tc>
                  <a:txBody>
                    <a:bodyPr/>
                    <a:lstStyle/>
                    <a:p>
                      <a:pPr algn="ctr"/>
                      <a:r>
                        <a:rPr lang="en-IN" dirty="0"/>
                        <a:t>firstName</a:t>
                      </a:r>
                    </a:p>
                  </a:txBody>
                  <a:tcPr>
                    <a:solidFill>
                      <a:srgbClr val="FFFF00"/>
                    </a:solidFill>
                  </a:tcPr>
                </a:tc>
                <a:tc>
                  <a:txBody>
                    <a:bodyPr/>
                    <a:lstStyle/>
                    <a:p>
                      <a:pPr algn="ctr"/>
                      <a:r>
                        <a:rPr lang="en-IN" dirty="0"/>
                        <a:t>DoB</a:t>
                      </a:r>
                    </a:p>
                  </a:txBody>
                  <a:tcPr>
                    <a:solidFill>
                      <a:srgbClr val="FFFF00"/>
                    </a:solidFill>
                  </a:tcPr>
                </a:tc>
                <a:tc>
                  <a:txBody>
                    <a:bodyPr/>
                    <a:lstStyle/>
                    <a:p>
                      <a:pPr algn="ctr"/>
                      <a:r>
                        <a:rPr lang="en-US" dirty="0"/>
                        <a:t>salary</a:t>
                      </a:r>
                      <a:endParaRPr lang="en-IN" dirty="0"/>
                    </a:p>
                  </a:txBody>
                  <a:tcPr>
                    <a:solidFill>
                      <a:srgbClr val="FFFF00"/>
                    </a:solidFill>
                  </a:tcPr>
                </a:tc>
                <a:extLst>
                  <a:ext uri="{0D108BD9-81ED-4DB2-BD59-A6C34878D82A}">
                    <a16:rowId xmlns:a16="http://schemas.microsoft.com/office/drawing/2014/main" xmlns="" val="10000"/>
                  </a:ext>
                </a:extLst>
              </a:tr>
              <a:tr h="370840">
                <a:tc>
                  <a:txBody>
                    <a:bodyPr/>
                    <a:lstStyle/>
                    <a:p>
                      <a:pPr algn="ctr"/>
                      <a:r>
                        <a:rPr lang="en-IN" dirty="0"/>
                        <a:t>1</a:t>
                      </a:r>
                    </a:p>
                  </a:txBody>
                  <a:tcPr/>
                </a:tc>
                <a:tc>
                  <a:txBody>
                    <a:bodyPr/>
                    <a:lstStyle/>
                    <a:p>
                      <a:r>
                        <a:rPr lang="en-IN" dirty="0"/>
                        <a:t>manager</a:t>
                      </a:r>
                    </a:p>
                  </a:txBody>
                  <a:tcPr/>
                </a:tc>
                <a:tc>
                  <a:txBody>
                    <a:bodyPr/>
                    <a:lstStyle/>
                    <a:p>
                      <a:r>
                        <a:rPr lang="en-IN" dirty="0"/>
                        <a:t>Saleel Bagde</a:t>
                      </a:r>
                    </a:p>
                  </a:txBody>
                  <a:tcPr/>
                </a:tc>
                <a:tc>
                  <a:txBody>
                    <a:bodyPr/>
                    <a:lstStyle/>
                    <a:p>
                      <a:pPr algn="ctr"/>
                      <a:r>
                        <a:rPr lang="en-US" b="0" dirty="0"/>
                        <a:t>yyyy-mm-dd</a:t>
                      </a:r>
                      <a:endParaRPr lang="en-IN" b="0" dirty="0"/>
                    </a:p>
                  </a:txBody>
                  <a:tcPr/>
                </a:tc>
                <a:tc>
                  <a:txBody>
                    <a:bodyPr/>
                    <a:lstStyle/>
                    <a:p>
                      <a:pPr algn="ctr"/>
                      <a:r>
                        <a:rPr lang="en-IN" sz="1400" dirty="0">
                          <a:latin typeface="Arial" panose="020B0604020202020204" pitchFamily="34" charset="0"/>
                          <a:cs typeface="Arial" panose="020B0604020202020204" pitchFamily="34" charset="0"/>
                        </a:rPr>
                        <a:t>●●●●●●</a:t>
                      </a:r>
                      <a:endParaRPr lang="en-IN" sz="1400" dirty="0"/>
                    </a:p>
                  </a:txBody>
                  <a:tcPr/>
                </a:tc>
                <a:extLst>
                  <a:ext uri="{0D108BD9-81ED-4DB2-BD59-A6C34878D82A}">
                    <a16:rowId xmlns:a16="http://schemas.microsoft.com/office/drawing/2014/main" xmlns="" val="10001"/>
                  </a:ext>
                </a:extLst>
              </a:tr>
              <a:tr h="370840">
                <a:tc>
                  <a:txBody>
                    <a:bodyPr/>
                    <a:lstStyle/>
                    <a:p>
                      <a:pPr algn="ctr"/>
                      <a:r>
                        <a:rPr lang="en-IN" dirty="0"/>
                        <a:t>3</a:t>
                      </a:r>
                    </a:p>
                  </a:txBody>
                  <a:tcPr/>
                </a:tc>
                <a:tc>
                  <a:txBody>
                    <a:bodyPr/>
                    <a:lstStyle/>
                    <a:p>
                      <a:r>
                        <a:rPr lang="en-IN" dirty="0"/>
                        <a:t>salesman</a:t>
                      </a:r>
                    </a:p>
                  </a:txBody>
                  <a:tcPr/>
                </a:tc>
                <a:tc>
                  <a:txBody>
                    <a:bodyPr/>
                    <a:lstStyle/>
                    <a:p>
                      <a:r>
                        <a:rPr lang="en-IN" dirty="0"/>
                        <a:t>Sharmin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xmlns="" val="10002"/>
                  </a:ext>
                </a:extLst>
              </a:tr>
              <a:tr h="370840">
                <a:tc>
                  <a:txBody>
                    <a:bodyPr/>
                    <a:lstStyle/>
                    <a:p>
                      <a:pPr algn="ctr"/>
                      <a:r>
                        <a:rPr lang="en-IN" dirty="0"/>
                        <a:t>4</a:t>
                      </a:r>
                    </a:p>
                  </a:txBody>
                  <a:tcPr/>
                </a:tc>
                <a:tc>
                  <a:txBody>
                    <a:bodyPr/>
                    <a:lstStyle/>
                    <a:p>
                      <a:r>
                        <a:rPr lang="en-US" dirty="0"/>
                        <a:t>accountant</a:t>
                      </a:r>
                      <a:endParaRPr lang="en-IN" dirty="0"/>
                    </a:p>
                  </a:txBody>
                  <a:tcPr/>
                </a:tc>
                <a:tc>
                  <a:txBody>
                    <a:bodyPr/>
                    <a:lstStyle/>
                    <a:p>
                      <a:r>
                        <a:rPr lang="en-IN" dirty="0"/>
                        <a:t>Vrushali</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xmlns="" val="10003"/>
                  </a:ext>
                </a:extLst>
              </a:tr>
              <a:tr h="370840">
                <a:tc>
                  <a:txBody>
                    <a:bodyPr/>
                    <a:lstStyle/>
                    <a:p>
                      <a:pPr algn="ctr"/>
                      <a:r>
                        <a:rPr lang="en-IN" dirty="0"/>
                        <a:t>2</a:t>
                      </a:r>
                    </a:p>
                  </a:txBody>
                  <a:tcPr/>
                </a:tc>
                <a:tc>
                  <a:txBody>
                    <a:bodyPr/>
                    <a:lstStyle/>
                    <a:p>
                      <a:r>
                        <a:rPr lang="en-IN" dirty="0"/>
                        <a:t>salesman</a:t>
                      </a:r>
                    </a:p>
                  </a:txBody>
                  <a:tcPr/>
                </a:tc>
                <a:tc>
                  <a:txBody>
                    <a:bodyPr/>
                    <a:lstStyle/>
                    <a:p>
                      <a:r>
                        <a:rPr lang="en-IN" dirty="0"/>
                        <a:t>Ruhan</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xmlns="" val="10004"/>
                  </a:ext>
                </a:extLst>
              </a:tr>
              <a:tr h="370840">
                <a:tc>
                  <a:txBody>
                    <a:bodyPr/>
                    <a:lstStyle/>
                    <a:p>
                      <a:pPr algn="ctr"/>
                      <a:r>
                        <a:rPr lang="en-IN" dirty="0"/>
                        <a:t>5</a:t>
                      </a:r>
                    </a:p>
                  </a:txBody>
                  <a:tcPr/>
                </a:tc>
                <a:tc>
                  <a:txBody>
                    <a:bodyPr/>
                    <a:lstStyle/>
                    <a:p>
                      <a:r>
                        <a:rPr lang="en-IN" dirty="0"/>
                        <a:t>9500</a:t>
                      </a:r>
                    </a:p>
                  </a:txBody>
                  <a:tcPr/>
                </a:tc>
                <a:tc>
                  <a:txBody>
                    <a:bodyPr/>
                    <a:lstStyle/>
                    <a:p>
                      <a:r>
                        <a:rPr lang="en-IN" dirty="0"/>
                        <a:t>ABC</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xmlns="" val="3105242808"/>
                  </a:ext>
                </a:extLst>
              </a:tr>
              <a:tr h="370840">
                <a:tc>
                  <a:txBody>
                    <a:bodyPr/>
                    <a:lstStyle/>
                    <a:p>
                      <a:pPr algn="ctr"/>
                      <a:r>
                        <a:rPr lang="en-IN" dirty="0"/>
                        <a:t>5</a:t>
                      </a:r>
                    </a:p>
                  </a:txBody>
                  <a:tcPr/>
                </a:tc>
                <a:tc>
                  <a:txBody>
                    <a:bodyPr/>
                    <a:lstStyle/>
                    <a:p>
                      <a:r>
                        <a:rPr lang="en-IN" dirty="0"/>
                        <a:t>Salesman</a:t>
                      </a:r>
                    </a:p>
                  </a:txBody>
                  <a:tcPr/>
                </a:tc>
                <a:tc>
                  <a:txBody>
                    <a:bodyPr/>
                    <a:lstStyle/>
                    <a:p>
                      <a:r>
                        <a:rPr lang="en-IN" dirty="0"/>
                        <a:t>Rahul Patil</a:t>
                      </a:r>
                    </a:p>
                  </a:txBody>
                  <a:tcPr/>
                </a:tc>
                <a:tc>
                  <a:txBody>
                    <a:bodyPr/>
                    <a:lstStyle/>
                    <a:p>
                      <a:pPr algn="ctr"/>
                      <a:r>
                        <a:rPr lang="en-US" b="0" dirty="0"/>
                        <a:t>yyyy-mm-dd</a:t>
                      </a:r>
                      <a:endParaRPr lang="en-IN"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en-IN" sz="1400" b="0" i="0" u="none" strike="noStrike" kern="1200" cap="none" spc="0" normalizeH="0" baseline="0" noProof="0" dirty="0">
                        <a:ln>
                          <a:noFill/>
                        </a:ln>
                        <a:solidFill>
                          <a:prstClr val="black"/>
                        </a:solidFill>
                        <a:effectLst/>
                        <a:uLnTx/>
                        <a:uFillTx/>
                        <a:latin typeface="Gill Sans MT"/>
                        <a:ea typeface="+mn-ea"/>
                        <a:cs typeface="+mn-cs"/>
                      </a:endParaRPr>
                    </a:p>
                  </a:txBody>
                  <a:tcPr/>
                </a:tc>
                <a:extLst>
                  <a:ext uri="{0D108BD9-81ED-4DB2-BD59-A6C34878D82A}">
                    <a16:rowId xmlns:a16="http://schemas.microsoft.com/office/drawing/2014/main" xmlns="" val="3536796661"/>
                  </a:ext>
                </a:extLst>
              </a:tr>
            </a:tbl>
          </a:graphicData>
        </a:graphic>
      </p:graphicFrame>
      <p:sp>
        <p:nvSpPr>
          <p:cNvPr id="12" name="Rectangle 11">
            <a:extLst>
              <a:ext uri="{FF2B5EF4-FFF2-40B4-BE49-F238E27FC236}">
                <a16:creationId xmlns:a16="http://schemas.microsoft.com/office/drawing/2014/main" xmlns="" id="{4060082E-1AF8-40B9-AACC-6B14F5FE9746}"/>
              </a:ext>
            </a:extLst>
          </p:cNvPr>
          <p:cNvSpPr/>
          <p:nvPr/>
        </p:nvSpPr>
        <p:spPr>
          <a:xfrm>
            <a:off x="191344" y="3480984"/>
            <a:ext cx="11593288" cy="3044360"/>
          </a:xfrm>
          <a:prstGeom prst="rect">
            <a:avLst/>
          </a:prstGeom>
        </p:spPr>
        <p:txBody>
          <a:bodyPr wrap="square">
            <a:spAutoFit/>
          </a:bodyPr>
          <a:lstStyle/>
          <a:p>
            <a:r>
              <a:rPr lang="en-IN" sz="2400" b="1" dirty="0">
                <a:latin typeface="Arial" panose="020B0604020202020204" pitchFamily="34" charset="0"/>
                <a:cs typeface="Arial" panose="020B0604020202020204" pitchFamily="34" charset="0"/>
              </a:rPr>
              <a:t>Relational tables have six properties: </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Values are atomic.</a:t>
            </a:r>
          </a:p>
          <a:p>
            <a:pPr marL="285750" indent="-285750">
              <a:buFont typeface="Arial" panose="020B0604020202020204" pitchFamily="34" charset="0"/>
              <a:buChar char="•"/>
            </a:pPr>
            <a:r>
              <a:rPr lang="en-IN" dirty="0">
                <a:solidFill>
                  <a:schemeClr val="tx2">
                    <a:lumMod val="50000"/>
                  </a:schemeClr>
                </a:solidFill>
                <a:latin typeface="Palatino Linotype" panose="02040502050505030304" pitchFamily="18" charset="0"/>
              </a:rPr>
              <a:t>Column values are of the same kind. (</a:t>
            </a:r>
            <a:r>
              <a:rPr lang="en-IN" b="1" i="1" u="sng" dirty="0">
                <a:solidFill>
                  <a:srgbClr val="006C86"/>
                </a:solidFill>
                <a:latin typeface="Palatino Linotype" panose="02040502050505030304" pitchFamily="18" charset="0"/>
              </a:rPr>
              <a:t>Attribute Domain</a:t>
            </a:r>
            <a:r>
              <a:rPr lang="en-IN" b="1" dirty="0">
                <a:solidFill>
                  <a:srgbClr val="006C86"/>
                </a:solidFill>
                <a:latin typeface="Palatino Linotype" panose="02040502050505030304" pitchFamily="18" charset="0"/>
              </a:rPr>
              <a:t>: </a:t>
            </a:r>
            <a:r>
              <a:rPr lang="en-US" dirty="0">
                <a:solidFill>
                  <a:srgbClr val="006C86"/>
                </a:solidFill>
                <a:latin typeface="Palatino Linotype" panose="02040502050505030304" pitchFamily="18" charset="0"/>
              </a:rPr>
              <a:t>Every attribute has some pre-defined datatypes, known as attribute domain.</a:t>
            </a:r>
            <a:r>
              <a:rPr lang="en-IN" dirty="0">
                <a:solidFill>
                  <a:schemeClr val="tx2">
                    <a:lumMod val="50000"/>
                  </a:schemeClr>
                </a:solidFill>
                <a:latin typeface="Palatino Linotype" panose="02040502050505030304" pitchFamily="18" charset="0"/>
              </a:rPr>
              <a: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row is unique.</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columns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The sequence of rows is insignificant – (unimportant).</a:t>
            </a:r>
          </a:p>
          <a:p>
            <a:pPr marL="285750" indent="-285750">
              <a:lnSpc>
                <a:spcPct val="150000"/>
              </a:lnSpc>
              <a:buFont typeface="Arial" panose="020B0604020202020204" pitchFamily="34" charset="0"/>
              <a:buChar char="•"/>
            </a:pPr>
            <a:r>
              <a:rPr lang="en-IN" dirty="0">
                <a:solidFill>
                  <a:schemeClr val="tx2">
                    <a:lumMod val="50000"/>
                  </a:schemeClr>
                </a:solidFill>
                <a:latin typeface="Palatino Linotype" panose="02040502050505030304" pitchFamily="18" charset="0"/>
              </a:rPr>
              <a:t>Each attribute/column must have a unique name.</a:t>
            </a:r>
          </a:p>
        </p:txBody>
      </p:sp>
    </p:spTree>
    <p:extLst>
      <p:ext uri="{BB962C8B-B14F-4D97-AF65-F5344CB8AC3E}">
        <p14:creationId xmlns:p14="http://schemas.microsoft.com/office/powerpoint/2010/main" xmlns="" val="263935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INSERT ROWS using SELECT</a:t>
            </a:r>
          </a:p>
        </p:txBody>
      </p:sp>
      <p:pic>
        <p:nvPicPr>
          <p:cNvPr id="3" name="Picture 2">
            <a:extLst>
              <a:ext uri="{FF2B5EF4-FFF2-40B4-BE49-F238E27FC236}">
                <a16:creationId xmlns:a16="http://schemas.microsoft.com/office/drawing/2014/main" xmlns="" id="{0B888B65-9CE3-450B-B129-607CF6E9AD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B5E8743-B1E9-46C2-9749-D6C7A8DD19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44516365"/>
      </p:ext>
    </p:extLst>
  </p:cSld>
  <p:clrMapOvr>
    <a:masterClrMapping/>
  </p:clrMapOv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 SELECT</a:t>
            </a:r>
            <a:endParaRPr lang="en-IN" sz="3200" b="1" i="1" dirty="0">
              <a:latin typeface="Arial" pitchFamily="34" charset="0"/>
              <a:cs typeface="Arial" pitchFamily="34" charset="0"/>
            </a:endParaRPr>
          </a:p>
        </p:txBody>
      </p:sp>
      <p:sp>
        <p:nvSpPr>
          <p:cNvPr id="5" name="Rectangle 4"/>
          <p:cNvSpPr/>
          <p:nvPr/>
        </p:nvSpPr>
        <p:spPr>
          <a:xfrm>
            <a:off x="262558" y="838202"/>
            <a:ext cx="10327864"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With INSERT ... SELECT, you can quickly insert many rows into a table from one or many tables. </a:t>
            </a:r>
          </a:p>
        </p:txBody>
      </p:sp>
      <p:sp>
        <p:nvSpPr>
          <p:cNvPr id="7" name="Rectangle 6"/>
          <p:cNvSpPr/>
          <p:nvPr/>
        </p:nvSpPr>
        <p:spPr>
          <a:xfrm>
            <a:off x="262558" y="1439376"/>
            <a:ext cx="10585176" cy="400110"/>
          </a:xfrm>
          <a:prstGeom prst="rect">
            <a:avLst/>
          </a:prstGeom>
        </p:spPr>
        <p:txBody>
          <a:bodyPr wrap="square">
            <a:spAutoFit/>
          </a:bodyPr>
          <a:lstStyle/>
          <a:p>
            <a:r>
              <a:rPr lang="en-IN" sz="2000" dirty="0">
                <a:solidFill>
                  <a:srgbClr val="0077AA"/>
                </a:solidFill>
                <a:latin typeface="Liberation Mono"/>
              </a:rPr>
              <a:t>INSERT [INTO] tbl_name [(col_name,...)] SELECT ... [ON DUPLICATE KEY UPDATE assignment_list]</a:t>
            </a:r>
            <a:endParaRPr lang="en-US" sz="2000" dirty="0">
              <a:solidFill>
                <a:srgbClr val="0077AA"/>
              </a:solidFill>
              <a:latin typeface="Liberation Mono"/>
            </a:endParaRPr>
          </a:p>
        </p:txBody>
      </p:sp>
      <p:sp>
        <p:nvSpPr>
          <p:cNvPr id="8" name="Rectangle 7"/>
          <p:cNvSpPr/>
          <p:nvPr/>
        </p:nvSpPr>
        <p:spPr>
          <a:xfrm>
            <a:off x="262558" y="2416076"/>
            <a:ext cx="11665296" cy="2585323"/>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1 + 1;</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newstudent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 namefirst, DoB, emailID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ID, namefirst, DOB, emailID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MAX</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ID</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chemeClr val="tx1">
                    <a:lumMod val="95000"/>
                    <a:lumOff val="5000"/>
                  </a:schemeClr>
                </a:solidFill>
                <a:latin typeface="Liberation Mono"/>
                <a:ea typeface="Times New Roman" panose="02020603050405020304" pitchFamily="18" charset="0"/>
                <a:cs typeface="Arial" panose="020B0604020202020204" pitchFamily="34" charset="0"/>
              </a:rPr>
              <a:t>1</a:t>
            </a:r>
            <a:r>
              <a:rPr lang="en-IN" dirty="0">
                <a:latin typeface="Liberation Mono"/>
                <a:cs typeface="Arial" panose="020B0604020202020204" pitchFamily="34" charset="0"/>
              </a:rPr>
              <a:t>, 'Rahul', 'Patil', curdate(), 'r57px33px@gmail.com'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latin typeface="Liberation Mono"/>
                <a:cs typeface="Arial" panose="020B0604020202020204" pitchFamily="34" charset="0"/>
              </a:rPr>
              <a:t>set @x := 40;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INTO</a:t>
            </a:r>
            <a:r>
              <a:rPr lang="en-IN" dirty="0">
                <a:latin typeface="Liberation Mono"/>
                <a:cs typeface="Arial" panose="020B0604020202020204" pitchFamily="34" charset="0"/>
              </a:rPr>
              <a:t> student </a:t>
            </a:r>
            <a:r>
              <a:rPr lang="en-IN" dirty="0">
                <a:solidFill>
                  <a:srgbClr val="0077AA"/>
                </a:solidFill>
                <a:latin typeface="Liberation Mono"/>
                <a:ea typeface="Times New Roman" panose="02020603050405020304" pitchFamily="18" charset="0"/>
                <a:cs typeface="Arial" panose="020B0604020202020204" pitchFamily="34" charset="0"/>
              </a:rPr>
              <a:t>VALUES</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@x</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@x + 1, 'Rahul', 'Patil', curdate(), 'r57px33px@gmail.com'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xmlns="" id="{52FE7DFA-05E0-4863-A29A-6F622B7D351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C404ADBA-F4DB-4B42-A984-E7D801FEDB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87666015"/>
      </p:ext>
    </p:extLst>
  </p:cSld>
  <p:clrMapOvr>
    <a:masterClrMapping/>
  </p:clrMapOvr>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CBD92991-B7C2-4BE4-A6F5-CD91CE03894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9B2214B-BDF1-4EC5-ABAD-6190B131DCA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itle 1">
            <a:extLst>
              <a:ext uri="{FF2B5EF4-FFF2-40B4-BE49-F238E27FC236}">
                <a16:creationId xmlns:a16="http://schemas.microsoft.com/office/drawing/2014/main" xmlns="" id="{CB6BD116-E5F0-45F4-8939-0A2FDFB08E61}"/>
              </a:ext>
            </a:extLst>
          </p:cNvPr>
          <p:cNvSpPr txBox="1">
            <a:spLocks/>
          </p:cNvSpPr>
          <p:nvPr/>
        </p:nvSpPr>
        <p:spPr>
          <a:xfrm>
            <a:off x="1676400" y="2586608"/>
            <a:ext cx="8839200"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Single-table UPDATE</a:t>
            </a:r>
          </a:p>
        </p:txBody>
      </p:sp>
      <p:sp>
        <p:nvSpPr>
          <p:cNvPr id="10" name="Rectangle 9">
            <a:extLst>
              <a:ext uri="{FF2B5EF4-FFF2-40B4-BE49-F238E27FC236}">
                <a16:creationId xmlns:a16="http://schemas.microsoft.com/office/drawing/2014/main" xmlns="" id="{BE218FE8-4BE7-4035-939F-803FA022FB16}"/>
              </a:ext>
            </a:extLst>
          </p:cNvPr>
          <p:cNvSpPr/>
          <p:nvPr/>
        </p:nvSpPr>
        <p:spPr>
          <a:xfrm>
            <a:off x="1676400" y="100117"/>
            <a:ext cx="10395471" cy="923330"/>
          </a:xfrm>
          <a:prstGeom prst="rect">
            <a:avLst/>
          </a:prstGeom>
          <a:noFill/>
        </p:spPr>
        <p:txBody>
          <a:bodyPr wrap="square">
            <a:spAutoFit/>
          </a:bodyPr>
          <a:lstStyle/>
          <a:p>
            <a:r>
              <a:rPr lang="en-IN" u="sng" dirty="0">
                <a:solidFill>
                  <a:schemeClr val="tx2">
                    <a:lumMod val="75000"/>
                  </a:schemeClr>
                </a:solidFill>
                <a:latin typeface="Arial" panose="020B0604020202020204" pitchFamily="34" charset="0"/>
                <a:cs typeface="Arial" panose="020B0604020202020204" pitchFamily="34" charset="0"/>
              </a:rPr>
              <a:t>ORDER BY in UPDATE</a:t>
            </a:r>
            <a:r>
              <a:rPr lang="en-IN" dirty="0">
                <a:latin typeface="Arial" panose="020B0604020202020204" pitchFamily="34" charset="0"/>
                <a:cs typeface="Arial" panose="020B0604020202020204" pitchFamily="34" charset="0"/>
              </a:rPr>
              <a:t>: if the table contains two values 1 and 2 in the id column and 1 is updated to 2 before 2 is updated to 3, an error occurs. To avoid this problem, add an ORDER BY clause to cause the rows with larger id values to be updated before those with smaller values</a:t>
            </a:r>
          </a:p>
        </p:txBody>
      </p:sp>
      <p:sp>
        <p:nvSpPr>
          <p:cNvPr id="11" name="Rectangle 10">
            <a:extLst>
              <a:ext uri="{FF2B5EF4-FFF2-40B4-BE49-F238E27FC236}">
                <a16:creationId xmlns:a16="http://schemas.microsoft.com/office/drawing/2014/main" xmlns="" id="{62B6BF91-0EA8-49EB-B1C2-2758FDC6F653}"/>
              </a:ext>
            </a:extLst>
          </p:cNvPr>
          <p:cNvSpPr/>
          <p:nvPr/>
        </p:nvSpPr>
        <p:spPr>
          <a:xfrm>
            <a:off x="220468" y="908720"/>
            <a:ext cx="8839200" cy="1803699"/>
          </a:xfrm>
          <a:prstGeom prst="rect">
            <a:avLst/>
          </a:prstGeom>
        </p:spPr>
        <p:txBody>
          <a:bodyPr wrap="square">
            <a:spAutoFit/>
          </a:bodyPr>
          <a:lstStyle/>
          <a:p>
            <a:pPr>
              <a:lnSpc>
                <a:spcPct val="150000"/>
              </a:lnSpc>
            </a:pPr>
            <a:r>
              <a:rPr lang="en-US" sz="2200" dirty="0">
                <a:solidFill>
                  <a:srgbClr val="E01E1E"/>
                </a:solidFill>
                <a:latin typeface="Arial" panose="020B0604020202020204" pitchFamily="34" charset="0"/>
                <a:cs typeface="Arial" panose="020B0604020202020204" pitchFamily="34" charset="0"/>
              </a:rPr>
              <a:t>Note:</a:t>
            </a:r>
            <a:r>
              <a:rPr lang="en-US" dirty="0">
                <a:solidFill>
                  <a:srgbClr val="E01E1E"/>
                </a:solidFill>
                <a:latin typeface="Arial" panose="020B0604020202020204" pitchFamily="34" charset="0"/>
                <a:cs typeface="Arial" panose="020B0604020202020204" pitchFamily="34" charset="0"/>
              </a:rPr>
              <a:t> </a:t>
            </a:r>
          </a:p>
          <a:p>
            <a:pPr>
              <a:lnSpc>
                <a:spcPct val="150000"/>
              </a:lnSpc>
            </a:pPr>
            <a:r>
              <a:rPr lang="en-US" dirty="0">
                <a:latin typeface="Arial" panose="020B0604020202020204" pitchFamily="34" charset="0"/>
                <a:cs typeface="Arial" panose="020B0604020202020204" pitchFamily="34" charset="0"/>
              </a:rPr>
              <a:t>Here c1 column is a </a:t>
            </a:r>
            <a:r>
              <a:rPr lang="en-US" dirty="0">
                <a:solidFill>
                  <a:srgbClr val="2658E6"/>
                </a:solidFill>
                <a:latin typeface="Arial" panose="020B0604020202020204" pitchFamily="34" charset="0"/>
                <a:cs typeface="Arial" panose="020B0604020202020204" pitchFamily="34" charset="0"/>
              </a:rPr>
              <a:t>Primary Key</a:t>
            </a:r>
            <a:endParaRPr lang="en-IN" dirty="0">
              <a:solidFill>
                <a:srgbClr val="2658E6"/>
              </a:solidFill>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cs typeface="Arial" panose="020B0604020202020204" pitchFamily="34" charset="0"/>
              </a:rPr>
              <a:t>ASC</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 In case of decrement</a:t>
            </a: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UPDATE</a:t>
            </a:r>
            <a:r>
              <a:rPr lang="en-IN" dirty="0">
                <a:latin typeface="Liberation Mono"/>
                <a:cs typeface="Arial" panose="020B0604020202020204" pitchFamily="34" charset="0"/>
              </a:rPr>
              <a:t> temp </a:t>
            </a:r>
            <a:r>
              <a:rPr lang="en-IN" dirty="0">
                <a:solidFill>
                  <a:srgbClr val="0077AA"/>
                </a:solidFill>
                <a:latin typeface="Liberation Mono"/>
                <a:ea typeface="Times New Roman" panose="02020603050405020304" pitchFamily="18" charset="0"/>
                <a:cs typeface="Arial" panose="020B0604020202020204" pitchFamily="34" charset="0"/>
              </a:rPr>
              <a:t>SET</a:t>
            </a:r>
            <a:r>
              <a:rPr lang="en-IN" dirty="0">
                <a:latin typeface="Liberation Mono"/>
                <a:cs typeface="Arial" panose="020B0604020202020204" pitchFamily="34" charset="0"/>
              </a:rPr>
              <a:t> c1 = c1 + 1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latin typeface="Liberation Mono"/>
                <a:cs typeface="Arial" panose="020B0604020202020204" pitchFamily="34" charset="0"/>
              </a:rPr>
              <a:t> c1 </a:t>
            </a:r>
            <a:r>
              <a:rPr lang="en-IN" dirty="0">
                <a:solidFill>
                  <a:srgbClr val="0077AA"/>
                </a:solidFill>
                <a:latin typeface="Liberation Mono"/>
                <a:ea typeface="Times New Roman" panose="02020603050405020304" pitchFamily="18" charset="0"/>
                <a:cs typeface="Arial" panose="020B0604020202020204" pitchFamily="34" charset="0"/>
              </a:rPr>
              <a:t>DESC</a:t>
            </a:r>
            <a:r>
              <a:rPr lang="en-IN" dirty="0">
                <a:latin typeface="Liberation Mono"/>
                <a:cs typeface="Arial" panose="020B0604020202020204" pitchFamily="34" charset="0"/>
              </a:rPr>
              <a:t>;</a:t>
            </a:r>
            <a:r>
              <a:rPr lang="en-IN" dirty="0">
                <a:solidFill>
                  <a:srgbClr val="00B050"/>
                </a:solidFill>
                <a:latin typeface="Liberation Mono"/>
                <a:cs typeface="Arial" panose="020B0604020202020204" pitchFamily="34" charset="0"/>
              </a:rPr>
              <a:t>   # In case of increment</a:t>
            </a:r>
            <a:endParaRPr lang="en-IN" dirty="0">
              <a:latin typeface="Liberation Mono"/>
              <a:cs typeface="Arial" panose="020B0604020202020204" pitchFamily="34" charset="0"/>
            </a:endParaRPr>
          </a:p>
        </p:txBody>
      </p:sp>
      <p:sp>
        <p:nvSpPr>
          <p:cNvPr id="12" name="TextBox 11">
            <a:extLst>
              <a:ext uri="{FF2B5EF4-FFF2-40B4-BE49-F238E27FC236}">
                <a16:creationId xmlns:a16="http://schemas.microsoft.com/office/drawing/2014/main" xmlns="" id="{D5153F2B-1B22-4857-9795-B7B7D6D0124A}"/>
              </a:ext>
            </a:extLst>
          </p:cNvPr>
          <p:cNvSpPr txBox="1"/>
          <p:nvPr/>
        </p:nvSpPr>
        <p:spPr>
          <a:xfrm>
            <a:off x="224244" y="3284984"/>
            <a:ext cx="11848420" cy="1169551"/>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SET </a:t>
            </a:r>
            <a:r>
              <a:rPr lang="en-IN" dirty="0">
                <a:solidFill>
                  <a:schemeClr val="tx2">
                    <a:lumMod val="75000"/>
                  </a:schemeClr>
                </a:solidFill>
                <a:latin typeface="Liberation Mono"/>
                <a:ea typeface="Times New Roman" panose="02020603050405020304" pitchFamily="18" charset="0"/>
              </a:rPr>
              <a:t>@x := 0;</a:t>
            </a: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rPr>
              <a:t> emp </a:t>
            </a:r>
            <a:r>
              <a:rPr lang="en-IN" dirty="0">
                <a:solidFill>
                  <a:srgbClr val="0077AA"/>
                </a:solidFill>
                <a:latin typeface="Liberation Mono"/>
              </a:rPr>
              <a:t>SET</a:t>
            </a:r>
            <a:r>
              <a:rPr lang="en-IN" dirty="0">
                <a:latin typeface="Liberation Mono"/>
              </a:rPr>
              <a:t> id = @x:= @x+1;</a:t>
            </a: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endParaRPr lang="en-IN" sz="800" dirty="0">
              <a:latin typeface="Liberation Mono"/>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US" dirty="0">
                <a:latin typeface="Liberation Mono"/>
              </a:rPr>
              <a:t> t, </a:t>
            </a:r>
            <a:r>
              <a:rPr lang="en-US" dirty="0">
                <a:solidFill>
                  <a:schemeClr val="bg1">
                    <a:lumMod val="65000"/>
                  </a:schemeClr>
                </a:solidFill>
                <a:latin typeface="Liberation Mono"/>
              </a:rPr>
              <a:t>(</a:t>
            </a:r>
            <a:r>
              <a:rPr lang="en-US" dirty="0">
                <a:solidFill>
                  <a:srgbClr val="0077AA"/>
                </a:solidFill>
                <a:latin typeface="Liberation Mono"/>
              </a:rPr>
              <a:t>SELECT</a:t>
            </a:r>
            <a:r>
              <a:rPr lang="en-US" dirty="0">
                <a:latin typeface="Liberation Mono"/>
              </a:rPr>
              <a:t> isactive, </a:t>
            </a:r>
            <a:r>
              <a:rPr lang="en-US" dirty="0">
                <a:solidFill>
                  <a:srgbClr val="0077AA"/>
                </a:solidFill>
                <a:latin typeface="Liberation Mono"/>
              </a:rPr>
              <a:t>COUNT</a:t>
            </a:r>
            <a:r>
              <a:rPr lang="en-US" dirty="0">
                <a:solidFill>
                  <a:schemeClr val="bg1">
                    <a:lumMod val="65000"/>
                  </a:schemeClr>
                </a:solidFill>
                <a:latin typeface="Liberation Mono"/>
              </a:rPr>
              <a:t>(</a:t>
            </a:r>
            <a:r>
              <a:rPr lang="en-US" dirty="0">
                <a:latin typeface="Liberation Mono"/>
              </a:rPr>
              <a:t>isactive</a:t>
            </a:r>
            <a:r>
              <a:rPr lang="en-US" dirty="0">
                <a:solidFill>
                  <a:schemeClr val="bg1">
                    <a:lumMod val="65000"/>
                  </a:schemeClr>
                </a:solidFill>
                <a:latin typeface="Liberation Mono"/>
              </a:rPr>
              <a:t>)</a:t>
            </a:r>
            <a:r>
              <a:rPr lang="en-US" dirty="0">
                <a:latin typeface="Liberation Mono"/>
              </a:rPr>
              <a:t> r1 </a:t>
            </a:r>
            <a:r>
              <a:rPr lang="en-US" dirty="0">
                <a:solidFill>
                  <a:srgbClr val="0077AA"/>
                </a:solidFill>
                <a:latin typeface="Liberation Mono"/>
              </a:rPr>
              <a:t>FROM</a:t>
            </a:r>
            <a:r>
              <a:rPr lang="en-US" dirty="0">
                <a:latin typeface="Liberation Mono"/>
              </a:rPr>
              <a:t> emp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isactive</a:t>
            </a:r>
            <a:r>
              <a:rPr lang="en-US" dirty="0">
                <a:solidFill>
                  <a:schemeClr val="bg1">
                    <a:lumMod val="65000"/>
                  </a:schemeClr>
                </a:solidFill>
                <a:latin typeface="Liberation Mono"/>
              </a:rPr>
              <a:t>)</a:t>
            </a:r>
            <a:r>
              <a:rPr lang="en-US" dirty="0">
                <a:latin typeface="Liberation Mono"/>
              </a:rPr>
              <a:t> a </a:t>
            </a:r>
            <a:r>
              <a:rPr lang="en-US" dirty="0">
                <a:solidFill>
                  <a:srgbClr val="0077AA"/>
                </a:solidFill>
                <a:latin typeface="Liberation Mono"/>
              </a:rPr>
              <a:t>SET</a:t>
            </a:r>
            <a:r>
              <a:rPr lang="en-US" dirty="0">
                <a:latin typeface="Liberation Mono"/>
              </a:rPr>
              <a:t> t.c2 = a.r1 </a:t>
            </a:r>
            <a:r>
              <a:rPr lang="en-US" dirty="0">
                <a:solidFill>
                  <a:srgbClr val="0077AA"/>
                </a:solidFill>
                <a:latin typeface="Liberation Mono"/>
              </a:rPr>
              <a:t>WHERE</a:t>
            </a:r>
            <a:r>
              <a:rPr lang="en-US" dirty="0">
                <a:latin typeface="Liberation Mono"/>
              </a:rPr>
              <a:t> t.c1 = </a:t>
            </a:r>
            <a:r>
              <a:rPr lang="en-US" dirty="0" err="1">
                <a:latin typeface="Liberation Mono"/>
              </a:rPr>
              <a:t>a.isactive</a:t>
            </a:r>
            <a:r>
              <a:rPr lang="en-US" dirty="0">
                <a:latin typeface="Liberation Mono"/>
              </a:rPr>
              <a:t>;</a:t>
            </a:r>
            <a:endParaRPr lang="en-IN" dirty="0">
              <a:latin typeface="Liberation Mono"/>
            </a:endParaRPr>
          </a:p>
        </p:txBody>
      </p:sp>
      <p:sp>
        <p:nvSpPr>
          <p:cNvPr id="13" name="TextBox 12">
            <a:extLst>
              <a:ext uri="{FF2B5EF4-FFF2-40B4-BE49-F238E27FC236}">
                <a16:creationId xmlns:a16="http://schemas.microsoft.com/office/drawing/2014/main" xmlns="" id="{7A8D6305-547D-4FCD-A727-D7D9EE2B975F}"/>
              </a:ext>
            </a:extLst>
          </p:cNvPr>
          <p:cNvSpPr txBox="1"/>
          <p:nvPr/>
        </p:nvSpPr>
        <p:spPr>
          <a:xfrm>
            <a:off x="2292319" y="4795170"/>
            <a:ext cx="1571433"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6   |</a:t>
            </a:r>
          </a:p>
          <a:p>
            <a:r>
              <a:rPr lang="en-IN" dirty="0">
                <a:latin typeface="Liberation Mono"/>
                <a:cs typeface="Arial" panose="020B0604020202020204" pitchFamily="34" charset="0"/>
              </a:rPr>
              <a:t>|    1   |   14  |</a:t>
            </a:r>
          </a:p>
          <a:p>
            <a:r>
              <a:rPr lang="en-IN" dirty="0">
                <a:latin typeface="Liberation Mono"/>
                <a:cs typeface="Arial" panose="020B0604020202020204" pitchFamily="34" charset="0"/>
              </a:rPr>
              <a:t>+-------+------+</a:t>
            </a:r>
          </a:p>
        </p:txBody>
      </p:sp>
      <p:sp>
        <p:nvSpPr>
          <p:cNvPr id="14" name="TextBox 13">
            <a:extLst>
              <a:ext uri="{FF2B5EF4-FFF2-40B4-BE49-F238E27FC236}">
                <a16:creationId xmlns:a16="http://schemas.microsoft.com/office/drawing/2014/main" xmlns="" id="{F8DF1F23-02C7-4B63-8DCE-25C9A5C2E129}"/>
              </a:ext>
            </a:extLst>
          </p:cNvPr>
          <p:cNvSpPr txBox="1"/>
          <p:nvPr/>
        </p:nvSpPr>
        <p:spPr>
          <a:xfrm>
            <a:off x="407368" y="4797152"/>
            <a:ext cx="1701640" cy="1754326"/>
          </a:xfrm>
          <a:prstGeom prst="rect">
            <a:avLst/>
          </a:prstGeom>
          <a:noFill/>
        </p:spPr>
        <p:txBody>
          <a:bodyPr wrap="square">
            <a:spAutoFit/>
          </a:bodyPr>
          <a:lstStyle/>
          <a:p>
            <a:r>
              <a:rPr lang="en-IN" dirty="0">
                <a:latin typeface="Liberation Mono"/>
                <a:cs typeface="Arial" panose="020B0604020202020204" pitchFamily="34" charset="0"/>
              </a:rPr>
              <a:t>+-------+--------+</a:t>
            </a:r>
          </a:p>
          <a:p>
            <a:r>
              <a:rPr lang="en-IN" dirty="0">
                <a:latin typeface="Liberation Mono"/>
                <a:cs typeface="Arial" panose="020B0604020202020204" pitchFamily="34" charset="0"/>
              </a:rPr>
              <a:t>| c1    | c2      |</a:t>
            </a:r>
          </a:p>
          <a:p>
            <a:r>
              <a:rPr lang="en-IN" dirty="0">
                <a:latin typeface="Liberation Mono"/>
                <a:cs typeface="Arial" panose="020B0604020202020204" pitchFamily="34" charset="0"/>
              </a:rPr>
              <a:t>+-------+--------+</a:t>
            </a:r>
          </a:p>
          <a:p>
            <a:r>
              <a:rPr lang="en-IN" dirty="0">
                <a:latin typeface="Liberation Mono"/>
                <a:cs typeface="Arial" panose="020B0604020202020204" pitchFamily="34" charset="0"/>
              </a:rPr>
              <a:t>|    0   | NULL |</a:t>
            </a:r>
          </a:p>
          <a:p>
            <a:r>
              <a:rPr lang="en-IN" dirty="0">
                <a:latin typeface="Liberation Mono"/>
                <a:cs typeface="Arial" panose="020B0604020202020204" pitchFamily="34" charset="0"/>
              </a:rPr>
              <a:t>|    1   | NULL |</a:t>
            </a:r>
          </a:p>
          <a:p>
            <a:r>
              <a:rPr lang="en-IN" dirty="0">
                <a:latin typeface="Liberation Mono"/>
                <a:cs typeface="Arial" panose="020B0604020202020204" pitchFamily="34" charset="0"/>
              </a:rPr>
              <a:t>+-------+--------+</a:t>
            </a:r>
          </a:p>
        </p:txBody>
      </p:sp>
      <p:sp>
        <p:nvSpPr>
          <p:cNvPr id="15" name="TextBox 14">
            <a:extLst>
              <a:ext uri="{FF2B5EF4-FFF2-40B4-BE49-F238E27FC236}">
                <a16:creationId xmlns:a16="http://schemas.microsoft.com/office/drawing/2014/main" xmlns="" id="{C8048874-D4E7-4C6D-B17D-16FAD97E4A8D}"/>
              </a:ext>
            </a:extLst>
          </p:cNvPr>
          <p:cNvSpPr txBox="1"/>
          <p:nvPr/>
        </p:nvSpPr>
        <p:spPr>
          <a:xfrm>
            <a:off x="407368" y="4499828"/>
            <a:ext cx="3312368" cy="369332"/>
          </a:xfrm>
          <a:prstGeom prst="rect">
            <a:avLst/>
          </a:prstGeom>
          <a:noFill/>
        </p:spPr>
        <p:txBody>
          <a:bodyPr wrap="square">
            <a:spAutoFit/>
          </a:bodyPr>
          <a:lstStyle/>
          <a:p>
            <a:r>
              <a:rPr lang="en-IN" dirty="0">
                <a:latin typeface="Liberation Mono"/>
                <a:cs typeface="Arial" panose="020B0604020202020204" pitchFamily="34" charset="0"/>
              </a:rPr>
              <a:t>mysql&gt; </a:t>
            </a: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t;</a:t>
            </a:r>
          </a:p>
        </p:txBody>
      </p:sp>
    </p:spTree>
    <p:extLst>
      <p:ext uri="{BB962C8B-B14F-4D97-AF65-F5344CB8AC3E}">
        <p14:creationId xmlns:p14="http://schemas.microsoft.com/office/powerpoint/2010/main" xmlns="" val="428056077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Single-table UPDATE</a:t>
            </a:r>
            <a:endParaRPr lang="en-IN" sz="3200" b="1" i="1" dirty="0">
              <a:latin typeface="Arial" pitchFamily="34" charset="0"/>
              <a:cs typeface="Arial" pitchFamily="34" charset="0"/>
            </a:endParaRPr>
          </a:p>
        </p:txBody>
      </p:sp>
      <p:sp>
        <p:nvSpPr>
          <p:cNvPr id="7" name="Rectangle 6"/>
          <p:cNvSpPr/>
          <p:nvPr/>
        </p:nvSpPr>
        <p:spPr>
          <a:xfrm>
            <a:off x="406574" y="953653"/>
            <a:ext cx="10873208" cy="1323439"/>
          </a:xfrm>
          <a:prstGeom prst="rect">
            <a:avLst/>
          </a:prstGeom>
        </p:spPr>
        <p:txBody>
          <a:bodyPr wrap="square">
            <a:spAutoFit/>
          </a:bodyPr>
          <a:lstStyle/>
          <a:p>
            <a:r>
              <a:rPr lang="en-IN" sz="2000" dirty="0">
                <a:solidFill>
                  <a:srgbClr val="0077AA"/>
                </a:solidFill>
                <a:latin typeface="Liberation Mono"/>
              </a:rPr>
              <a:t>UPDATE &lt;table_reference&gt; SET col_name1 = {expr1 | DEFAULT} [, col_name2 = {expr2 | DEFAULT}] ...</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2" name="Rectangle 1">
            <a:extLst>
              <a:ext uri="{FF2B5EF4-FFF2-40B4-BE49-F238E27FC236}">
                <a16:creationId xmlns:a16="http://schemas.microsoft.com/office/drawing/2014/main" xmlns="" id="{8BA6E186-04C6-4FFE-AEDC-D397D6200127}"/>
              </a:ext>
            </a:extLst>
          </p:cNvPr>
          <p:cNvSpPr/>
          <p:nvPr/>
        </p:nvSpPr>
        <p:spPr>
          <a:xfrm>
            <a:off x="406574" y="5478904"/>
            <a:ext cx="10260038" cy="1046440"/>
          </a:xfrm>
          <a:prstGeom prst="rect">
            <a:avLst/>
          </a:prstGeom>
        </p:spPr>
        <p:txBody>
          <a:bodyPr wrap="square">
            <a:spAutoFit/>
          </a:bodyPr>
          <a:lstStyle/>
          <a:p>
            <a:r>
              <a:rPr lang="en-IN" dirty="0">
                <a:solidFill>
                  <a:srgbClr val="00B0F0"/>
                </a:solidFill>
              </a:rPr>
              <a:t>E.g. </a:t>
            </a:r>
          </a:p>
          <a:p>
            <a:pPr marL="342900" indent="-342900">
              <a:buAutoNum type="arabicPeriod"/>
            </a:pPr>
            <a:r>
              <a:rPr lang="en-IN" dirty="0">
                <a:solidFill>
                  <a:srgbClr val="00B0F0"/>
                </a:solidFill>
              </a:rPr>
              <a:t>Update top 2 rows.</a:t>
            </a:r>
          </a:p>
          <a:p>
            <a:pPr marL="342900" indent="-342900">
              <a:buAutoNum type="arabicPeriod"/>
            </a:pPr>
            <a:endParaRPr lang="en-IN" sz="800" dirty="0">
              <a:solidFill>
                <a:srgbClr val="00B0F0"/>
              </a:solidFill>
            </a:endParaRPr>
          </a:p>
          <a:p>
            <a:r>
              <a:rPr lang="en-IN" dirty="0">
                <a:solidFill>
                  <a:srgbClr val="00B0F0"/>
                </a:solidFill>
              </a:rPr>
              <a:t>2. Update UnitPrice for the top 5 most expensive products.</a:t>
            </a:r>
          </a:p>
        </p:txBody>
      </p:sp>
      <p:pic>
        <p:nvPicPr>
          <p:cNvPr id="6" name="Picture 5">
            <a:extLst>
              <a:ext uri="{FF2B5EF4-FFF2-40B4-BE49-F238E27FC236}">
                <a16:creationId xmlns:a16="http://schemas.microsoft.com/office/drawing/2014/main" xmlns="" id="{0EDF7749-D5CA-4057-B8B8-E82012396A7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7A8612DC-FEC2-4294-9A66-21045392873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Rectangle 7">
            <a:extLst>
              <a:ext uri="{FF2B5EF4-FFF2-40B4-BE49-F238E27FC236}">
                <a16:creationId xmlns:a16="http://schemas.microsoft.com/office/drawing/2014/main" xmlns="" id="{B249E230-A989-49D6-971C-8BEBBB0330E6}"/>
              </a:ext>
            </a:extLst>
          </p:cNvPr>
          <p:cNvSpPr/>
          <p:nvPr/>
        </p:nvSpPr>
        <p:spPr>
          <a:xfrm>
            <a:off x="263351" y="2377911"/>
            <a:ext cx="11809313" cy="3139321"/>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dname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a:t>
            </a:r>
            <a:r>
              <a:rPr lang="en-IN" dirty="0">
                <a:solidFill>
                  <a:srgbClr val="669900"/>
                </a:solidFill>
                <a:latin typeface="Liberation Mono"/>
              </a:rPr>
              <a:t> 'new_value'</a:t>
            </a:r>
            <a:r>
              <a:rPr lang="en-IN" dirty="0">
                <a:latin typeface="Liberation Mono"/>
                <a:ea typeface="Times New Roman" panose="02020603050405020304" pitchFamily="18" charset="0"/>
              </a:rPr>
              <a:t> </a:t>
            </a:r>
            <a:r>
              <a:rPr lang="en-IN" dirty="0">
                <a:solidFill>
                  <a:srgbClr val="0077AA"/>
                </a:solidFill>
                <a:latin typeface="Liberation Mono"/>
              </a:rPr>
              <a:t>ORDER</a:t>
            </a:r>
            <a:r>
              <a:rPr lang="en-IN" dirty="0">
                <a:latin typeface="Liberation Mono"/>
                <a:ea typeface="Times New Roman" panose="02020603050405020304" pitchFamily="18" charset="0"/>
              </a:rPr>
              <a:t> </a:t>
            </a:r>
            <a:r>
              <a:rPr lang="en-IN" dirty="0">
                <a:solidFill>
                  <a:srgbClr val="0077AA"/>
                </a:solidFill>
                <a:latin typeface="Liberation Mono"/>
              </a:rPr>
              <a:t>BY</a:t>
            </a:r>
            <a:r>
              <a:rPr lang="en-IN" dirty="0">
                <a:latin typeface="Liberation Mono"/>
                <a:ea typeface="Times New Roman" panose="02020603050405020304" pitchFamily="18" charset="0"/>
              </a:rPr>
              <a:t> loc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 </a:t>
            </a:r>
            <a:r>
              <a:rPr lang="en-IN" dirty="0">
                <a:solidFill>
                  <a:srgbClr val="0077AA"/>
                </a:solidFill>
                <a:latin typeface="Liberation Mono"/>
              </a:rPr>
              <a:t>WHERE</a:t>
            </a:r>
            <a:r>
              <a:rPr lang="en-IN" dirty="0">
                <a:latin typeface="Liberation Mono"/>
                <a:ea typeface="Times New Roman" panose="02020603050405020304" pitchFamily="18" charset="0"/>
              </a:rPr>
              <a:t> deptno &lt;50</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UPDATE</a:t>
            </a:r>
            <a:r>
              <a:rPr lang="en-IN" dirty="0">
                <a:latin typeface="Liberation Mono"/>
                <a:cs typeface="Arial" panose="020B0604020202020204" pitchFamily="34" charset="0"/>
              </a:rPr>
              <a:t> </a:t>
            </a:r>
            <a:r>
              <a:rPr lang="en-IN" dirty="0">
                <a:latin typeface="Liberation Mono"/>
              </a:rPr>
              <a:t>temp</a:t>
            </a:r>
            <a:r>
              <a:rPr lang="en-IN" dirty="0">
                <a:latin typeface="Liberation Mono"/>
                <a:cs typeface="Arial" panose="020B0604020202020204" pitchFamily="34" charset="0"/>
              </a:rPr>
              <a:t> </a:t>
            </a:r>
            <a:r>
              <a:rPr lang="en-IN" dirty="0">
                <a:solidFill>
                  <a:srgbClr val="0077AA"/>
                </a:solidFill>
                <a:latin typeface="Liberation Mono"/>
              </a:rPr>
              <a:t>SET</a:t>
            </a:r>
            <a:r>
              <a:rPr lang="en-IN" dirty="0">
                <a:latin typeface="Liberation Mono"/>
                <a:ea typeface="Times New Roman" panose="02020603050405020304" pitchFamily="18" charset="0"/>
              </a:rPr>
              <a:t> c1 = </a:t>
            </a:r>
            <a:r>
              <a:rPr lang="en-IN" dirty="0">
                <a:solidFill>
                  <a:srgbClr val="669900"/>
                </a:solidFill>
                <a:latin typeface="Liberation Mono"/>
              </a:rPr>
              <a:t>'new_value'</a:t>
            </a:r>
            <a:r>
              <a:rPr lang="en-IN" dirty="0">
                <a:latin typeface="Liberation Mono"/>
                <a:ea typeface="Times New Roman" panose="02020603050405020304" pitchFamily="18" charset="0"/>
              </a:rPr>
              <a:t> </a:t>
            </a:r>
            <a:r>
              <a:rPr lang="en-IN" dirty="0">
                <a:solidFill>
                  <a:srgbClr val="0077AA"/>
                </a:solidFill>
                <a:latin typeface="Liberation Mono"/>
              </a:rPr>
              <a:t>WHERE</a:t>
            </a:r>
            <a:r>
              <a:rPr lang="en-IN" dirty="0">
                <a:latin typeface="Liberation Mono"/>
                <a:ea typeface="Times New Roman" panose="02020603050405020304" pitchFamily="18" charset="0"/>
              </a:rPr>
              <a:t> deptno &lt;50 </a:t>
            </a:r>
            <a:r>
              <a:rPr lang="en-IN" dirty="0">
                <a:solidFill>
                  <a:srgbClr val="0077AA"/>
                </a:solidFill>
                <a:latin typeface="Liberation Mono"/>
              </a:rPr>
              <a:t>LIMIT</a:t>
            </a:r>
            <a:r>
              <a:rPr lang="en-IN" dirty="0">
                <a:latin typeface="Liberation Mono"/>
                <a:ea typeface="Times New Roman" panose="02020603050405020304" pitchFamily="18" charset="0"/>
              </a:rPr>
              <a:t> 2</a:t>
            </a:r>
            <a:r>
              <a:rPr lang="en-IN" dirty="0">
                <a:latin typeface="Liberation Mono"/>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rPr>
              <a:t>ALTER</a:t>
            </a:r>
            <a:r>
              <a:rPr lang="en-US" dirty="0">
                <a:latin typeface="Liberation Mono"/>
              </a:rPr>
              <a:t> </a:t>
            </a:r>
            <a:r>
              <a:rPr lang="en-US" dirty="0">
                <a:solidFill>
                  <a:srgbClr val="0077AA"/>
                </a:solidFill>
                <a:latin typeface="Liberation Mono"/>
              </a:rPr>
              <a:t>TABLE</a:t>
            </a:r>
            <a:r>
              <a:rPr lang="en-US" dirty="0">
                <a:latin typeface="Liberation Mono"/>
              </a:rPr>
              <a:t> dept </a:t>
            </a:r>
            <a:r>
              <a:rPr lang="en-US" dirty="0">
                <a:solidFill>
                  <a:srgbClr val="0077AA"/>
                </a:solidFill>
                <a:latin typeface="Liberation Mono"/>
              </a:rPr>
              <a:t>ADD</a:t>
            </a:r>
            <a:r>
              <a:rPr lang="en-US" dirty="0">
                <a:latin typeface="Liberation Mono"/>
              </a:rPr>
              <a:t> SUMSALARY INT;</a:t>
            </a:r>
          </a:p>
          <a:p>
            <a:pPr marL="342900" indent="-342900">
              <a:lnSpc>
                <a:spcPct val="150000"/>
              </a:lnSpc>
              <a:buFont typeface="Arial" panose="020B0604020202020204" pitchFamily="34" charset="0"/>
              <a:buChar char="•"/>
            </a:pPr>
            <a:r>
              <a:rPr lang="en-IN" dirty="0">
                <a:solidFill>
                  <a:srgbClr val="0077AA"/>
                </a:solidFill>
                <a:latin typeface="Liberation Mono"/>
              </a:rPr>
              <a:t>UPDATE</a:t>
            </a:r>
            <a:r>
              <a:rPr lang="en-IN" dirty="0">
                <a:latin typeface="Liberation Mono"/>
              </a:rPr>
              <a:t> dept </a:t>
            </a:r>
            <a:r>
              <a:rPr lang="en-IN" dirty="0">
                <a:solidFill>
                  <a:srgbClr val="0077AA"/>
                </a:solidFill>
                <a:latin typeface="Liberation Mono"/>
              </a:rPr>
              <a:t>SET</a:t>
            </a:r>
            <a:r>
              <a:rPr lang="en-IN" dirty="0">
                <a:latin typeface="Liberation Mono"/>
              </a:rPr>
              <a:t> sumsalary = (</a:t>
            </a:r>
            <a:r>
              <a:rPr lang="en-IN" dirty="0">
                <a:solidFill>
                  <a:srgbClr val="0077AA"/>
                </a:solidFill>
                <a:latin typeface="Liberation Mono"/>
              </a:rPr>
              <a:t>SELECT</a:t>
            </a:r>
            <a:r>
              <a:rPr lang="en-IN" dirty="0">
                <a:latin typeface="Liberation Mono"/>
              </a:rPr>
              <a:t> </a:t>
            </a:r>
            <a:r>
              <a:rPr lang="en-IN" dirty="0">
                <a:solidFill>
                  <a:srgbClr val="0077AA"/>
                </a:solidFill>
                <a:latin typeface="Liberation Mono"/>
              </a:rPr>
              <a:t>SUM</a:t>
            </a:r>
            <a:r>
              <a:rPr lang="en-IN" dirty="0">
                <a:latin typeface="Liberation Mono"/>
              </a:rPr>
              <a:t>(sal) </a:t>
            </a:r>
            <a:r>
              <a:rPr lang="en-IN" dirty="0">
                <a:solidFill>
                  <a:srgbClr val="0077AA"/>
                </a:solidFill>
                <a:latin typeface="Liberation Mono"/>
              </a:rPr>
              <a:t>FROM</a:t>
            </a:r>
            <a:r>
              <a:rPr lang="en-IN" dirty="0">
                <a:latin typeface="Liberation Mono"/>
              </a:rPr>
              <a:t> emp </a:t>
            </a:r>
            <a:r>
              <a:rPr lang="en-IN" dirty="0">
                <a:solidFill>
                  <a:srgbClr val="0077AA"/>
                </a:solidFill>
                <a:latin typeface="Liberation Mono"/>
              </a:rPr>
              <a:t>WHERE</a:t>
            </a:r>
            <a:r>
              <a:rPr lang="en-IN" dirty="0">
                <a:latin typeface="Liberation Mono"/>
              </a:rPr>
              <a:t> emp.deptno = dept.deptno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emp.deptno);</a:t>
            </a:r>
          </a:p>
          <a:p>
            <a:pPr marL="342900" indent="-342900">
              <a:buFont typeface="Arial" panose="020B0604020202020204" pitchFamily="34" charset="0"/>
              <a:buChar char="•"/>
            </a:pPr>
            <a:r>
              <a:rPr lang="en-US" dirty="0">
                <a:solidFill>
                  <a:srgbClr val="0077AA"/>
                </a:solidFill>
                <a:latin typeface="Liberation Mono"/>
              </a:rPr>
              <a:t>UPDATE</a:t>
            </a:r>
            <a:r>
              <a:rPr lang="en-US" dirty="0">
                <a:latin typeface="Liberation Mono"/>
              </a:rPr>
              <a:t> candidate </a:t>
            </a:r>
            <a:r>
              <a:rPr lang="en-US" dirty="0">
                <a:solidFill>
                  <a:srgbClr val="0077AA"/>
                </a:solidFill>
                <a:latin typeface="Liberation Mono"/>
              </a:rPr>
              <a:t>SET</a:t>
            </a:r>
            <a:r>
              <a:rPr lang="en-US" dirty="0">
                <a:latin typeface="Liberation Mono"/>
              </a:rPr>
              <a:t> totalvotes = (</a:t>
            </a:r>
            <a:r>
              <a:rPr lang="en-US" dirty="0">
                <a:solidFill>
                  <a:srgbClr val="0077AA"/>
                </a:solidFill>
                <a:latin typeface="Liberation Mono"/>
              </a:rPr>
              <a:t>SELECT</a:t>
            </a:r>
            <a:r>
              <a:rPr lang="en-US" dirty="0">
                <a:latin typeface="Liberation Mono"/>
              </a:rPr>
              <a:t> </a:t>
            </a:r>
            <a:r>
              <a:rPr lang="en-US" dirty="0">
                <a:solidFill>
                  <a:srgbClr val="0077AA"/>
                </a:solidFill>
                <a:latin typeface="Liberation Mono"/>
              </a:rPr>
              <a:t>COUNT</a:t>
            </a:r>
            <a:r>
              <a:rPr lang="en-US" dirty="0">
                <a:latin typeface="Liberation Mono"/>
              </a:rPr>
              <a:t>(*) </a:t>
            </a:r>
            <a:r>
              <a:rPr lang="en-US" dirty="0">
                <a:solidFill>
                  <a:srgbClr val="0077AA"/>
                </a:solidFill>
                <a:latin typeface="Liberation Mono"/>
              </a:rPr>
              <a:t>FROM</a:t>
            </a:r>
            <a:r>
              <a:rPr lang="en-US" dirty="0">
                <a:latin typeface="Liberation Mono"/>
              </a:rPr>
              <a:t> votes </a:t>
            </a:r>
            <a:r>
              <a:rPr lang="en-US" dirty="0">
                <a:solidFill>
                  <a:srgbClr val="0077AA"/>
                </a:solidFill>
                <a:latin typeface="Liberation Mono"/>
              </a:rPr>
              <a:t>WHERE</a:t>
            </a:r>
            <a:r>
              <a:rPr lang="en-US" dirty="0">
                <a:latin typeface="Liberation Mono"/>
              </a:rPr>
              <a:t> candidate.id = candidateID </a:t>
            </a:r>
            <a:r>
              <a:rPr lang="en-US" dirty="0">
                <a:solidFill>
                  <a:srgbClr val="0077AA"/>
                </a:solidFill>
                <a:latin typeface="Liberation Mono"/>
              </a:rPr>
              <a:t>GROUP</a:t>
            </a:r>
            <a:r>
              <a:rPr lang="en-US" dirty="0">
                <a:latin typeface="Liberation Mono"/>
              </a:rPr>
              <a:t> </a:t>
            </a:r>
            <a:r>
              <a:rPr lang="en-US" dirty="0">
                <a:solidFill>
                  <a:srgbClr val="0077AA"/>
                </a:solidFill>
                <a:latin typeface="Liberation Mono"/>
              </a:rPr>
              <a:t>BY</a:t>
            </a:r>
            <a:r>
              <a:rPr lang="en-US" dirty="0">
                <a:latin typeface="Liberation Mono"/>
              </a:rPr>
              <a:t> candidateID);</a:t>
            </a:r>
            <a:endParaRPr lang="en-IN" dirty="0">
              <a:latin typeface="Liberation Mono"/>
            </a:endParaRPr>
          </a:p>
        </p:txBody>
      </p:sp>
    </p:spTree>
    <p:extLst>
      <p:ext uri="{BB962C8B-B14F-4D97-AF65-F5344CB8AC3E}">
        <p14:creationId xmlns:p14="http://schemas.microsoft.com/office/powerpoint/2010/main" xmlns="" val="289377027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Single-Table </a:t>
            </a:r>
            <a:r>
              <a:rPr lang="en-US" sz="4800" dirty="0">
                <a:solidFill>
                  <a:srgbClr val="DC525C"/>
                </a:solidFill>
                <a:latin typeface="Segoe UI Light" panose="020B0502040204020203" pitchFamily="34" charset="0"/>
                <a:cs typeface="Segoe UI Light" panose="020B0502040204020203" pitchFamily="34" charset="0"/>
              </a:rPr>
              <a:t>DELETE</a:t>
            </a:r>
          </a:p>
        </p:txBody>
      </p:sp>
      <p:pic>
        <p:nvPicPr>
          <p:cNvPr id="3" name="Picture 2">
            <a:extLst>
              <a:ext uri="{FF2B5EF4-FFF2-40B4-BE49-F238E27FC236}">
                <a16:creationId xmlns:a16="http://schemas.microsoft.com/office/drawing/2014/main" xmlns="" id="{9639802A-4A9D-41E4-81FD-29210496A99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7C61822-DB2E-407F-925D-2429A1DEF0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8682776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Single</a:t>
            </a:r>
            <a:r>
              <a:rPr lang="en-US" sz="3200" b="1" i="1" dirty="0">
                <a:latin typeface="Arial" pitchFamily="34" charset="0"/>
                <a:cs typeface="Arial" pitchFamily="34" charset="0"/>
              </a:rPr>
              <a:t>-table DELETE</a:t>
            </a:r>
            <a:endParaRPr lang="en-IN" sz="3200" b="1" i="1" dirty="0">
              <a:latin typeface="Arial" pitchFamily="34" charset="0"/>
              <a:cs typeface="Arial" pitchFamily="34" charset="0"/>
            </a:endParaRPr>
          </a:p>
        </p:txBody>
      </p:sp>
      <p:sp>
        <p:nvSpPr>
          <p:cNvPr id="7" name="Rectangle 6"/>
          <p:cNvSpPr/>
          <p:nvPr/>
        </p:nvSpPr>
        <p:spPr>
          <a:xfrm>
            <a:off x="406573" y="908720"/>
            <a:ext cx="8838049" cy="1323439"/>
          </a:xfrm>
          <a:prstGeom prst="rect">
            <a:avLst/>
          </a:prstGeom>
        </p:spPr>
        <p:txBody>
          <a:bodyPr wrap="square">
            <a:spAutoFit/>
          </a:bodyPr>
          <a:lstStyle/>
          <a:p>
            <a:r>
              <a:rPr lang="en-IN" sz="2000" dirty="0">
                <a:solidFill>
                  <a:srgbClr val="0077AA"/>
                </a:solidFill>
                <a:latin typeface="Liberation Mono"/>
              </a:rPr>
              <a:t>DELETE FROM table_reference</a:t>
            </a:r>
          </a:p>
          <a:p>
            <a:r>
              <a:rPr lang="en-IN" sz="2000" dirty="0">
                <a:solidFill>
                  <a:srgbClr val="0077AA"/>
                </a:solidFill>
                <a:latin typeface="Liberation Mono"/>
              </a:rPr>
              <a:t>    [WHERE where_condition]</a:t>
            </a:r>
          </a:p>
          <a:p>
            <a:r>
              <a:rPr lang="en-IN" sz="2000" dirty="0">
                <a:solidFill>
                  <a:srgbClr val="0077AA"/>
                </a:solidFill>
                <a:latin typeface="Liberation Mono"/>
              </a:rPr>
              <a:t>    [ORDER BY ...]</a:t>
            </a:r>
          </a:p>
          <a:p>
            <a:r>
              <a:rPr lang="en-IN" sz="2000" dirty="0">
                <a:solidFill>
                  <a:srgbClr val="0077AA"/>
                </a:solidFill>
                <a:latin typeface="Liberation Mono"/>
              </a:rPr>
              <a:t>    [LIMIT row_count]</a:t>
            </a:r>
            <a:endParaRPr lang="en-US" sz="2000" dirty="0">
              <a:solidFill>
                <a:srgbClr val="0077AA"/>
              </a:solidFill>
              <a:latin typeface="Liberation Mono"/>
            </a:endParaRPr>
          </a:p>
        </p:txBody>
      </p:sp>
      <p:sp>
        <p:nvSpPr>
          <p:cNvPr id="6" name="Rectangle 5"/>
          <p:cNvSpPr/>
          <p:nvPr/>
        </p:nvSpPr>
        <p:spPr>
          <a:xfrm>
            <a:off x="406573" y="2708920"/>
            <a:ext cx="8990430"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endParaRPr lang="en-IN" sz="800" dirty="0">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LIMIT clauses apply to single-table deletes, </a:t>
            </a:r>
            <a:r>
              <a:rPr lang="en-IN" b="1" dirty="0">
                <a:latin typeface="Palatino Linotype" panose="02040502050505030304" pitchFamily="18" charset="0"/>
                <a:cs typeface="Segoe UI Light" panose="020B0502040204020203" pitchFamily="34" charset="0"/>
              </a:rPr>
              <a:t>but not multi-table deletes.</a:t>
            </a:r>
          </a:p>
        </p:txBody>
      </p:sp>
      <p:sp>
        <p:nvSpPr>
          <p:cNvPr id="9" name="Rectangle 8"/>
          <p:cNvSpPr/>
          <p:nvPr/>
        </p:nvSpPr>
        <p:spPr>
          <a:xfrm>
            <a:off x="406573" y="4001921"/>
            <a:ext cx="8990430" cy="1200329"/>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loc</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DELETE FROM </a:t>
            </a:r>
            <a:r>
              <a:rPr lang="en-IN" dirty="0">
                <a:latin typeface="Liberation Mono"/>
                <a:cs typeface="Arial" panose="020B0604020202020204" pitchFamily="34" charset="0"/>
              </a:rPr>
              <a:t>temp </a:t>
            </a:r>
            <a:r>
              <a:rPr lang="en-IN" dirty="0">
                <a:solidFill>
                  <a:srgbClr val="0077AA"/>
                </a:solidFill>
                <a:latin typeface="Liberation Mono"/>
                <a:cs typeface="Arial" panose="020B0604020202020204" pitchFamily="34" charset="0"/>
              </a:rPr>
              <a:t>WHERE</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deptno &lt;50 </a:t>
            </a:r>
            <a:r>
              <a:rPr lang="en-IN" dirty="0">
                <a:solidFill>
                  <a:srgbClr val="0077AA"/>
                </a:solidFill>
                <a:latin typeface="Liberation Mono"/>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ea typeface="Times New Roman" panose="02020603050405020304" pitchFamily="18" charset="0"/>
                <a:cs typeface="Arial" panose="020B0604020202020204" pitchFamily="34" charset="0"/>
              </a:rPr>
              <a:t>2</a:t>
            </a:r>
            <a:r>
              <a:rPr lang="en-IN" dirty="0">
                <a:latin typeface="Liberation Mono"/>
                <a:cs typeface="Arial" panose="020B0604020202020204" pitchFamily="34" charset="0"/>
              </a:rPr>
              <a:t>;</a:t>
            </a:r>
          </a:p>
        </p:txBody>
      </p:sp>
      <p:pic>
        <p:nvPicPr>
          <p:cNvPr id="8" name="Picture 7">
            <a:extLst>
              <a:ext uri="{FF2B5EF4-FFF2-40B4-BE49-F238E27FC236}">
                <a16:creationId xmlns:a16="http://schemas.microsoft.com/office/drawing/2014/main" xmlns="" id="{ED497C83-70E9-4F88-BB34-D9B9CD4B54A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EDFB519-1066-44AB-8795-D662826C429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9809503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DELETE Vs TRUNCATE</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xmlns="" id="{9F2B4833-BE72-4963-8475-C428ABD0318A}"/>
              </a:ext>
            </a:extLst>
          </p:cNvPr>
          <p:cNvGrpSpPr/>
          <p:nvPr/>
        </p:nvGrpSpPr>
        <p:grpSpPr>
          <a:xfrm>
            <a:off x="119320" y="117245"/>
            <a:ext cx="4870806" cy="863802"/>
            <a:chOff x="119336" y="188822"/>
            <a:chExt cx="4871440" cy="863914"/>
          </a:xfrm>
        </p:grpSpPr>
        <p:sp>
          <p:nvSpPr>
            <p:cNvPr id="2" name="Rectangle 1">
              <a:extLst>
                <a:ext uri="{FF2B5EF4-FFF2-40B4-BE49-F238E27FC236}">
                  <a16:creationId xmlns:a16="http://schemas.microsoft.com/office/drawing/2014/main" xmlns=""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xmlns="" id="{AE3B415B-9AAD-48CC-8436-F063482CDC33}"/>
                </a:ext>
              </a:extLst>
            </p:cNvPr>
            <p:cNvSpPr txBox="1"/>
            <p:nvPr/>
          </p:nvSpPr>
          <p:spPr>
            <a:xfrm>
              <a:off x="362002" y="350795"/>
              <a:ext cx="1334020" cy="553998"/>
            </a:xfrm>
            <a:prstGeom prst="rect">
              <a:avLst/>
            </a:prstGeom>
            <a:noFill/>
          </p:spPr>
          <p:txBody>
            <a:bodyPr wrap="none" rtlCol="0">
              <a:spAutoFit/>
            </a:bodyPr>
            <a:lstStyle/>
            <a:p>
              <a:r>
                <a:rPr lang="en-US" sz="3000" dirty="0"/>
                <a:t>DELETE</a:t>
              </a:r>
              <a:endParaRPr lang="en-IN" sz="3000" dirty="0"/>
            </a:p>
          </p:txBody>
        </p:sp>
        <p:sp>
          <p:nvSpPr>
            <p:cNvPr id="14" name="Rectangle 13">
              <a:extLst>
                <a:ext uri="{FF2B5EF4-FFF2-40B4-BE49-F238E27FC236}">
                  <a16:creationId xmlns:a16="http://schemas.microsoft.com/office/drawing/2014/main" xmlns="" id="{C922C3FA-9E2A-4FDC-AF00-7DD2EAB39BFA}"/>
                </a:ext>
              </a:extLst>
            </p:cNvPr>
            <p:cNvSpPr/>
            <p:nvPr/>
          </p:nvSpPr>
          <p:spPr>
            <a:xfrm>
              <a:off x="2855640" y="188822"/>
              <a:ext cx="213513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xmlns="" id="{9A65B8F4-4C8E-4F3B-85E8-F7D8B5CC2AFF}"/>
                </a:ext>
              </a:extLst>
            </p:cNvPr>
            <p:cNvSpPr txBox="1"/>
            <p:nvPr/>
          </p:nvSpPr>
          <p:spPr>
            <a:xfrm>
              <a:off x="2855640" y="350795"/>
              <a:ext cx="1848968" cy="553998"/>
            </a:xfrm>
            <a:prstGeom prst="rect">
              <a:avLst/>
            </a:prstGeom>
            <a:noFill/>
          </p:spPr>
          <p:txBody>
            <a:bodyPr wrap="none" rtlCol="0">
              <a:spAutoFit/>
            </a:bodyPr>
            <a:lstStyle/>
            <a:p>
              <a:r>
                <a:rPr lang="en-US" sz="3000" dirty="0"/>
                <a:t>TRUNCATE</a:t>
              </a:r>
              <a:endParaRPr lang="en-IN" sz="3000" dirty="0"/>
            </a:p>
          </p:txBody>
        </p:sp>
        <p:sp>
          <p:nvSpPr>
            <p:cNvPr id="17" name="TextBox 16">
              <a:extLst>
                <a:ext uri="{FF2B5EF4-FFF2-40B4-BE49-F238E27FC236}">
                  <a16:creationId xmlns:a16="http://schemas.microsoft.com/office/drawing/2014/main" xmlns=""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xmlns="" id="{B2D58B40-953E-4511-8EB0-B53D71D73C82}"/>
              </a:ext>
            </a:extLst>
          </p:cNvPr>
          <p:cNvGraphicFramePr>
            <a:graphicFrameLocks noGrp="1"/>
          </p:cNvGraphicFramePr>
          <p:nvPr>
            <p:extLst>
              <p:ext uri="{D42A27DB-BD31-4B8C-83A1-F6EECF244321}">
                <p14:modId xmlns:p14="http://schemas.microsoft.com/office/powerpoint/2010/main" xmlns="" val="3309792822"/>
              </p:ext>
            </p:extLst>
          </p:nvPr>
        </p:nvGraphicFramePr>
        <p:xfrm>
          <a:off x="119320" y="1196861"/>
          <a:ext cx="11952550" cy="5591426"/>
        </p:xfrm>
        <a:graphic>
          <a:graphicData uri="http://schemas.openxmlformats.org/drawingml/2006/table">
            <a:tbl>
              <a:tblPr>
                <a:tableStyleId>{BDBED569-4797-4DF1-A0F4-6AAB3CD982D8}</a:tableStyleId>
              </a:tblPr>
              <a:tblGrid>
                <a:gridCol w="5976275">
                  <a:extLst>
                    <a:ext uri="{9D8B030D-6E8A-4147-A177-3AD203B41FA5}">
                      <a16:colId xmlns:a16="http://schemas.microsoft.com/office/drawing/2014/main" xmlns="" val="133407038"/>
                    </a:ext>
                  </a:extLst>
                </a:gridCol>
                <a:gridCol w="5976275">
                  <a:extLst>
                    <a:ext uri="{9D8B030D-6E8A-4147-A177-3AD203B41FA5}">
                      <a16:colId xmlns:a16="http://schemas.microsoft.com/office/drawing/2014/main" xmlns="" val="2709702602"/>
                    </a:ext>
                  </a:extLst>
                </a:gridCol>
              </a:tblGrid>
              <a:tr h="338378">
                <a:tc>
                  <a:txBody>
                    <a:bodyPr/>
                    <a:lstStyle/>
                    <a:p>
                      <a:pPr algn="ctr" fontAlgn="ctr"/>
                      <a:r>
                        <a:rPr lang="en-IN" sz="1800" b="1" cap="all" dirty="0">
                          <a:effectLst/>
                          <a:latin typeface="Palatino Linotype" panose="02040502050505030304" pitchFamily="18" charset="0"/>
                        </a:rPr>
                        <a:t>DELETE</a:t>
                      </a:r>
                    </a:p>
                  </a:txBody>
                  <a:tcPr marL="32047" marR="32047" marT="32047" marB="32047" anchor="ctr"/>
                </a:tc>
                <a:tc>
                  <a:txBody>
                    <a:bodyPr/>
                    <a:lstStyle/>
                    <a:p>
                      <a:pPr algn="ctr" fontAlgn="ctr"/>
                      <a:r>
                        <a:rPr lang="en-IN" sz="1800" b="1" cap="all">
                          <a:effectLst/>
                          <a:latin typeface="Palatino Linotype" panose="02040502050505030304" pitchFamily="18" charset="0"/>
                        </a:rPr>
                        <a:t>TRUNCATE</a:t>
                      </a:r>
                    </a:p>
                  </a:txBody>
                  <a:tcPr marL="32047" marR="32047" marT="32047" marB="32047" anchor="ctr"/>
                </a:tc>
                <a:extLst>
                  <a:ext uri="{0D108BD9-81ED-4DB2-BD59-A6C34878D82A}">
                    <a16:rowId xmlns:a16="http://schemas.microsoft.com/office/drawing/2014/main" xmlns="" val="788828540"/>
                  </a:ext>
                </a:extLst>
              </a:tr>
              <a:tr h="410193">
                <a:tc>
                  <a:txBody>
                    <a:bodyPr/>
                    <a:lstStyle/>
                    <a:p>
                      <a:pPr algn="l" fontAlgn="t"/>
                      <a:r>
                        <a:rPr lang="en-US" sz="1800" dirty="0">
                          <a:effectLst/>
                          <a:latin typeface="Palatino Linotype" panose="02040502050505030304" pitchFamily="18" charset="0"/>
                        </a:rPr>
                        <a:t>You can specify the tuple that you want to delete.</a:t>
                      </a:r>
                    </a:p>
                  </a:txBody>
                  <a:tcPr marL="32047" marR="32047" marT="32047" marB="32047"/>
                </a:tc>
                <a:tc>
                  <a:txBody>
                    <a:bodyPr/>
                    <a:lstStyle/>
                    <a:p>
                      <a:pPr algn="l" fontAlgn="t"/>
                      <a:r>
                        <a:rPr lang="en-US" sz="1800" dirty="0">
                          <a:effectLst/>
                          <a:latin typeface="Palatino Linotype" panose="02040502050505030304" pitchFamily="18" charset="0"/>
                        </a:rPr>
                        <a:t>It deletes all the tuples from a relation.</a:t>
                      </a:r>
                    </a:p>
                  </a:txBody>
                  <a:tcPr marL="32047" marR="32047" marT="32047" marB="32047"/>
                </a:tc>
                <a:extLst>
                  <a:ext uri="{0D108BD9-81ED-4DB2-BD59-A6C34878D82A}">
                    <a16:rowId xmlns:a16="http://schemas.microsoft.com/office/drawing/2014/main" xmlns="" val="3098090292"/>
                  </a:ext>
                </a:extLst>
              </a:tr>
              <a:tr h="612662">
                <a:tc>
                  <a:txBody>
                    <a:bodyPr/>
                    <a:lstStyle/>
                    <a:p>
                      <a:pPr algn="l" fontAlgn="t"/>
                      <a:r>
                        <a:rPr lang="en-IN" sz="1800" dirty="0">
                          <a:effectLst/>
                          <a:latin typeface="Palatino Linotype" panose="02040502050505030304" pitchFamily="18" charset="0"/>
                        </a:rPr>
                        <a:t>DELETE is a Data Manipulation Language command.</a:t>
                      </a:r>
                    </a:p>
                  </a:txBody>
                  <a:tcPr marL="32047" marR="32047" marT="32047" marB="32047"/>
                </a:tc>
                <a:tc>
                  <a:txBody>
                    <a:bodyPr/>
                    <a:lstStyle/>
                    <a:p>
                      <a:pPr algn="l" fontAlgn="t"/>
                      <a:r>
                        <a:rPr lang="en-IN" sz="1800" dirty="0">
                          <a:effectLst/>
                          <a:latin typeface="Palatino Linotype" panose="02040502050505030304" pitchFamily="18" charset="0"/>
                        </a:rPr>
                        <a:t>TRUNCATE is a Data Definition Language command.</a:t>
                      </a:r>
                    </a:p>
                  </a:txBody>
                  <a:tcPr marL="32047" marR="32047" marT="32047" marB="32047"/>
                </a:tc>
                <a:extLst>
                  <a:ext uri="{0D108BD9-81ED-4DB2-BD59-A6C34878D82A}">
                    <a16:rowId xmlns:a16="http://schemas.microsoft.com/office/drawing/2014/main" xmlns="" val="832143257"/>
                  </a:ext>
                </a:extLst>
              </a:tr>
              <a:tr h="525560">
                <a:tc>
                  <a:txBody>
                    <a:bodyPr/>
                    <a:lstStyle/>
                    <a:p>
                      <a:pPr algn="l" fontAlgn="t"/>
                      <a:r>
                        <a:rPr lang="en-US" sz="1800" dirty="0">
                          <a:effectLst/>
                          <a:latin typeface="Palatino Linotype" panose="02040502050505030304" pitchFamily="18" charset="0"/>
                        </a:rPr>
                        <a:t>DELETE command can have WHERE clause.</a:t>
                      </a:r>
                    </a:p>
                  </a:txBody>
                  <a:tcPr marL="32047" marR="32047" marT="32047" marB="32047"/>
                </a:tc>
                <a:tc>
                  <a:txBody>
                    <a:bodyPr/>
                    <a:lstStyle/>
                    <a:p>
                      <a:pPr algn="l" fontAlgn="t"/>
                      <a:r>
                        <a:rPr lang="en-US" sz="1800" dirty="0">
                          <a:effectLst/>
                          <a:latin typeface="Palatino Linotype" panose="02040502050505030304" pitchFamily="18" charset="0"/>
                        </a:rPr>
                        <a:t>TRUNCATE command do not have WHERE clause.</a:t>
                      </a:r>
                    </a:p>
                  </a:txBody>
                  <a:tcPr marL="32047" marR="32047" marT="32047" marB="32047"/>
                </a:tc>
                <a:extLst>
                  <a:ext uri="{0D108BD9-81ED-4DB2-BD59-A6C34878D82A}">
                    <a16:rowId xmlns:a16="http://schemas.microsoft.com/office/drawing/2014/main" xmlns="" val="3469526371"/>
                  </a:ext>
                </a:extLst>
              </a:tr>
              <a:tr h="640927">
                <a:tc>
                  <a:txBody>
                    <a:bodyPr/>
                    <a:lstStyle/>
                    <a:p>
                      <a:pPr algn="l" fontAlgn="t"/>
                      <a:r>
                        <a:rPr lang="en-US" sz="1800" dirty="0">
                          <a:effectLst/>
                          <a:latin typeface="Palatino Linotype" panose="02040502050505030304" pitchFamily="18" charset="0"/>
                        </a:rPr>
                        <a:t>DELETE command activates the trigger applied on the table and causes them to fire.</a:t>
                      </a:r>
                    </a:p>
                  </a:txBody>
                  <a:tcPr marL="32047" marR="32047" marT="32047" marB="32047"/>
                </a:tc>
                <a:tc>
                  <a:txBody>
                    <a:bodyPr/>
                    <a:lstStyle/>
                    <a:p>
                      <a:pPr algn="l" fontAlgn="t"/>
                      <a:r>
                        <a:rPr lang="en-US" sz="1800" dirty="0">
                          <a:effectLst/>
                          <a:latin typeface="Palatino Linotype" panose="02040502050505030304" pitchFamily="18" charset="0"/>
                        </a:rPr>
                        <a:t>TRUNCATE command does not activate the triggers to fire.</a:t>
                      </a:r>
                    </a:p>
                  </a:txBody>
                  <a:tcPr marL="32047" marR="32047" marT="32047" marB="32047"/>
                </a:tc>
                <a:extLst>
                  <a:ext uri="{0D108BD9-81ED-4DB2-BD59-A6C34878D82A}">
                    <a16:rowId xmlns:a16="http://schemas.microsoft.com/office/drawing/2014/main" xmlns="" val="1131930068"/>
                  </a:ext>
                </a:extLst>
              </a:tr>
              <a:tr h="612662">
                <a:tc>
                  <a:txBody>
                    <a:bodyPr/>
                    <a:lstStyle/>
                    <a:p>
                      <a:pPr algn="l" fontAlgn="t"/>
                      <a:r>
                        <a:rPr lang="en-US" sz="1800" dirty="0">
                          <a:effectLst/>
                          <a:latin typeface="Palatino Linotype" panose="02040502050505030304" pitchFamily="18" charset="0"/>
                        </a:rPr>
                        <a:t>DELETE command eliminate the tuples one-by-one.</a:t>
                      </a:r>
                    </a:p>
                  </a:txBody>
                  <a:tcPr marL="32047" marR="32047" marT="32047" marB="32047"/>
                </a:tc>
                <a:tc>
                  <a:txBody>
                    <a:bodyPr/>
                    <a:lstStyle/>
                    <a:p>
                      <a:pPr algn="l" fontAlgn="t"/>
                      <a:r>
                        <a:rPr lang="en-US" sz="1800" dirty="0">
                          <a:effectLst/>
                          <a:latin typeface="Palatino Linotype" panose="02040502050505030304" pitchFamily="18" charset="0"/>
                        </a:rPr>
                        <a:t>TRUNCATE delete the entire data page containing the tuples.</a:t>
                      </a:r>
                    </a:p>
                  </a:txBody>
                  <a:tcPr marL="32047" marR="32047" marT="32047" marB="32047"/>
                </a:tc>
                <a:extLst>
                  <a:ext uri="{0D108BD9-81ED-4DB2-BD59-A6C34878D82A}">
                    <a16:rowId xmlns:a16="http://schemas.microsoft.com/office/drawing/2014/main" xmlns="" val="1973152838"/>
                  </a:ext>
                </a:extLst>
              </a:tr>
              <a:tr h="612662">
                <a:tc>
                  <a:txBody>
                    <a:bodyPr/>
                    <a:lstStyle/>
                    <a:p>
                      <a:pPr algn="l" fontAlgn="t"/>
                      <a:r>
                        <a:rPr lang="en-US" sz="1800">
                          <a:effectLst/>
                          <a:latin typeface="Palatino Linotype" panose="02040502050505030304" pitchFamily="18" charset="0"/>
                        </a:rPr>
                        <a:t>DELETE command lock the row/tuple before deleteing it.</a:t>
                      </a:r>
                    </a:p>
                  </a:txBody>
                  <a:tcPr marL="32047" marR="32047" marT="32047" marB="32047"/>
                </a:tc>
                <a:tc>
                  <a:txBody>
                    <a:bodyPr/>
                    <a:lstStyle/>
                    <a:p>
                      <a:pPr algn="l" fontAlgn="t"/>
                      <a:r>
                        <a:rPr lang="en-US" sz="1800" dirty="0">
                          <a:effectLst/>
                          <a:latin typeface="Palatino Linotype" panose="02040502050505030304" pitchFamily="18" charset="0"/>
                        </a:rPr>
                        <a:t>TRUNCATE command lock data page before </a:t>
                      </a:r>
                      <a:r>
                        <a:rPr lang="en-US" sz="1800" dirty="0" err="1">
                          <a:effectLst/>
                          <a:latin typeface="Palatino Linotype" panose="02040502050505030304" pitchFamily="18" charset="0"/>
                        </a:rPr>
                        <a:t>deleteing</a:t>
                      </a:r>
                      <a:r>
                        <a:rPr lang="en-US" sz="1800" dirty="0">
                          <a:effectLst/>
                          <a:latin typeface="Palatino Linotype" panose="02040502050505030304" pitchFamily="18" charset="0"/>
                        </a:rPr>
                        <a:t> table data.</a:t>
                      </a:r>
                    </a:p>
                  </a:txBody>
                  <a:tcPr marL="32047" marR="32047" marT="32047" marB="32047"/>
                </a:tc>
                <a:extLst>
                  <a:ext uri="{0D108BD9-81ED-4DB2-BD59-A6C34878D82A}">
                    <a16:rowId xmlns:a16="http://schemas.microsoft.com/office/drawing/2014/main" xmlns="" val="240027574"/>
                  </a:ext>
                </a:extLst>
              </a:tr>
              <a:tr h="612662">
                <a:tc>
                  <a:txBody>
                    <a:bodyPr/>
                    <a:lstStyle/>
                    <a:p>
                      <a:pPr algn="l" fontAlgn="t"/>
                      <a:r>
                        <a:rPr lang="en-US" sz="1800" dirty="0">
                          <a:effectLst/>
                          <a:latin typeface="Palatino Linotype" panose="02040502050505030304" pitchFamily="18" charset="0"/>
                        </a:rPr>
                        <a:t>DELETE command acts slower as compared to TRUNCATE.</a:t>
                      </a:r>
                    </a:p>
                  </a:txBody>
                  <a:tcPr marL="32047" marR="32047" marT="32047" marB="32047"/>
                </a:tc>
                <a:tc>
                  <a:txBody>
                    <a:bodyPr/>
                    <a:lstStyle/>
                    <a:p>
                      <a:pPr algn="l" fontAlgn="t"/>
                      <a:r>
                        <a:rPr lang="en-US" sz="1800" dirty="0">
                          <a:effectLst/>
                          <a:latin typeface="Palatino Linotype" panose="02040502050505030304" pitchFamily="18" charset="0"/>
                        </a:rPr>
                        <a:t>TRUNCATE is faster as compared to DELETE.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32047" marR="32047" marT="32047" marB="32047"/>
                </a:tc>
                <a:extLst>
                  <a:ext uri="{0D108BD9-81ED-4DB2-BD59-A6C34878D82A}">
                    <a16:rowId xmlns:a16="http://schemas.microsoft.com/office/drawing/2014/main" xmlns="" val="777299487"/>
                  </a:ext>
                </a:extLst>
              </a:tr>
              <a:tr h="612662">
                <a:tc>
                  <a:txBody>
                    <a:bodyPr/>
                    <a:lstStyle/>
                    <a:p>
                      <a:pPr algn="l" fontAlgn="t"/>
                      <a:r>
                        <a:rPr lang="en-US" sz="1800">
                          <a:effectLst/>
                          <a:latin typeface="Palatino Linotype" panose="02040502050505030304" pitchFamily="18" charset="0"/>
                        </a:rPr>
                        <a:t>DELETE records transaction log for each deleted tuple.</a:t>
                      </a:r>
                    </a:p>
                  </a:txBody>
                  <a:tcPr marL="32047" marR="32047" marT="32047" marB="32047"/>
                </a:tc>
                <a:tc>
                  <a:txBody>
                    <a:bodyPr/>
                    <a:lstStyle/>
                    <a:p>
                      <a:pPr algn="l" fontAlgn="t"/>
                      <a:r>
                        <a:rPr lang="en-US" sz="1800" dirty="0">
                          <a:effectLst/>
                          <a:latin typeface="Palatino Linotype" panose="02040502050505030304" pitchFamily="18" charset="0"/>
                        </a:rPr>
                        <a:t>TRUNCATE record transaction log for each deleted data page.</a:t>
                      </a:r>
                    </a:p>
                  </a:txBody>
                  <a:tcPr marL="32047" marR="32047" marT="32047" marB="32047"/>
                </a:tc>
                <a:extLst>
                  <a:ext uri="{0D108BD9-81ED-4DB2-BD59-A6C34878D82A}">
                    <a16:rowId xmlns:a16="http://schemas.microsoft.com/office/drawing/2014/main" xmlns="" val="1580569957"/>
                  </a:ext>
                </a:extLst>
              </a:tr>
              <a:tr h="612662">
                <a:tc>
                  <a:txBody>
                    <a:bodyPr/>
                    <a:lstStyle/>
                    <a:p>
                      <a:pPr algn="l" fontAlgn="t"/>
                      <a:r>
                        <a:rPr lang="en-US" sz="1800" dirty="0">
                          <a:effectLst/>
                          <a:latin typeface="Palatino Linotype" panose="02040502050505030304" pitchFamily="18" charset="0"/>
                        </a:rPr>
                        <a:t>DELETE command can be followed either by COMMIT or ROLLBACK.</a:t>
                      </a:r>
                    </a:p>
                  </a:txBody>
                  <a:tcPr marL="32047" marR="32047" marT="32047" marB="32047"/>
                </a:tc>
                <a:tc>
                  <a:txBody>
                    <a:bodyPr/>
                    <a:lstStyle/>
                    <a:p>
                      <a:pPr algn="l" fontAlgn="t"/>
                      <a:r>
                        <a:rPr lang="en-US" sz="1800" dirty="0">
                          <a:effectLst/>
                          <a:latin typeface="Palatino Linotype" panose="02040502050505030304" pitchFamily="18" charset="0"/>
                        </a:rPr>
                        <a:t>TRUNCATE command can't be ROLLBACK.</a:t>
                      </a:r>
                    </a:p>
                  </a:txBody>
                  <a:tcPr marL="32047" marR="32047" marT="32047" marB="32047"/>
                </a:tc>
                <a:extLst>
                  <a:ext uri="{0D108BD9-81ED-4DB2-BD59-A6C34878D82A}">
                    <a16:rowId xmlns:a16="http://schemas.microsoft.com/office/drawing/2014/main" xmlns="" val="3417188898"/>
                  </a:ext>
                </a:extLst>
              </a:tr>
            </a:tbl>
          </a:graphicData>
        </a:graphic>
      </p:graphicFrame>
    </p:spTree>
    <p:extLst>
      <p:ext uri="{BB962C8B-B14F-4D97-AF65-F5344CB8AC3E}">
        <p14:creationId xmlns:p14="http://schemas.microsoft.com/office/powerpoint/2010/main" xmlns="" val="34136231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TABLE statement…</a:t>
            </a:r>
          </a:p>
        </p:txBody>
      </p:sp>
      <p:pic>
        <p:nvPicPr>
          <p:cNvPr id="4" name="Picture 3">
            <a:extLst>
              <a:ext uri="{FF2B5EF4-FFF2-40B4-BE49-F238E27FC236}">
                <a16:creationId xmlns:a16="http://schemas.microsoft.com/office/drawing/2014/main" xmlns="" id="{5AB813E9-975F-4CF0-930E-1E72A3C02F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52CBB722-0E9D-4DA7-BBF2-5EF0553DF84B}"/>
              </a:ext>
            </a:extLst>
          </p:cNvPr>
          <p:cNvSpPr/>
          <p:nvPr/>
        </p:nvSpPr>
        <p:spPr>
          <a:xfrm>
            <a:off x="406574" y="3212976"/>
            <a:ext cx="11377264" cy="369332"/>
          </a:xfrm>
          <a:prstGeom prst="rect">
            <a:avLst/>
          </a:prstGeom>
          <a:solidFill>
            <a:schemeClr val="bg1"/>
          </a:solidFill>
        </p:spPr>
        <p:txBody>
          <a:bodyPr wrap="square">
            <a:spAutoFit/>
          </a:bodyPr>
          <a:lstStyle/>
          <a:p>
            <a:r>
              <a:rPr lang="en-US" dirty="0">
                <a:latin typeface="Palatino Linotype" panose="02040502050505030304" pitchFamily="18" charset="0"/>
              </a:rPr>
              <a:t>TABLE is a DML statement introduced in MySQL 8.0.19 which returns rows and columns of the named table.</a:t>
            </a:r>
            <a:endParaRPr lang="en-IN" dirty="0">
              <a:latin typeface="Palatino Linotype" panose="02040502050505030304" pitchFamily="18" charset="0"/>
            </a:endParaRPr>
          </a:p>
        </p:txBody>
      </p:sp>
    </p:spTree>
    <p:extLst>
      <p:ext uri="{BB962C8B-B14F-4D97-AF65-F5344CB8AC3E}">
        <p14:creationId xmlns:p14="http://schemas.microsoft.com/office/powerpoint/2010/main" xmlns="" val="33762848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5AB813E9-975F-4CF0-930E-1E72A3C02F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6D907C83-9545-4A1D-8508-2493CF6AA8A2}"/>
              </a:ext>
            </a:extLst>
          </p:cNvPr>
          <p:cNvSpPr/>
          <p:nvPr/>
        </p:nvSpPr>
        <p:spPr>
          <a:xfrm>
            <a:off x="262558" y="838202"/>
            <a:ext cx="10327864" cy="646331"/>
          </a:xfrm>
          <a:prstGeom prst="rect">
            <a:avLst/>
          </a:prstGeom>
        </p:spPr>
        <p:txBody>
          <a:bodyPr wrap="square">
            <a:spAutoFit/>
          </a:bodyPr>
          <a:lstStyle/>
          <a:p>
            <a:r>
              <a:rPr lang="en-IN" dirty="0"/>
              <a:t>The TABLE statement in some ways acts like SELECT. </a:t>
            </a:r>
            <a:r>
              <a:rPr lang="en-US" dirty="0"/>
              <a:t>You can order and limit the number of rows produced by TABLE using ORDER BY and LIMIT clauses, respectively.</a:t>
            </a:r>
            <a:r>
              <a:rPr lang="en-IN" dirty="0">
                <a:latin typeface="Palatino Linotype" panose="02040502050505030304" pitchFamily="18" charset="0"/>
                <a:cs typeface="Arial" panose="020B0604020202020204" pitchFamily="34" charset="0"/>
              </a:rPr>
              <a:t> </a:t>
            </a:r>
          </a:p>
        </p:txBody>
      </p:sp>
      <p:sp>
        <p:nvSpPr>
          <p:cNvPr id="15" name="TextBox 14">
            <a:extLst>
              <a:ext uri="{FF2B5EF4-FFF2-40B4-BE49-F238E27FC236}">
                <a16:creationId xmlns:a16="http://schemas.microsoft.com/office/drawing/2014/main" xmlns="" id="{6F4447FB-410F-4B59-AAEB-FA3400C99B6A}"/>
              </a:ext>
            </a:extLst>
          </p:cNvPr>
          <p:cNvSpPr txBox="1"/>
          <p:nvPr/>
        </p:nvSpPr>
        <p:spPr>
          <a:xfrm>
            <a:off x="261439" y="1619508"/>
            <a:ext cx="8570071" cy="400110"/>
          </a:xfrm>
          <a:prstGeom prst="rect">
            <a:avLst/>
          </a:prstGeom>
          <a:noFill/>
        </p:spPr>
        <p:txBody>
          <a:bodyPr wrap="square">
            <a:spAutoFit/>
          </a:bodyPr>
          <a:lstStyle/>
          <a:p>
            <a:r>
              <a:rPr lang="en-US" sz="2000" b="0" i="0" dirty="0">
                <a:solidFill>
                  <a:srgbClr val="0077AA"/>
                </a:solidFill>
                <a:effectLst/>
                <a:latin typeface="Liberation Mono"/>
              </a:rPr>
              <a:t>TABLE</a:t>
            </a:r>
            <a:r>
              <a:rPr lang="en-US" sz="2000" b="0" i="0" dirty="0">
                <a:solidFill>
                  <a:srgbClr val="000000"/>
                </a:solidFill>
                <a:effectLst/>
                <a:latin typeface="Liberation Mono"/>
              </a:rPr>
              <a:t> </a:t>
            </a:r>
            <a:r>
              <a:rPr lang="en-US" sz="2000" b="0" i="1" dirty="0">
                <a:solidFill>
                  <a:srgbClr val="000000"/>
                </a:solidFill>
                <a:effectLst/>
                <a:latin typeface="Liberation Mono"/>
              </a:rPr>
              <a:t>table_name</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ORDER</a:t>
            </a:r>
            <a:r>
              <a:rPr lang="en-US" sz="2000" b="0" i="0" dirty="0">
                <a:solidFill>
                  <a:srgbClr val="000000"/>
                </a:solidFill>
                <a:effectLst/>
                <a:latin typeface="Liberation Mono"/>
              </a:rPr>
              <a:t> </a:t>
            </a:r>
            <a:r>
              <a:rPr lang="en-US" sz="2000" b="0" i="0" dirty="0">
                <a:solidFill>
                  <a:srgbClr val="0077AA"/>
                </a:solidFill>
                <a:effectLst/>
                <a:latin typeface="Liberation Mono"/>
              </a:rPr>
              <a:t>BY</a:t>
            </a:r>
            <a:r>
              <a:rPr lang="en-US" sz="2000" b="0" i="0" dirty="0">
                <a:solidFill>
                  <a:srgbClr val="000000"/>
                </a:solidFill>
                <a:effectLst/>
                <a:latin typeface="Liberation Mono"/>
              </a:rPr>
              <a:t> </a:t>
            </a:r>
            <a:r>
              <a:rPr lang="en-US" sz="2000" b="0" i="1" dirty="0">
                <a:solidFill>
                  <a:srgbClr val="000000"/>
                </a:solidFill>
                <a:effectLst/>
                <a:latin typeface="Liberation Mono"/>
              </a:rPr>
              <a:t>column_name</a:t>
            </a:r>
            <a:r>
              <a:rPr lang="en-US" sz="2000" b="0" i="0" dirty="0">
                <a:solidFill>
                  <a:srgbClr val="999999"/>
                </a:solidFill>
                <a:effectLst/>
                <a:latin typeface="Liberation Mono"/>
              </a:rPr>
              <a:t>]</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LIMIT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000000"/>
                </a:solidFill>
                <a:effectLst/>
                <a:latin typeface="Liberation Mono"/>
              </a:rPr>
              <a:t> </a:t>
            </a:r>
            <a:r>
              <a:rPr lang="en-US" sz="2000" b="0" i="0" dirty="0">
                <a:solidFill>
                  <a:srgbClr val="999999"/>
                </a:solidFill>
                <a:effectLst/>
                <a:latin typeface="Liberation Mono"/>
              </a:rPr>
              <a:t>[</a:t>
            </a:r>
            <a:r>
              <a:rPr lang="en-US" sz="2000" b="0" i="0" dirty="0">
                <a:solidFill>
                  <a:srgbClr val="0077AA"/>
                </a:solidFill>
                <a:effectLst/>
                <a:latin typeface="Liberation Mono"/>
              </a:rPr>
              <a:t>OFFSET</a:t>
            </a:r>
            <a:r>
              <a:rPr lang="en-US" sz="2000" b="0" i="0" dirty="0">
                <a:solidFill>
                  <a:srgbClr val="000000"/>
                </a:solidFill>
                <a:effectLst/>
                <a:latin typeface="Liberation Mono"/>
              </a:rPr>
              <a:t> </a:t>
            </a:r>
            <a:r>
              <a:rPr lang="en-US" sz="2000" b="0" i="1" dirty="0">
                <a:solidFill>
                  <a:srgbClr val="000000"/>
                </a:solidFill>
                <a:effectLst/>
                <a:latin typeface="Liberation Mono"/>
              </a:rPr>
              <a:t>number</a:t>
            </a:r>
            <a:r>
              <a:rPr lang="en-US" sz="2000" b="0" i="0" dirty="0">
                <a:solidFill>
                  <a:srgbClr val="999999"/>
                </a:solidFill>
                <a:effectLst/>
                <a:latin typeface="Liberation Mono"/>
              </a:rPr>
              <a:t>]]</a:t>
            </a:r>
            <a:endParaRPr lang="en-IN" sz="2000" dirty="0"/>
          </a:p>
        </p:txBody>
      </p:sp>
      <p:sp>
        <p:nvSpPr>
          <p:cNvPr id="17" name="Rectangle 16">
            <a:extLst>
              <a:ext uri="{FF2B5EF4-FFF2-40B4-BE49-F238E27FC236}">
                <a16:creationId xmlns:a16="http://schemas.microsoft.com/office/drawing/2014/main" xmlns="" id="{66B5B61F-E1E9-4705-9BE6-C35128CA7ADF}"/>
              </a:ext>
            </a:extLst>
          </p:cNvPr>
          <p:cNvSpPr/>
          <p:nvPr/>
        </p:nvSpPr>
        <p:spPr>
          <a:xfrm>
            <a:off x="261439" y="2708920"/>
            <a:ext cx="10031467" cy="1169551"/>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ORDER</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BY</a:t>
            </a:r>
            <a:r>
              <a:rPr lang="en-IN" dirty="0">
                <a:latin typeface="Liberation Mono"/>
                <a:cs typeface="Arial" panose="020B0604020202020204" pitchFamily="34" charset="0"/>
              </a:rPr>
              <a:t> 2 </a:t>
            </a:r>
            <a:r>
              <a:rPr lang="en-IN" dirty="0">
                <a:solidFill>
                  <a:srgbClr val="0077AA"/>
                </a:solidFill>
                <a:latin typeface="Liberation Mono"/>
                <a:cs typeface="Arial" panose="020B0604020202020204" pitchFamily="34" charset="0"/>
              </a:rPr>
              <a:t>LIMIT</a:t>
            </a:r>
            <a:r>
              <a:rPr lang="en-IN" dirty="0">
                <a:latin typeface="Liberation Mono"/>
                <a:cs typeface="Arial" panose="020B0604020202020204" pitchFamily="34" charset="0"/>
              </a:rPr>
              <a:t> 1, 2;</a:t>
            </a:r>
          </a:p>
        </p:txBody>
      </p:sp>
      <p:sp>
        <p:nvSpPr>
          <p:cNvPr id="19" name="Rectangle 18">
            <a:extLst>
              <a:ext uri="{FF2B5EF4-FFF2-40B4-BE49-F238E27FC236}">
                <a16:creationId xmlns:a16="http://schemas.microsoft.com/office/drawing/2014/main" xmlns="" id="{DA34781D-7BB6-46FA-8625-8E9C840EE428}"/>
              </a:ext>
            </a:extLst>
          </p:cNvPr>
          <p:cNvSpPr/>
          <p:nvPr/>
        </p:nvSpPr>
        <p:spPr>
          <a:xfrm>
            <a:off x="1524596" y="3"/>
            <a:ext cx="9142810" cy="584775"/>
          </a:xfrm>
          <a:prstGeom prst="rect">
            <a:avLst/>
          </a:prstGeom>
          <a:noFill/>
        </p:spPr>
        <p:txBody>
          <a:bodyPr wrap="square">
            <a:spAutoFit/>
          </a:bodyPr>
          <a:lstStyle/>
          <a:p>
            <a:pPr algn="r"/>
            <a:r>
              <a:rPr lang="en-US" sz="3200" b="1" i="1" dirty="0">
                <a:latin typeface="Arial" pitchFamily="34" charset="0"/>
                <a:cs typeface="Arial" pitchFamily="34" charset="0"/>
              </a:rPr>
              <a:t>TABLE statement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410351789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5606" y="2362200"/>
            <a:ext cx="8839200"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a:t>
            </a:r>
          </a:p>
        </p:txBody>
      </p:sp>
      <p:sp>
        <p:nvSpPr>
          <p:cNvPr id="3" name="Rectangle 2">
            <a:extLst>
              <a:ext uri="{FF2B5EF4-FFF2-40B4-BE49-F238E27FC236}">
                <a16:creationId xmlns:a16="http://schemas.microsoft.com/office/drawing/2014/main" xmlns="" id="{182BD460-8174-48F8-A62D-CBA117B614A0}"/>
              </a:ext>
            </a:extLst>
          </p:cNvPr>
          <p:cNvSpPr/>
          <p:nvPr/>
        </p:nvSpPr>
        <p:spPr>
          <a:xfrm>
            <a:off x="3610930" y="3356992"/>
            <a:ext cx="4968552" cy="1200329"/>
          </a:xfrm>
          <a:prstGeom prst="rect">
            <a:avLst/>
          </a:prstGeom>
        </p:spPr>
        <p:txBody>
          <a:bodyPr wrap="square">
            <a:spAutoFit/>
          </a:bodyPr>
          <a:lstStyle/>
          <a:p>
            <a:r>
              <a:rPr lang="en-IN" sz="2400" dirty="0">
                <a:solidFill>
                  <a:srgbClr val="006C86"/>
                </a:solidFill>
              </a:rPr>
              <a:t>SELECT</a:t>
            </a:r>
            <a:r>
              <a:rPr lang="en-IN" sz="2400" dirty="0"/>
              <a:t> what_to_select</a:t>
            </a:r>
          </a:p>
          <a:p>
            <a:r>
              <a:rPr lang="en-IN" sz="2400" dirty="0">
                <a:solidFill>
                  <a:srgbClr val="006C86"/>
                </a:solidFill>
              </a:rPr>
              <a:t>FROM</a:t>
            </a:r>
            <a:r>
              <a:rPr lang="en-IN" sz="2400" dirty="0"/>
              <a:t> which_table</a:t>
            </a:r>
          </a:p>
          <a:p>
            <a:r>
              <a:rPr lang="en-IN" sz="2400" dirty="0">
                <a:solidFill>
                  <a:srgbClr val="006C86"/>
                </a:solidFill>
              </a:rPr>
              <a:t>WHERE</a:t>
            </a:r>
            <a:r>
              <a:rPr lang="en-IN" sz="2400" dirty="0"/>
              <a:t> conditions_to_satisfy;</a:t>
            </a:r>
          </a:p>
        </p:txBody>
      </p:sp>
      <p:pic>
        <p:nvPicPr>
          <p:cNvPr id="4" name="Picture 3">
            <a:extLst>
              <a:ext uri="{FF2B5EF4-FFF2-40B4-BE49-F238E27FC236}">
                <a16:creationId xmlns:a16="http://schemas.microsoft.com/office/drawing/2014/main" xmlns="" id="{5AB813E9-975F-4CF0-930E-1E72A3C02F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35FFA7E3-E50A-4C3A-A81A-DBCDFE1AE5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71191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3769"/>
            <a:ext cx="8838049" cy="838091"/>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data?</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980942" y="2957751"/>
            <a:ext cx="8152338" cy="3405978"/>
          </a:xfrm>
          <a:prstGeom prst="rect">
            <a:avLst/>
          </a:prstGeom>
        </p:spPr>
      </p:pic>
      <p:pic>
        <p:nvPicPr>
          <p:cNvPr id="3" name="Picture 2">
            <a:extLst>
              <a:ext uri="{FF2B5EF4-FFF2-40B4-BE49-F238E27FC236}">
                <a16:creationId xmlns:a16="http://schemas.microsoft.com/office/drawing/2014/main" xmlns="" id="{091004F9-FD72-4B32-B03E-9D20066AC3A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9E5F9E1-5CF1-4AD5-A961-E5C23C6CDE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3537432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i="1" dirty="0">
                <a:latin typeface="Arial" pitchFamily="34" charset="0"/>
                <a:cs typeface="Arial" pitchFamily="34" charset="0"/>
              </a:rPr>
              <a:t>SELECT CLAUSE</a:t>
            </a:r>
          </a:p>
        </p:txBody>
      </p:sp>
      <p:sp>
        <p:nvSpPr>
          <p:cNvPr id="3" name="Rectangle 2"/>
          <p:cNvSpPr/>
          <p:nvPr/>
        </p:nvSpPr>
        <p:spPr>
          <a:xfrm>
            <a:off x="406574" y="1263829"/>
            <a:ext cx="10417202" cy="400110"/>
          </a:xfrm>
          <a:prstGeom prst="rect">
            <a:avLst/>
          </a:prstGeom>
        </p:spPr>
        <p:txBody>
          <a:bodyPr wrap="square">
            <a:spAutoFit/>
          </a:bodyPr>
          <a:lstStyle/>
          <a:p>
            <a:r>
              <a:rPr lang="en-US" sz="2000" dirty="0">
                <a:latin typeface="Palatino Linotype" panose="02040502050505030304" pitchFamily="18" charset="0"/>
                <a:cs typeface="Arial" pitchFamily="34" charset="0"/>
              </a:rPr>
              <a:t>The </a:t>
            </a:r>
            <a:r>
              <a:rPr lang="en-US" sz="2000" b="1" u="sng" dirty="0">
                <a:latin typeface="Palatino Linotype" panose="02040502050505030304" pitchFamily="18" charset="0"/>
                <a:cs typeface="Arial" pitchFamily="34" charset="0"/>
              </a:rPr>
              <a:t>SELECT</a:t>
            </a:r>
            <a:r>
              <a:rPr lang="en-US" sz="2000" dirty="0">
                <a:latin typeface="Palatino Linotype" panose="02040502050505030304" pitchFamily="18" charset="0"/>
                <a:cs typeface="Arial" pitchFamily="34" charset="0"/>
              </a:rPr>
              <a:t> statement retrieves or extracts data from tables in the database.</a:t>
            </a:r>
          </a:p>
        </p:txBody>
      </p:sp>
      <p:sp>
        <p:nvSpPr>
          <p:cNvPr id="4" name="Rectangle 3"/>
          <p:cNvSpPr/>
          <p:nvPr/>
        </p:nvSpPr>
        <p:spPr>
          <a:xfrm>
            <a:off x="406574" y="1848685"/>
            <a:ext cx="11305256" cy="3693319"/>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use one or more tables separated by comma to include various conditions using a WHERE clause, but WHERE clause is an optional part of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fetch one or more fields in a single SELECT command.</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star (*) in place of fields. In this case, SELECT will return all the fields.</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any condition using WHERE clause.</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specify an offset using OFFSET from where SELECT will start returning records. By default offset is zero.</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limit the number of returns using LIMIT attribute.</a:t>
            </a:r>
          </a:p>
        </p:txBody>
      </p:sp>
      <p:pic>
        <p:nvPicPr>
          <p:cNvPr id="5" name="Picture 4">
            <a:extLst>
              <a:ext uri="{FF2B5EF4-FFF2-40B4-BE49-F238E27FC236}">
                <a16:creationId xmlns:a16="http://schemas.microsoft.com/office/drawing/2014/main" xmlns="" id="{B3983AB6-29A4-4839-AD3A-BBBF983015E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BDC7879-BD00-4AA8-9EA7-E702387F46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50737004"/>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133322" y="1589544"/>
            <a:ext cx="7238058" cy="2308324"/>
          </a:xfrm>
          <a:prstGeom prst="rect">
            <a:avLst/>
          </a:prstGeom>
        </p:spPr>
        <p:txBody>
          <a:bodyPr wrap="square">
            <a:spAutoFit/>
          </a:bodyPr>
          <a:lstStyle/>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SELECTION </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PROJECTION</a:t>
            </a:r>
          </a:p>
          <a:p>
            <a:pPr marL="457200" indent="-457200">
              <a:lnSpc>
                <a:spcPct val="200000"/>
              </a:lnSpc>
              <a:buFont typeface="+mj-lt"/>
              <a:buAutoNum type="arabicPeriod"/>
            </a:pPr>
            <a:r>
              <a:rPr lang="en-US" sz="2400" dirty="0">
                <a:solidFill>
                  <a:srgbClr val="0089A4"/>
                </a:solidFill>
                <a:latin typeface="Arial" pitchFamily="34" charset="0"/>
                <a:cs typeface="Arial" pitchFamily="34" charset="0"/>
              </a:rPr>
              <a:t>JOINING</a:t>
            </a:r>
          </a:p>
        </p:txBody>
      </p:sp>
      <p:pic>
        <p:nvPicPr>
          <p:cNvPr id="4" name="Picture 3">
            <a:extLst>
              <a:ext uri="{FF2B5EF4-FFF2-40B4-BE49-F238E27FC236}">
                <a16:creationId xmlns:a16="http://schemas.microsoft.com/office/drawing/2014/main" xmlns="" id="{E9339F3E-4F71-4986-A4E5-C7FB59A528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56516A8-1A73-418E-8AE0-C2587D5C26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5356286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2"/>
            <a:ext cx="7923768"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SELECTION</a:t>
            </a:r>
          </a:p>
          <a:p>
            <a:r>
              <a:rPr lang="en-US" sz="2400" dirty="0">
                <a:latin typeface="Arial" pitchFamily="34" charset="0"/>
                <a:cs typeface="Arial" pitchFamily="34" charset="0"/>
              </a:rPr>
              <a:t>Selection capability in SQL is to choose the rows in a table that you want to return by a query.</a:t>
            </a:r>
            <a:endParaRPr lang="en-US" sz="2400" b="1"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2445072775"/>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pic>
        <p:nvPicPr>
          <p:cNvPr id="5" name="Picture 4">
            <a:extLst>
              <a:ext uri="{FF2B5EF4-FFF2-40B4-BE49-F238E27FC236}">
                <a16:creationId xmlns:a16="http://schemas.microsoft.com/office/drawing/2014/main" xmlns="" id="{F1A6A338-5189-4E30-B67A-9F0679ADEC3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1672F4A-4136-4BB1-8BB9-4F3F6435F9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6932828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4" name="Rectangle 3"/>
          <p:cNvSpPr/>
          <p:nvPr/>
        </p:nvSpPr>
        <p:spPr>
          <a:xfrm>
            <a:off x="2057132" y="1143002"/>
            <a:ext cx="8228529" cy="1692771"/>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PROJECTION</a:t>
            </a:r>
          </a:p>
          <a:p>
            <a:r>
              <a:rPr lang="en-US" sz="2400" dirty="0">
                <a:latin typeface="Arial" pitchFamily="34" charset="0"/>
                <a:cs typeface="Arial" pitchFamily="34" charset="0"/>
              </a:rPr>
              <a:t>Projection capability in SQL to choose the columns in a table that you want to return by your query.</a:t>
            </a:r>
          </a:p>
        </p:txBody>
      </p:sp>
      <p:graphicFrame>
        <p:nvGraphicFramePr>
          <p:cNvPr id="5" name="Table 4"/>
          <p:cNvGraphicFramePr>
            <a:graphicFrameLocks noGrp="1"/>
          </p:cNvGraphicFramePr>
          <p:nvPr>
            <p:extLst>
              <p:ext uri="{D42A27DB-BD31-4B8C-83A1-F6EECF244321}">
                <p14:modId xmlns:p14="http://schemas.microsoft.com/office/powerpoint/2010/main" xmlns="" val="2150228102"/>
              </p:ext>
            </p:extLst>
          </p:nvPr>
        </p:nvGraphicFramePr>
        <p:xfrm>
          <a:off x="1904752" y="3276600"/>
          <a:ext cx="8228529" cy="2518914"/>
        </p:xfrm>
        <a:graphic>
          <a:graphicData uri="http://schemas.openxmlformats.org/drawingml/2006/table">
            <a:tbl>
              <a:tblPr>
                <a:tableStyleId>{BC89EF96-8CEA-46FF-86C4-4CE0E7609802}</a:tableStyleId>
              </a:tblPr>
              <a:tblGrid>
                <a:gridCol w="1851087">
                  <a:extLst>
                    <a:ext uri="{9D8B030D-6E8A-4147-A177-3AD203B41FA5}">
                      <a16:colId xmlns:a16="http://schemas.microsoft.com/office/drawing/2014/main" xmlns="" val="20000"/>
                    </a:ext>
                  </a:extLst>
                </a:gridCol>
                <a:gridCol w="1807646">
                  <a:extLst>
                    <a:ext uri="{9D8B030D-6E8A-4147-A177-3AD203B41FA5}">
                      <a16:colId xmlns:a16="http://schemas.microsoft.com/office/drawing/2014/main" xmlns="" val="20001"/>
                    </a:ext>
                  </a:extLst>
                </a:gridCol>
                <a:gridCol w="2164831">
                  <a:extLst>
                    <a:ext uri="{9D8B030D-6E8A-4147-A177-3AD203B41FA5}">
                      <a16:colId xmlns:a16="http://schemas.microsoft.com/office/drawing/2014/main" xmlns="" val="20002"/>
                    </a:ext>
                  </a:extLst>
                </a:gridCol>
                <a:gridCol w="2404965">
                  <a:extLst>
                    <a:ext uri="{9D8B030D-6E8A-4147-A177-3AD203B41FA5}">
                      <a16:colId xmlns:a16="http://schemas.microsoft.com/office/drawing/2014/main" xmlns="" val="20003"/>
                    </a:ext>
                  </a:extLst>
                </a:gridCol>
              </a:tblGrid>
              <a:tr h="402566">
                <a:tc>
                  <a:txBody>
                    <a:bodyPr/>
                    <a:lstStyle/>
                    <a:p>
                      <a:pPr marL="0" marR="0" algn="ctr">
                        <a:spcBef>
                          <a:spcPts val="0"/>
                        </a:spcBef>
                        <a:spcAft>
                          <a:spcPts val="0"/>
                        </a:spcAft>
                      </a:pPr>
                      <a:r>
                        <a:rPr kumimoji="0" lang="en-US" sz="2000" kern="1200" dirty="0">
                          <a:latin typeface="Cambria" pitchFamily="18" charset="0"/>
                        </a:rPr>
                        <a:t>EMPNO</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ENAME</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JOB</a:t>
                      </a:r>
                      <a:endParaRPr kumimoji="0" lang="en-US" sz="20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2000" kern="1200" dirty="0">
                          <a:latin typeface="Cambria" pitchFamily="18" charset="0"/>
                        </a:rPr>
                        <a:t>HIREDATE</a:t>
                      </a:r>
                      <a:endParaRPr kumimoji="0" lang="en-US" sz="20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2000" kern="1200" dirty="0">
                          <a:latin typeface="Cambria" pitchFamily="18" charset="0"/>
                        </a:rPr>
                        <a:t>1</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Saleel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01-Jan-95</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2000" kern="1200" dirty="0">
                          <a:latin typeface="Cambria" pitchFamily="18" charset="0"/>
                        </a:rPr>
                        <a:t>2</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Janhavi</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20-Dec-94</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2000" kern="1200" dirty="0">
                          <a:latin typeface="Cambria" pitchFamily="18" charset="0"/>
                        </a:rPr>
                        <a:t>3</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Snehal</a:t>
                      </a:r>
                      <a:endParaRPr kumimoji="0" lang="en-US" sz="20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2000" kern="1200" dirty="0">
                          <a:latin typeface="Cambria" pitchFamily="18" charset="0"/>
                        </a:rPr>
                        <a:t>Manager</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21-May-97</a:t>
                      </a:r>
                      <a:endParaRPr kumimoji="0" lang="en-US" sz="20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2000" kern="1200" dirty="0">
                          <a:latin typeface="Cambria" pitchFamily="18" charset="0"/>
                        </a:rPr>
                        <a:t>4</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Rahul</a:t>
                      </a:r>
                      <a:endParaRPr kumimoji="0" lang="en-US" sz="2000" b="1" i="1"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Account</a:t>
                      </a:r>
                      <a:endParaRPr kumimoji="0" lang="en-US" sz="20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30-Jul-97</a:t>
                      </a:r>
                      <a:endParaRPr kumimoji="0" lang="en-US" sz="2000" b="1" i="1"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2000" kern="1200" dirty="0">
                          <a:latin typeface="Cambria" pitchFamily="18" charset="0"/>
                        </a:rPr>
                        <a:t>5</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Ketan</a:t>
                      </a:r>
                      <a:endParaRPr kumimoji="0" lang="en-US" sz="20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2000" kern="1200" dirty="0">
                          <a:latin typeface="Cambria" pitchFamily="18" charset="0"/>
                        </a:rPr>
                        <a:t>Sales</a:t>
                      </a:r>
                      <a:endParaRPr kumimoji="0" lang="en-US" sz="2000"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2000" kern="1200" dirty="0">
                          <a:latin typeface="Cambria" pitchFamily="18" charset="0"/>
                        </a:rPr>
                        <a:t>01-Jan-94</a:t>
                      </a:r>
                      <a:endParaRPr kumimoji="0" lang="en-US" sz="20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pic>
        <p:nvPicPr>
          <p:cNvPr id="6" name="Picture 5">
            <a:extLst>
              <a:ext uri="{FF2B5EF4-FFF2-40B4-BE49-F238E27FC236}">
                <a16:creationId xmlns:a16="http://schemas.microsoft.com/office/drawing/2014/main" xmlns="" id="{C86F2453-037D-4B4B-9C66-66C6DBEE125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0F78871-75DF-45E0-B662-573464EDA58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10191773"/>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latin typeface="Arial" pitchFamily="34" charset="0"/>
                <a:cs typeface="Arial" pitchFamily="34" charset="0"/>
              </a:rPr>
              <a:t>Capabilities of </a:t>
            </a:r>
            <a:br>
              <a:rPr lang="en-US" b="1" i="1" dirty="0">
                <a:latin typeface="Arial" pitchFamily="34" charset="0"/>
                <a:cs typeface="Arial" pitchFamily="34" charset="0"/>
              </a:rPr>
            </a:br>
            <a:r>
              <a:rPr lang="en-US" b="1" i="1" dirty="0">
                <a:latin typeface="Arial" pitchFamily="34" charset="0"/>
                <a:cs typeface="Arial" pitchFamily="34" charset="0"/>
              </a:rPr>
              <a:t>		SELECT Statement</a:t>
            </a:r>
            <a:endParaRPr lang="en-US" dirty="0">
              <a:latin typeface="Arial" pitchFamily="34" charset="0"/>
              <a:cs typeface="Arial" pitchFamily="34" charset="0"/>
            </a:endParaRPr>
          </a:p>
        </p:txBody>
      </p:sp>
      <p:sp>
        <p:nvSpPr>
          <p:cNvPr id="3" name="Rectangle 2"/>
          <p:cNvSpPr/>
          <p:nvPr/>
        </p:nvSpPr>
        <p:spPr>
          <a:xfrm>
            <a:off x="2057132" y="1143003"/>
            <a:ext cx="8380909" cy="2431435"/>
          </a:xfrm>
          <a:prstGeom prst="rect">
            <a:avLst/>
          </a:prstGeom>
        </p:spPr>
        <p:txBody>
          <a:bodyPr wrap="square">
            <a:spAutoFit/>
          </a:bodyPr>
          <a:lstStyle/>
          <a:p>
            <a:pPr>
              <a:lnSpc>
                <a:spcPct val="200000"/>
              </a:lnSpc>
              <a:buFont typeface="Wingdings" pitchFamily="2" charset="2"/>
              <a:buChar char="Ø"/>
            </a:pPr>
            <a:r>
              <a:rPr lang="en-US" sz="2800" b="1" i="1" dirty="0">
                <a:solidFill>
                  <a:srgbClr val="5F9378"/>
                </a:solidFill>
                <a:latin typeface="Arial" pitchFamily="34" charset="0"/>
                <a:cs typeface="Arial" pitchFamily="34" charset="0"/>
              </a:rPr>
              <a:t>JOINING</a:t>
            </a:r>
          </a:p>
          <a:p>
            <a:r>
              <a:rPr lang="en-US" sz="2400" dirty="0">
                <a:latin typeface="Arial" pitchFamily="34" charset="0"/>
                <a:cs typeface="Arial" pitchFamily="34" charset="0"/>
              </a:rPr>
              <a:t>Join capability in SQL to bring together data that is stored in different tables by creating a link between them.</a:t>
            </a:r>
          </a:p>
          <a:p>
            <a:pPr marL="457200" indent="-457200">
              <a:lnSpc>
                <a:spcPct val="200000"/>
              </a:lnSpc>
            </a:pPr>
            <a:endParaRPr lang="en-US" sz="2400" dirty="0">
              <a:latin typeface="Arial" pitchFamily="34" charset="0"/>
              <a:cs typeface="Arial"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3253533753"/>
              </p:ext>
            </p:extLst>
          </p:nvPr>
        </p:nvGraphicFramePr>
        <p:xfrm>
          <a:off x="1676184" y="3048000"/>
          <a:ext cx="5638065" cy="2514600"/>
        </p:xfrm>
        <a:graphic>
          <a:graphicData uri="http://schemas.openxmlformats.org/drawingml/2006/table">
            <a:tbl>
              <a:tblPr>
                <a:tableStyleId>{BC89EF96-8CEA-46FF-86C4-4CE0E7609802}</a:tableStyleId>
              </a:tblPr>
              <a:tblGrid>
                <a:gridCol w="914280">
                  <a:extLst>
                    <a:ext uri="{9D8B030D-6E8A-4147-A177-3AD203B41FA5}">
                      <a16:colId xmlns:a16="http://schemas.microsoft.com/office/drawing/2014/main" xmlns="" val="20000"/>
                    </a:ext>
                  </a:extLst>
                </a:gridCol>
                <a:gridCol w="892792">
                  <a:extLst>
                    <a:ext uri="{9D8B030D-6E8A-4147-A177-3AD203B41FA5}">
                      <a16:colId xmlns:a16="http://schemas.microsoft.com/office/drawing/2014/main" xmlns="" val="20001"/>
                    </a:ext>
                  </a:extLst>
                </a:gridCol>
                <a:gridCol w="1011960">
                  <a:extLst>
                    <a:ext uri="{9D8B030D-6E8A-4147-A177-3AD203B41FA5}">
                      <a16:colId xmlns:a16="http://schemas.microsoft.com/office/drawing/2014/main" xmlns="" val="20002"/>
                    </a:ext>
                  </a:extLst>
                </a:gridCol>
                <a:gridCol w="1373375">
                  <a:extLst>
                    <a:ext uri="{9D8B030D-6E8A-4147-A177-3AD203B41FA5}">
                      <a16:colId xmlns:a16="http://schemas.microsoft.com/office/drawing/2014/main" xmlns="" val="20003"/>
                    </a:ext>
                  </a:extLst>
                </a:gridCol>
                <a:gridCol w="1445658">
                  <a:extLst>
                    <a:ext uri="{9D8B030D-6E8A-4147-A177-3AD203B41FA5}">
                      <a16:colId xmlns:a16="http://schemas.microsoft.com/office/drawing/2014/main" xmlns="" val="20004"/>
                    </a:ext>
                  </a:extLst>
                </a:gridCol>
              </a:tblGrid>
              <a:tr h="402566">
                <a:tc>
                  <a:txBody>
                    <a:bodyPr/>
                    <a:lstStyle/>
                    <a:p>
                      <a:pPr marL="0" marR="0" algn="ctr">
                        <a:spcBef>
                          <a:spcPts val="0"/>
                        </a:spcBef>
                        <a:spcAft>
                          <a:spcPts val="0"/>
                        </a:spcAft>
                      </a:pPr>
                      <a:r>
                        <a:rPr kumimoji="0" lang="en-US" sz="1800" kern="1200" dirty="0">
                          <a:latin typeface="Cambria" pitchFamily="18" charset="0"/>
                        </a:rPr>
                        <a:t>EMPNO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ENAME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JOB</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HIREDATE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kern="1200" dirty="0">
                          <a:latin typeface="Cambria" pitchFamily="18" charset="0"/>
                        </a:rPr>
                        <a:t>1</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Saleel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01-Jan-95</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kern="1200" dirty="0">
                          <a:latin typeface="Cambria" pitchFamily="18" charset="0"/>
                        </a:rPr>
                        <a:t>2</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Janhavi</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Sales</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20-Dec-94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xmlns="" val="10002"/>
                  </a:ext>
                </a:extLst>
              </a:tr>
              <a:tr h="452887">
                <a:tc>
                  <a:txBody>
                    <a:bodyPr/>
                    <a:lstStyle/>
                    <a:p>
                      <a:pPr marL="0" marR="0" algn="ctr">
                        <a:spcBef>
                          <a:spcPts val="0"/>
                        </a:spcBef>
                        <a:spcAft>
                          <a:spcPts val="0"/>
                        </a:spcAft>
                      </a:pPr>
                      <a:r>
                        <a:rPr kumimoji="0" lang="en-US" sz="1800" kern="1200" dirty="0">
                          <a:latin typeface="Cambria" pitchFamily="18" charset="0"/>
                        </a:rPr>
                        <a:t>3</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Snehal</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Manager</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21-May-97</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xmlns="" val="10003"/>
                  </a:ext>
                </a:extLst>
              </a:tr>
              <a:tr h="452887">
                <a:tc>
                  <a:txBody>
                    <a:bodyPr/>
                    <a:lstStyle/>
                    <a:p>
                      <a:pPr marL="0" marR="0" algn="ctr">
                        <a:spcBef>
                          <a:spcPts val="0"/>
                        </a:spcBef>
                        <a:spcAft>
                          <a:spcPts val="0"/>
                        </a:spcAft>
                      </a:pPr>
                      <a:r>
                        <a:rPr kumimoji="0" lang="en-US" sz="1800" kern="1200" dirty="0">
                          <a:latin typeface="Cambria" pitchFamily="18" charset="0"/>
                        </a:rPr>
                        <a:t>4</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Rahul</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Account</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30-Jul-97</a:t>
                      </a:r>
                      <a:endParaRPr kumimoji="0" lang="en-US" sz="1800" b="1" i="1" kern="1200" dirty="0">
                        <a:solidFill>
                          <a:schemeClr val="dk1"/>
                        </a:solidFill>
                        <a:latin typeface="Cambria" pitchFamily="18" charset="0"/>
                        <a:ea typeface="+mn-ea"/>
                        <a:cs typeface="+mn-cs"/>
                      </a:endParaRPr>
                    </a:p>
                  </a:txBody>
                  <a:tcPr marL="68571" marR="68571" marT="0" marB="0" anchor="ctr">
                    <a:noFill/>
                  </a:tcPr>
                </a:tc>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extLst>
                  <a:ext uri="{0D108BD9-81ED-4DB2-BD59-A6C34878D82A}">
                    <a16:rowId xmlns:a16="http://schemas.microsoft.com/office/drawing/2014/main" xmlns="" val="10004"/>
                  </a:ext>
                </a:extLst>
              </a:tr>
              <a:tr h="300486">
                <a:tc>
                  <a:txBody>
                    <a:bodyPr/>
                    <a:lstStyle/>
                    <a:p>
                      <a:pPr marL="0" marR="0" algn="ctr">
                        <a:spcBef>
                          <a:spcPts val="0"/>
                        </a:spcBef>
                        <a:spcAft>
                          <a:spcPts val="0"/>
                        </a:spcAft>
                      </a:pPr>
                      <a:r>
                        <a:rPr kumimoji="0" lang="en-US" sz="1800" kern="1200" dirty="0">
                          <a:latin typeface="Cambria" pitchFamily="18" charset="0"/>
                        </a:rPr>
                        <a:t>5</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Ketan</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Sales</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spcBef>
                          <a:spcPts val="0"/>
                        </a:spcBef>
                        <a:spcAft>
                          <a:spcPts val="0"/>
                        </a:spcAft>
                      </a:pPr>
                      <a:r>
                        <a:rPr kumimoji="0" lang="en-US" sz="1800" kern="1200" dirty="0">
                          <a:latin typeface="Cambria" pitchFamily="18" charset="0"/>
                        </a:rPr>
                        <a:t>01-Jan-94</a:t>
                      </a:r>
                      <a:endParaRPr kumimoji="0" lang="en-US" sz="1800" kern="1200" dirty="0">
                        <a:solidFill>
                          <a:schemeClr val="dk1"/>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30</a:t>
                      </a:r>
                      <a:endParaRPr kumimoji="0" lang="en-US" sz="1800" kern="1200" dirty="0">
                        <a:solidFill>
                          <a:schemeClr val="dk1"/>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xmlns="" val="2369059024"/>
              </p:ext>
            </p:extLst>
          </p:nvPr>
        </p:nvGraphicFramePr>
        <p:xfrm>
          <a:off x="7390438" y="3048000"/>
          <a:ext cx="3047603" cy="1308340"/>
        </p:xfrm>
        <a:graphic>
          <a:graphicData uri="http://schemas.openxmlformats.org/drawingml/2006/table">
            <a:tbl>
              <a:tblPr>
                <a:tableStyleId>{BC89EF96-8CEA-46FF-86C4-4CE0E7609802}</a:tableStyleId>
              </a:tblPr>
              <a:tblGrid>
                <a:gridCol w="1042600">
                  <a:extLst>
                    <a:ext uri="{9D8B030D-6E8A-4147-A177-3AD203B41FA5}">
                      <a16:colId xmlns:a16="http://schemas.microsoft.com/office/drawing/2014/main" xmlns="" val="20000"/>
                    </a:ext>
                  </a:extLst>
                </a:gridCol>
                <a:gridCol w="962401">
                  <a:extLst>
                    <a:ext uri="{9D8B030D-6E8A-4147-A177-3AD203B41FA5}">
                      <a16:colId xmlns:a16="http://schemas.microsoft.com/office/drawing/2014/main" xmlns="" val="20001"/>
                    </a:ext>
                  </a:extLst>
                </a:gridCol>
                <a:gridCol w="1042602">
                  <a:extLst>
                    <a:ext uri="{9D8B030D-6E8A-4147-A177-3AD203B41FA5}">
                      <a16:colId xmlns:a16="http://schemas.microsoft.com/office/drawing/2014/main" xmlns="" val="20002"/>
                    </a:ext>
                  </a:extLst>
                </a:gridCol>
              </a:tblGrid>
              <a:tr h="402566">
                <a:tc>
                  <a:txBody>
                    <a:bodyPr/>
                    <a:lstStyle/>
                    <a:p>
                      <a:pPr marL="0" marR="0" algn="ctr">
                        <a:spcBef>
                          <a:spcPts val="0"/>
                        </a:spcBef>
                        <a:spcAft>
                          <a:spcPts val="0"/>
                        </a:spcAft>
                      </a:pPr>
                      <a:r>
                        <a:rPr kumimoji="0" lang="en-US" sz="1800" kern="1200" dirty="0">
                          <a:latin typeface="Cambria" pitchFamily="18" charset="0"/>
                        </a:rPr>
                        <a:t>DEPTNO</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DNAME</a:t>
                      </a:r>
                      <a:endParaRPr kumimoji="0" lang="en-US" sz="1800" b="1" kern="1200" dirty="0">
                        <a:solidFill>
                          <a:srgbClr val="C00000"/>
                        </a:solidFill>
                        <a:latin typeface="Cambria" pitchFamily="18" charset="0"/>
                        <a:ea typeface="+mn-ea"/>
                        <a:cs typeface="+mn-cs"/>
                      </a:endParaRPr>
                    </a:p>
                  </a:txBody>
                  <a:tcPr marL="68571" marR="68571" marT="0" marB="0" anchor="ctr"/>
                </a:tc>
                <a:tc>
                  <a:txBody>
                    <a:bodyPr/>
                    <a:lstStyle/>
                    <a:p>
                      <a:pPr marL="0" marR="0" algn="ctr">
                        <a:spcBef>
                          <a:spcPts val="0"/>
                        </a:spcBef>
                        <a:spcAft>
                          <a:spcPts val="0"/>
                        </a:spcAft>
                      </a:pPr>
                      <a:r>
                        <a:rPr kumimoji="0" lang="en-US" sz="1800" kern="1200" dirty="0">
                          <a:latin typeface="Cambria" pitchFamily="18" charset="0"/>
                        </a:rPr>
                        <a:t>LOC</a:t>
                      </a:r>
                      <a:endParaRPr kumimoji="0" lang="en-US" sz="1800" b="1" kern="1200" dirty="0">
                        <a:solidFill>
                          <a:srgbClr val="C00000"/>
                        </a:solidFill>
                        <a:latin typeface="Cambria" pitchFamily="18" charset="0"/>
                        <a:ea typeface="+mn-ea"/>
                        <a:cs typeface="+mn-cs"/>
                      </a:endParaRPr>
                    </a:p>
                  </a:txBody>
                  <a:tcPr marL="68571" marR="68571" marT="0" marB="0" anchor="ctr"/>
                </a:tc>
                <a:extLst>
                  <a:ext uri="{0D108BD9-81ED-4DB2-BD59-A6C34878D82A}">
                    <a16:rowId xmlns:a16="http://schemas.microsoft.com/office/drawing/2014/main" xmlns="" val="10000"/>
                  </a:ext>
                </a:extLst>
              </a:tr>
              <a:tr h="452887">
                <a:tc>
                  <a:txBody>
                    <a:bodyPr/>
                    <a:lstStyle/>
                    <a:p>
                      <a:pPr marL="0" marR="0" algn="ctr">
                        <a:spcBef>
                          <a:spcPts val="0"/>
                        </a:spcBef>
                        <a:spcAft>
                          <a:spcPts val="0"/>
                        </a:spcAft>
                      </a:pPr>
                      <a:r>
                        <a:rPr kumimoji="0" lang="en-US" sz="1800" b="1" kern="1200" dirty="0">
                          <a:latin typeface="Cambria" pitchFamily="18" charset="0"/>
                        </a:rPr>
                        <a:t>10</a:t>
                      </a:r>
                      <a:endParaRPr kumimoji="0" lang="en-US" sz="1800" b="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latin typeface="Cambria" pitchFamily="18" charset="0"/>
                        </a:rPr>
                        <a:t>HRD</a:t>
                      </a:r>
                      <a:endParaRPr kumimoji="0" lang="en-US" sz="1800" kern="1200" dirty="0">
                        <a:solidFill>
                          <a:schemeClr val="dk1"/>
                        </a:solidFill>
                        <a:latin typeface="Cambria" pitchFamily="18" charset="0"/>
                        <a:ea typeface="+mn-ea"/>
                        <a:cs typeface="+mn-cs"/>
                      </a:endParaRPr>
                    </a:p>
                  </a:txBody>
                  <a:tcPr marL="68571" marR="68571" marT="0" marB="0" anchor="ctr">
                    <a:noFill/>
                  </a:tcPr>
                </a:tc>
                <a:tc>
                  <a:txBody>
                    <a:bodyPr/>
                    <a:lstStyle/>
                    <a:p>
                      <a:pPr marL="0" marR="0">
                        <a:spcBef>
                          <a:spcPts val="0"/>
                        </a:spcBef>
                        <a:spcAft>
                          <a:spcPts val="0"/>
                        </a:spcAft>
                      </a:pPr>
                      <a:r>
                        <a:rPr kumimoji="0" lang="en-US" sz="1800" kern="1200" dirty="0">
                          <a:latin typeface="Cambria" pitchFamily="18" charset="0"/>
                        </a:rPr>
                        <a:t>PUNE</a:t>
                      </a:r>
                      <a:endParaRPr kumimoji="0" lang="en-US" sz="1800" kern="1200" dirty="0">
                        <a:solidFill>
                          <a:schemeClr val="dk1"/>
                        </a:solidFill>
                        <a:latin typeface="Cambria" pitchFamily="18" charset="0"/>
                        <a:ea typeface="+mn-ea"/>
                        <a:cs typeface="+mn-cs"/>
                      </a:endParaRPr>
                    </a:p>
                  </a:txBody>
                  <a:tcPr marL="68571" marR="68571" marT="0" marB="0" anchor="ctr">
                    <a:noFill/>
                  </a:tcPr>
                </a:tc>
                <a:extLst>
                  <a:ext uri="{0D108BD9-81ED-4DB2-BD59-A6C34878D82A}">
                    <a16:rowId xmlns:a16="http://schemas.microsoft.com/office/drawing/2014/main" xmlns="" val="10001"/>
                  </a:ext>
                </a:extLst>
              </a:tr>
              <a:tr h="452887">
                <a:tc>
                  <a:txBody>
                    <a:bodyPr/>
                    <a:lstStyle/>
                    <a:p>
                      <a:pPr marL="0" marR="0" algn="ctr">
                        <a:spcBef>
                          <a:spcPts val="0"/>
                        </a:spcBef>
                        <a:spcAft>
                          <a:spcPts val="0"/>
                        </a:spcAft>
                      </a:pPr>
                      <a:r>
                        <a:rPr kumimoji="0" lang="en-US" sz="1800" b="1" kern="1200" dirty="0">
                          <a:latin typeface="Cambria" pitchFamily="18" charset="0"/>
                        </a:rPr>
                        <a:t>20</a:t>
                      </a:r>
                      <a:endParaRPr kumimoji="0" lang="en-US" sz="1800" b="1" i="1" kern="1200" dirty="0">
                        <a:solidFill>
                          <a:schemeClr val="dk1"/>
                        </a:solidFill>
                        <a:latin typeface="Cambria" pitchFamily="18" charset="0"/>
                        <a:ea typeface="+mn-ea"/>
                        <a:cs typeface="+mn-cs"/>
                      </a:endParaRPr>
                    </a:p>
                  </a:txBody>
                  <a:tcPr marL="68571" marR="68571" marT="0" marB="0" anchor="ctr">
                    <a:solidFill>
                      <a:schemeClr val="accent4">
                        <a:lumMod val="20000"/>
                        <a:lumOff val="80000"/>
                      </a:schemeClr>
                    </a:solid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SALES</a:t>
                      </a:r>
                    </a:p>
                  </a:txBody>
                  <a:tcPr marL="68571" marR="68571" marT="0" marB="0" anchor="ctr">
                    <a:noFill/>
                  </a:tcPr>
                </a:tc>
                <a:tc>
                  <a:txBody>
                    <a:bodyPr/>
                    <a:lstStyle/>
                    <a:p>
                      <a:pPr marL="0" marR="0">
                        <a:spcBef>
                          <a:spcPts val="0"/>
                        </a:spcBef>
                        <a:spcAft>
                          <a:spcPts val="0"/>
                        </a:spcAft>
                      </a:pPr>
                      <a:r>
                        <a:rPr kumimoji="0" lang="en-US" sz="1800" kern="1200" dirty="0">
                          <a:solidFill>
                            <a:schemeClr val="tx1"/>
                          </a:solidFill>
                          <a:latin typeface="Cambria" pitchFamily="18" charset="0"/>
                          <a:ea typeface="+mn-ea"/>
                          <a:cs typeface="+mn-cs"/>
                        </a:rPr>
                        <a:t>BARODA</a:t>
                      </a:r>
                    </a:p>
                  </a:txBody>
                  <a:tcPr marL="68571" marR="68571" marT="0" marB="0" anchor="ctr">
                    <a:noFill/>
                  </a:tcPr>
                </a:tc>
                <a:extLst>
                  <a:ext uri="{0D108BD9-81ED-4DB2-BD59-A6C34878D82A}">
                    <a16:rowId xmlns:a16="http://schemas.microsoft.com/office/drawing/2014/main" xmlns="" val="10002"/>
                  </a:ext>
                </a:extLst>
              </a:tr>
            </a:tbl>
          </a:graphicData>
        </a:graphic>
      </p:graphicFrame>
      <p:pic>
        <p:nvPicPr>
          <p:cNvPr id="7" name="Picture 6">
            <a:extLst>
              <a:ext uri="{FF2B5EF4-FFF2-40B4-BE49-F238E27FC236}">
                <a16:creationId xmlns:a16="http://schemas.microsoft.com/office/drawing/2014/main" xmlns="" id="{C5A723E5-43E8-4093-A12C-D366C7FC770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99C26B19-F1DA-439B-B837-E80815BF4B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587245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31280" y="1969258"/>
            <a:ext cx="8228529" cy="830997"/>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   </a:t>
            </a:r>
            <a:r>
              <a:rPr lang="en-US" sz="2400" dirty="0">
                <a:solidFill>
                  <a:srgbClr val="298AE5"/>
                </a:solidFill>
                <a:latin typeface="Arial" panose="020B0604020202020204" pitchFamily="34" charset="0"/>
                <a:cs typeface="Arial" panose="020B0604020202020204" pitchFamily="34" charset="0"/>
              </a:rPr>
              <a:t>FROM</a:t>
            </a:r>
            <a:r>
              <a:rPr lang="en-US" sz="2400" dirty="0">
                <a:latin typeface="Arial" pitchFamily="34" charset="0"/>
                <a:cs typeface="Arial" pitchFamily="34" charset="0"/>
              </a:rPr>
              <a:t> &lt;table_references&gt;</a:t>
            </a:r>
          </a:p>
          <a:p>
            <a:endParaRPr lang="en-US" sz="2400" dirty="0">
              <a:latin typeface="Arial" pitchFamily="34" charset="0"/>
              <a:cs typeface="Arial" pitchFamily="34" charset="0"/>
            </a:endParaRPr>
          </a:p>
        </p:txBody>
      </p:sp>
      <p:sp>
        <p:nvSpPr>
          <p:cNvPr id="6" name="Rectangle 5"/>
          <p:cNvSpPr/>
          <p:nvPr/>
        </p:nvSpPr>
        <p:spPr>
          <a:xfrm>
            <a:off x="2209512" y="3962402"/>
            <a:ext cx="8304719" cy="461665"/>
          </a:xfrm>
          <a:prstGeom prst="rect">
            <a:avLst/>
          </a:prstGeom>
        </p:spPr>
        <p:txBody>
          <a:bodyPr wrap="square">
            <a:spAutoFit/>
          </a:bodyPr>
          <a:lstStyle/>
          <a:p>
            <a:r>
              <a:rPr lang="en-US" sz="2400" dirty="0">
                <a:solidFill>
                  <a:srgbClr val="298AE5"/>
                </a:solidFill>
                <a:latin typeface="Arial" panose="020B0604020202020204" pitchFamily="34" charset="0"/>
                <a:cs typeface="Arial" panose="020B0604020202020204" pitchFamily="34" charset="0"/>
              </a:rPr>
              <a:t>SELECT</a:t>
            </a:r>
            <a:r>
              <a:rPr lang="en-US" sz="2400" dirty="0">
                <a:latin typeface="Arial" pitchFamily="34" charset="0"/>
                <a:cs typeface="Arial" pitchFamily="34" charset="0"/>
              </a:rPr>
              <a:t> column-list</a:t>
            </a:r>
            <a:r>
              <a:rPr lang="en-US" sz="2400" dirty="0">
                <a:solidFill>
                  <a:srgbClr val="298AE5"/>
                </a:solidFill>
                <a:latin typeface="Arial" panose="020B0604020202020204" pitchFamily="34" charset="0"/>
                <a:cs typeface="Arial" panose="020B0604020202020204" pitchFamily="34" charset="0"/>
              </a:rPr>
              <a:t> FROM</a:t>
            </a:r>
            <a:r>
              <a:rPr lang="en-US" sz="2400" dirty="0">
                <a:latin typeface="Arial" pitchFamily="34" charset="0"/>
                <a:cs typeface="Arial" pitchFamily="34" charset="0"/>
              </a:rPr>
              <a:t> &lt;table_references&gt;</a:t>
            </a:r>
          </a:p>
        </p:txBody>
      </p:sp>
      <p:sp>
        <p:nvSpPr>
          <p:cNvPr id="15" name="Rectangle 14"/>
          <p:cNvSpPr/>
          <p:nvPr/>
        </p:nvSpPr>
        <p:spPr>
          <a:xfrm>
            <a:off x="2209514" y="1265225"/>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SELECTION Process</a:t>
            </a:r>
          </a:p>
        </p:txBody>
      </p:sp>
      <p:sp>
        <p:nvSpPr>
          <p:cNvPr id="16" name="Rectangle 15"/>
          <p:cNvSpPr/>
          <p:nvPr/>
        </p:nvSpPr>
        <p:spPr>
          <a:xfrm>
            <a:off x="2209514" y="3257492"/>
            <a:ext cx="4241315" cy="461665"/>
          </a:xfrm>
          <a:prstGeom prst="rect">
            <a:avLst/>
          </a:prstGeom>
          <a:solidFill>
            <a:srgbClr val="E0D612"/>
          </a:solidFill>
        </p:spPr>
        <p:txBody>
          <a:bodyPr wrap="square">
            <a:spAutoFit/>
          </a:bodyPr>
          <a:lstStyle/>
          <a:p>
            <a:r>
              <a:rPr lang="en-IN" sz="2400" dirty="0">
                <a:solidFill>
                  <a:srgbClr val="FFFF00"/>
                </a:solidFill>
                <a:latin typeface="Arial" panose="020B0604020202020204" pitchFamily="34" charset="0"/>
                <a:cs typeface="Arial" panose="020B0604020202020204" pitchFamily="34" charset="0"/>
              </a:rPr>
              <a:t>PROJECTION Process</a:t>
            </a:r>
          </a:p>
        </p:txBody>
      </p:sp>
      <p:sp>
        <p:nvSpPr>
          <p:cNvPr id="17" name="Left Brace 16"/>
          <p:cNvSpPr/>
          <p:nvPr/>
        </p:nvSpPr>
        <p:spPr>
          <a:xfrm rot="16200000">
            <a:off x="4046531" y="3882912"/>
            <a:ext cx="495300" cy="1492476"/>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9" name="Rectangle 18"/>
          <p:cNvSpPr/>
          <p:nvPr/>
        </p:nvSpPr>
        <p:spPr>
          <a:xfrm>
            <a:off x="3428554" y="4888468"/>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20" name="Left Brace 19"/>
          <p:cNvSpPr/>
          <p:nvPr/>
        </p:nvSpPr>
        <p:spPr>
          <a:xfrm rot="16200000">
            <a:off x="3637918" y="2223540"/>
            <a:ext cx="318757" cy="481561"/>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ectangle 20"/>
          <p:cNvSpPr/>
          <p:nvPr/>
        </p:nvSpPr>
        <p:spPr>
          <a:xfrm>
            <a:off x="2959203" y="2590800"/>
            <a:ext cx="1752372" cy="369332"/>
          </a:xfrm>
          <a:prstGeom prst="rect">
            <a:avLst/>
          </a:prstGeom>
        </p:spPr>
        <p:txBody>
          <a:bodyPr wrap="square">
            <a:spAutoFit/>
          </a:bodyPr>
          <a:lstStyle/>
          <a:p>
            <a:r>
              <a:rPr lang="en-US" b="1" i="1" dirty="0">
                <a:latin typeface="Arial" pitchFamily="34" charset="0"/>
                <a:cs typeface="Arial" pitchFamily="34" charset="0"/>
              </a:rPr>
              <a:t>Selection-List</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a:t>
            </a:r>
          </a:p>
        </p:txBody>
      </p:sp>
      <p:pic>
        <p:nvPicPr>
          <p:cNvPr id="11" name="Picture 10">
            <a:extLst>
              <a:ext uri="{FF2B5EF4-FFF2-40B4-BE49-F238E27FC236}">
                <a16:creationId xmlns:a16="http://schemas.microsoft.com/office/drawing/2014/main" xmlns="" id="{F9E5DD00-7FAE-465C-BF1F-B6857A43CC2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A440DAF2-6966-4792-BC28-B0D5EA1BEE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6956747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5</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6DDC0F8A-415A-4CE4-98E7-C5BE277EFD3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20BE2CB2-28D2-43EC-AB29-B7241B3DD5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894654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04752" y="1371600"/>
            <a:ext cx="8457099" cy="369332"/>
          </a:xfrm>
          <a:prstGeom prst="rect">
            <a:avLst/>
          </a:prstGeom>
        </p:spPr>
        <p:txBody>
          <a:bodyPr wrap="square">
            <a:spAutoFit/>
          </a:bodyPr>
          <a:lstStyle/>
          <a:p>
            <a:pPr marL="342900" indent="-342900">
              <a:buFont typeface="Symbol" panose="05050102010706020507" pitchFamily="18" charset="2"/>
              <a:buChar char=""/>
            </a:pPr>
            <a:r>
              <a:rPr lang="en-IN" dirty="0">
                <a:latin typeface="Palatino Linotype" panose="02040502050505030304" pitchFamily="18" charset="0"/>
              </a:rPr>
              <a:t>Select with (WHERE, ORDER BY clause, and LIMIT)</a:t>
            </a:r>
            <a:endParaRPr lang="en-US" dirty="0">
              <a:latin typeface="Palatino Linotype" panose="0204050205050503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98024FE3-0534-43D1-A6C5-3C9AE84FD22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70E4858-6E69-4AF5-AD3B-7DF423BBDB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2632072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Identifiers</a:t>
            </a:r>
          </a:p>
        </p:txBody>
      </p:sp>
      <p:sp>
        <p:nvSpPr>
          <p:cNvPr id="5" name="Rectangle 4">
            <a:extLst>
              <a:ext uri="{FF2B5EF4-FFF2-40B4-BE49-F238E27FC236}">
                <a16:creationId xmlns:a16="http://schemas.microsoft.com/office/drawing/2014/main" xmlns="" id="{106E4B1C-6655-401A-9D56-98441DE8FD48}"/>
              </a:ext>
            </a:extLst>
          </p:cNvPr>
          <p:cNvSpPr/>
          <p:nvPr/>
        </p:nvSpPr>
        <p:spPr>
          <a:xfrm>
            <a:off x="910630" y="3276600"/>
            <a:ext cx="10585176" cy="646331"/>
          </a:xfrm>
          <a:prstGeom prst="rect">
            <a:avLst/>
          </a:prstGeom>
          <a:noFill/>
        </p:spPr>
        <p:txBody>
          <a:bodyPr wrap="square">
            <a:spAutoFit/>
          </a:bodyPr>
          <a:lstStyle/>
          <a:p>
            <a:r>
              <a:rPr lang="en-US" dirty="0">
                <a:latin typeface="Palatino Linotype" panose="02040502050505030304" pitchFamily="18" charset="0"/>
                <a:cs typeface="Segoe UI Light" panose="020B0502040204020203" pitchFamily="34" charset="0"/>
              </a:rPr>
              <a:t>Certain objects within MySQL, including database, table, index, column, alias, view, stored procedure, partition, tablespace, and other object names are known as </a:t>
            </a:r>
            <a:r>
              <a:rPr lang="en-US" b="1" dirty="0">
                <a:latin typeface="Palatino Linotype" panose="02040502050505030304" pitchFamily="18" charset="0"/>
                <a:cs typeface="Segoe UI Light" panose="020B0502040204020203" pitchFamily="34" charset="0"/>
              </a:rPr>
              <a:t>identifiers</a:t>
            </a:r>
            <a:r>
              <a:rPr lang="en-US" dirty="0">
                <a:latin typeface="Palatino Linotype" panose="02040502050505030304" pitchFamily="18" charset="0"/>
                <a:cs typeface="Segoe UI Light" panose="020B0502040204020203" pitchFamily="34" charset="0"/>
              </a:rPr>
              <a:t>.</a:t>
            </a:r>
            <a:endParaRPr lang="en-IN" dirty="0">
              <a:latin typeface="Palatino Linotype" panose="02040502050505030304" pitchFamily="18" charset="0"/>
              <a:cs typeface="Segoe UI Light" panose="020B0502040204020203" pitchFamily="34" charset="0"/>
            </a:endParaRPr>
          </a:p>
        </p:txBody>
      </p:sp>
      <p:pic>
        <p:nvPicPr>
          <p:cNvPr id="4" name="Picture 3">
            <a:extLst>
              <a:ext uri="{FF2B5EF4-FFF2-40B4-BE49-F238E27FC236}">
                <a16:creationId xmlns:a16="http://schemas.microsoft.com/office/drawing/2014/main" xmlns="" id="{2EF4BC33-F857-48F7-96E9-A659A1B3DE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DEC6EBD-F8ED-4EDA-A1F4-07EAA69C44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912433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Identifiers</a:t>
            </a:r>
            <a:endParaRPr lang="en-IN" sz="3200" b="1" i="1" dirty="0">
              <a:latin typeface="Arial" pitchFamily="34" charset="0"/>
              <a:cs typeface="Arial" pitchFamily="34" charset="0"/>
            </a:endParaRPr>
          </a:p>
        </p:txBody>
      </p:sp>
      <p:sp>
        <p:nvSpPr>
          <p:cNvPr id="3" name="Rectangle 2"/>
          <p:cNvSpPr/>
          <p:nvPr/>
        </p:nvSpPr>
        <p:spPr>
          <a:xfrm>
            <a:off x="407609" y="2056780"/>
            <a:ext cx="11521279" cy="2308324"/>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table within the default database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refer to a column as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col_name</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tbl_name.col_name </a:t>
            </a:r>
          </a:p>
          <a:p>
            <a:pPr marL="800100" lvl="1" indent="-342900">
              <a:buFont typeface="+mj-lt"/>
              <a:buAutoNum type="arabicPeriod"/>
            </a:pPr>
            <a:r>
              <a:rPr lang="en-IN" dirty="0">
                <a:solidFill>
                  <a:schemeClr val="tx2">
                    <a:lumMod val="60000"/>
                    <a:lumOff val="40000"/>
                  </a:schemeClr>
                </a:solidFill>
                <a:latin typeface="Palatino Linotype" panose="02040502050505030304" pitchFamily="18" charset="0"/>
                <a:cs typeface="Arial" panose="020B0604020202020204" pitchFamily="34" charset="0"/>
              </a:rPr>
              <a:t>db_name.tbl_name.col_name.</a:t>
            </a:r>
          </a:p>
        </p:txBody>
      </p:sp>
      <p:sp>
        <p:nvSpPr>
          <p:cNvPr id="5" name="Rectangle 4">
            <a:extLst>
              <a:ext uri="{FF2B5EF4-FFF2-40B4-BE49-F238E27FC236}">
                <a16:creationId xmlns:a16="http://schemas.microsoft.com/office/drawing/2014/main" xmlns="" id="{3494CF1C-35F3-4164-A9A6-77F0466D27BC}"/>
              </a:ext>
            </a:extLst>
          </p:cNvPr>
          <p:cNvSpPr/>
          <p:nvPr/>
        </p:nvSpPr>
        <p:spPr>
          <a:xfrm>
            <a:off x="406574" y="4581128"/>
            <a:ext cx="11521279" cy="153888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need not specify a </a:t>
            </a:r>
            <a:r>
              <a:rPr lang="en-IN" b="1" i="1" dirty="0">
                <a:latin typeface="Palatino Linotype" panose="02040502050505030304" pitchFamily="18" charset="0"/>
                <a:cs typeface="Arial" panose="020B0604020202020204" pitchFamily="34" charset="0"/>
              </a:rPr>
              <a:t>tbl_name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db_name.tbl_name</a:t>
            </a:r>
            <a:r>
              <a:rPr lang="en-IN" dirty="0">
                <a:latin typeface="Palatino Linotype" panose="02040502050505030304" pitchFamily="18" charset="0"/>
                <a:cs typeface="Arial" panose="020B0604020202020204" pitchFamily="34" charset="0"/>
              </a:rPr>
              <a:t> prefix for a column reference unless the reference would be ambiguous.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identifier quote character is the backtick (`)</a:t>
            </a:r>
          </a:p>
        </p:txBody>
      </p:sp>
      <p:sp>
        <p:nvSpPr>
          <p:cNvPr id="7" name="Rectangle 6">
            <a:extLst>
              <a:ext uri="{FF2B5EF4-FFF2-40B4-BE49-F238E27FC236}">
                <a16:creationId xmlns:a16="http://schemas.microsoft.com/office/drawing/2014/main" xmlns="" id="{E32E8F92-EAA8-4ACA-B576-53F18E7D261F}"/>
              </a:ext>
            </a:extLst>
          </p:cNvPr>
          <p:cNvSpPr/>
          <p:nvPr/>
        </p:nvSpPr>
        <p:spPr>
          <a:xfrm>
            <a:off x="406573" y="734773"/>
            <a:ext cx="11161241" cy="1015663"/>
          </a:xfrm>
          <a:prstGeom prst="rect">
            <a:avLst/>
          </a:prstGeom>
          <a:noFill/>
        </p:spPr>
        <p:txBody>
          <a:bodyPr wrap="square">
            <a:spAutoFit/>
          </a:bodyPr>
          <a:lstStyle/>
          <a:p>
            <a:r>
              <a:rPr lang="en-IN" sz="2000" dirty="0">
                <a:latin typeface="Palatino Linotype" panose="02040502050505030304" pitchFamily="18" charset="0"/>
                <a:cs typeface="Segoe UI Light" panose="020B0502040204020203" pitchFamily="34" charset="0"/>
              </a:rPr>
              <a:t>The maximum length for each type of </a:t>
            </a:r>
            <a:r>
              <a:rPr lang="en-US" sz="2000" dirty="0">
                <a:latin typeface="Palatino Linotype" panose="02040502050505030304" pitchFamily="18" charset="0"/>
                <a:cs typeface="Segoe UI Light" panose="020B0502040204020203" pitchFamily="34" charset="0"/>
              </a:rPr>
              <a:t>identifiers</a:t>
            </a:r>
            <a:r>
              <a:rPr lang="en-IN" sz="2000" dirty="0">
                <a:latin typeface="Palatino Linotype" panose="02040502050505030304" pitchFamily="18" charset="0"/>
                <a:cs typeface="Segoe UI Light" panose="020B0502040204020203" pitchFamily="34" charset="0"/>
              </a:rPr>
              <a:t> like (Database, Table, Column, Index, Constraint, View, Stored Program, User-Defined Variable, Tablespace) is 64 characters, whereas for Alias is 256 characters.</a:t>
            </a:r>
          </a:p>
        </p:txBody>
      </p:sp>
      <p:pic>
        <p:nvPicPr>
          <p:cNvPr id="6" name="Picture 5">
            <a:extLst>
              <a:ext uri="{FF2B5EF4-FFF2-40B4-BE49-F238E27FC236}">
                <a16:creationId xmlns:a16="http://schemas.microsoft.com/office/drawing/2014/main" xmlns="" id="{A52CB3DC-C0C3-4EB2-8299-0317A764D0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3B6007E-0013-4F22-8306-B2FDA990E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5325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39402" y="758663"/>
            <a:ext cx="11926302" cy="430887"/>
          </a:xfrm>
          <a:prstGeom prst="rect">
            <a:avLst/>
          </a:prstGeom>
        </p:spPr>
        <p:txBody>
          <a:bodyPr wrap="square">
            <a:spAutoFit/>
          </a:bodyPr>
          <a:lstStyle/>
          <a:p>
            <a:r>
              <a:rPr lang="en-US" sz="2200" dirty="0">
                <a:latin typeface="Arial" pitchFamily="34" charset="0"/>
                <a:cs typeface="Arial" pitchFamily="34" charset="0"/>
              </a:rPr>
              <a:t>Data is any facts that can be recorded and that can be processed by a computer.</a:t>
            </a:r>
          </a:p>
        </p:txBody>
      </p:sp>
      <p:sp>
        <p:nvSpPr>
          <p:cNvPr id="4" name="TextBox 3"/>
          <p:cNvSpPr txBox="1"/>
          <p:nvPr/>
        </p:nvSpPr>
        <p:spPr>
          <a:xfrm>
            <a:off x="261373" y="1744476"/>
            <a:ext cx="9143825" cy="892436"/>
          </a:xfrm>
          <a:prstGeom prst="rect">
            <a:avLst/>
          </a:prstGeom>
          <a:noFill/>
        </p:spPr>
        <p:txBody>
          <a:bodyPr wrap="square" rtlCol="0">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Gill Sans MT (Body)"/>
                <a:cs typeface="Arial" panose="020B0604020202020204" pitchFamily="34" charset="0"/>
              </a:rPr>
              <a:t>:</a:t>
            </a:r>
          </a:p>
          <a:p>
            <a:endParaRPr lang="en-US" sz="800" dirty="0">
              <a:solidFill>
                <a:srgbClr val="FF0000"/>
              </a:solidFill>
              <a:latin typeface="Gill Sans MT (Body)"/>
              <a:cs typeface="Arial" panose="020B0604020202020204" pitchFamily="34" charset="0"/>
            </a:endParaRPr>
          </a:p>
          <a:p>
            <a:pPr marL="342866" indent="-342866">
              <a:buFont typeface="Arial" panose="020B0604020202020204" pitchFamily="34" charset="0"/>
              <a:buChar char="•"/>
            </a:pPr>
            <a:r>
              <a:rPr lang="en-US" dirty="0">
                <a:latin typeface="Arial" pitchFamily="34" charset="0"/>
                <a:cs typeface="Arial" pitchFamily="34" charset="0"/>
              </a:rPr>
              <a:t>Data can be in the form of </a:t>
            </a:r>
            <a:r>
              <a:rPr lang="en-US" sz="2000" dirty="0">
                <a:solidFill>
                  <a:srgbClr val="0070C0"/>
                </a:solidFill>
                <a:latin typeface="Arial" pitchFamily="34" charset="0"/>
                <a:cs typeface="Arial" pitchFamily="34" charset="0"/>
              </a:rPr>
              <a:t>Text </a:t>
            </a:r>
            <a:r>
              <a:rPr lang="en-US" dirty="0">
                <a:latin typeface="Arial" pitchFamily="34" charset="0"/>
                <a:cs typeface="Arial" pitchFamily="34" charset="0"/>
              </a:rPr>
              <a:t>data</a:t>
            </a:r>
            <a:r>
              <a:rPr lang="en-US" sz="2000" dirty="0">
                <a:latin typeface="Arial" pitchFamily="34" charset="0"/>
                <a:cs typeface="Arial" pitchFamily="34" charset="0"/>
              </a:rPr>
              <a:t> or </a:t>
            </a:r>
            <a:r>
              <a:rPr lang="en-US" sz="2000" dirty="0">
                <a:solidFill>
                  <a:srgbClr val="0070C0"/>
                </a:solidFill>
                <a:latin typeface="Arial" pitchFamily="34" charset="0"/>
                <a:cs typeface="Arial" pitchFamily="34" charset="0"/>
              </a:rPr>
              <a:t>Multimedia </a:t>
            </a:r>
            <a:r>
              <a:rPr lang="en-US" dirty="0">
                <a:latin typeface="Arial" pitchFamily="34" charset="0"/>
                <a:cs typeface="Arial" pitchFamily="34" charset="0"/>
              </a:rPr>
              <a:t>data.</a:t>
            </a:r>
          </a:p>
        </p:txBody>
      </p:sp>
      <p:sp>
        <p:nvSpPr>
          <p:cNvPr id="5" name="Rectangle 4"/>
          <p:cNvSpPr/>
          <p:nvPr/>
        </p:nvSpPr>
        <p:spPr>
          <a:xfrm>
            <a:off x="1524397" y="451"/>
            <a:ext cx="9141620" cy="584699"/>
          </a:xfrm>
          <a:prstGeom prst="rect">
            <a:avLst/>
          </a:prstGeom>
          <a:noFill/>
        </p:spPr>
        <p:txBody>
          <a:bodyPr wrap="square">
            <a:spAutoFit/>
          </a:bodyPr>
          <a:lstStyle/>
          <a:p>
            <a:pPr algn="r"/>
            <a:r>
              <a:rPr lang="en-IN" sz="3200" b="1" i="1" dirty="0">
                <a:latin typeface="Arial" pitchFamily="34" charset="0"/>
                <a:cs typeface="Arial" pitchFamily="34" charset="0"/>
              </a:rPr>
              <a:t>What is </a:t>
            </a:r>
            <a:r>
              <a:rPr lang="en-US" sz="3200" b="1" i="1" dirty="0">
                <a:latin typeface="Arial" pitchFamily="34" charset="0"/>
                <a:cs typeface="Arial" pitchFamily="34" charset="0"/>
              </a:rPr>
              <a:t>Data</a:t>
            </a:r>
            <a:r>
              <a:rPr lang="en-IN" sz="3200" b="1" i="1" dirty="0">
                <a:latin typeface="Arial" pitchFamily="34" charset="0"/>
                <a:cs typeface="Arial" pitchFamily="34" charset="0"/>
              </a:rPr>
              <a:t>?</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895172" y="2626356"/>
            <a:ext cx="3815927" cy="3972262"/>
          </a:xfrm>
          <a:prstGeom prst="rect">
            <a:avLst/>
          </a:prstGeom>
        </p:spPr>
      </p:pic>
      <p:pic>
        <p:nvPicPr>
          <p:cNvPr id="2" name="Picture 1">
            <a:extLst>
              <a:ext uri="{FF2B5EF4-FFF2-40B4-BE49-F238E27FC236}">
                <a16:creationId xmlns:a16="http://schemas.microsoft.com/office/drawing/2014/main" xmlns="" id="{0DFCA88A-23B6-4BD2-BAE3-4DBF40A3202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5C4036C1-16BF-44EF-A525-847A93D3A9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xmlns="" id="{E74D4B68-DEEA-49B0-8A2A-1B11A3237EEE}"/>
              </a:ext>
            </a:extLst>
          </p:cNvPr>
          <p:cNvSpPr txBox="1"/>
          <p:nvPr/>
        </p:nvSpPr>
        <p:spPr>
          <a:xfrm>
            <a:off x="261373" y="3161931"/>
            <a:ext cx="6096000" cy="1169551"/>
          </a:xfrm>
          <a:prstGeom prst="rect">
            <a:avLst/>
          </a:prstGeom>
          <a:noFill/>
        </p:spPr>
        <p:txBody>
          <a:bodyPr wrap="square">
            <a:spAutoFit/>
          </a:bodyPr>
          <a:lstStyle/>
          <a:p>
            <a:r>
              <a:rPr lang="en-US" sz="2000" dirty="0">
                <a:solidFill>
                  <a:srgbClr val="FF0000"/>
                </a:solidFill>
                <a:latin typeface="Arial" panose="020B0604020202020204" pitchFamily="34" charset="0"/>
                <a:cs typeface="Arial" panose="020B0604020202020204" pitchFamily="34" charset="0"/>
              </a:rPr>
              <a:t>e.g.</a:t>
            </a:r>
          </a:p>
          <a:p>
            <a:endParaRPr lang="en-US" sz="700" dirty="0">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number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text</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dirty="0">
                <a:latin typeface="Arial" pitchFamily="34" charset="0"/>
                <a:cs typeface="Arial" pitchFamily="34" charset="0"/>
              </a:rPr>
              <a:t> </a:t>
            </a:r>
            <a:r>
              <a:rPr lang="en-US" sz="1800" dirty="0">
                <a:solidFill>
                  <a:srgbClr val="0070C0"/>
                </a:solidFill>
                <a:latin typeface="Arial" pitchFamily="34" charset="0"/>
                <a:cs typeface="Arial" pitchFamily="34" charset="0"/>
              </a:rPr>
              <a:t>symbol</a:t>
            </a:r>
          </a:p>
          <a:p>
            <a:pPr marL="457154" indent="-457154">
              <a:buFont typeface="Arial" panose="020B0604020202020204" pitchFamily="34" charset="0"/>
              <a:buChar char="•"/>
            </a:pPr>
            <a:endParaRPr lang="en-US" sz="700" b="1" dirty="0">
              <a:solidFill>
                <a:srgbClr val="0070C0"/>
              </a:solidFill>
              <a:latin typeface="Arial" pitchFamily="34" charset="0"/>
              <a:cs typeface="Arial" pitchFamily="34" charset="0"/>
            </a:endParaRPr>
          </a:p>
          <a:p>
            <a:pPr marL="457154" indent="-457154">
              <a:buFont typeface="Arial" panose="020B0604020202020204" pitchFamily="34" charset="0"/>
              <a:buChar char="•"/>
            </a:pPr>
            <a:r>
              <a:rPr lang="en-US" sz="1800" dirty="0">
                <a:solidFill>
                  <a:srgbClr val="0070C0"/>
                </a:solidFill>
                <a:latin typeface="Arial" pitchFamily="34" charset="0"/>
                <a:cs typeface="Arial" pitchFamily="34" charset="0"/>
              </a:rPr>
              <a:t>images</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audio</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video</a:t>
            </a:r>
            <a:r>
              <a:rPr lang="en-US" sz="1800" b="1" dirty="0">
                <a:solidFill>
                  <a:srgbClr val="0070C0"/>
                </a:solidFill>
                <a:latin typeface="Arial" pitchFamily="34" charset="0"/>
                <a:cs typeface="Arial" pitchFamily="34" charset="0"/>
              </a:rPr>
              <a:t>, </a:t>
            </a:r>
            <a:r>
              <a:rPr lang="en-US" sz="1400" dirty="0">
                <a:latin typeface="Arial" pitchFamily="34" charset="0"/>
                <a:cs typeface="Arial" pitchFamily="34" charset="0"/>
              </a:rPr>
              <a:t>or</a:t>
            </a:r>
            <a:r>
              <a:rPr lang="en-US" sz="1800" b="1" dirty="0">
                <a:solidFill>
                  <a:srgbClr val="0070C0"/>
                </a:solidFill>
                <a:latin typeface="Arial" pitchFamily="34" charset="0"/>
                <a:cs typeface="Arial" pitchFamily="34" charset="0"/>
              </a:rPr>
              <a:t> </a:t>
            </a:r>
            <a:r>
              <a:rPr lang="en-US" sz="1800" dirty="0">
                <a:solidFill>
                  <a:srgbClr val="0070C0"/>
                </a:solidFill>
                <a:latin typeface="Arial" pitchFamily="34" charset="0"/>
                <a:cs typeface="Arial" pitchFamily="34" charset="0"/>
              </a:rPr>
              <a:t>signal</a:t>
            </a:r>
            <a:endParaRPr lang="en-US" sz="14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syntax</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134766" y="3124115"/>
            <a:ext cx="7848872" cy="672492"/>
          </a:xfrm>
          <a:prstGeom prst="rect">
            <a:avLst/>
          </a:prstGeom>
          <a:solidFill>
            <a:schemeClr val="bg1"/>
          </a:solidFill>
        </p:spPr>
        <p:txBody>
          <a:bodyPr wrap="square">
            <a:spAutoFit/>
          </a:bodyPr>
          <a:lstStyle/>
          <a:p>
            <a:pPr>
              <a:lnSpc>
                <a:spcPct val="107000"/>
              </a:lnSpc>
            </a:pPr>
            <a:r>
              <a:rPr lang="en-IN" dirty="0">
                <a:latin typeface="Palatino Linotype" panose="02040502050505030304" pitchFamily="18" charset="0"/>
                <a:ea typeface="Calibri" panose="020F0502020204030204" pitchFamily="34" charset="0"/>
                <a:cs typeface="Segoe UI Light" panose="020B0502040204020203" pitchFamily="34" charset="0"/>
              </a:rPr>
              <a:t>SELECT is used to retrieve rows selected from one or more tables (JOINS), and can include UNION statements and SUBQUERIES.</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952355" y="4196938"/>
            <a:ext cx="5714256" cy="2324100"/>
          </a:xfrm>
          <a:prstGeom prst="rect">
            <a:avLst/>
          </a:prstGeom>
        </p:spPr>
      </p:pic>
      <p:pic>
        <p:nvPicPr>
          <p:cNvPr id="5" name="Picture 4">
            <a:extLst>
              <a:ext uri="{FF2B5EF4-FFF2-40B4-BE49-F238E27FC236}">
                <a16:creationId xmlns:a16="http://schemas.microsoft.com/office/drawing/2014/main" xmlns="" id="{AAA9DA3E-50B6-4B1A-88D1-66B13331C56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31CE79F-67BC-4823-8D29-F95264C36F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087562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statement</a:t>
            </a:r>
            <a:endParaRPr lang="en-IN" sz="3200" b="1" i="1" dirty="0">
              <a:latin typeface="Arial" pitchFamily="34" charset="0"/>
              <a:cs typeface="Arial" pitchFamily="34" charset="0"/>
            </a:endParaRPr>
          </a:p>
        </p:txBody>
      </p:sp>
      <p:sp>
        <p:nvSpPr>
          <p:cNvPr id="7" name="Rectangle 6"/>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pic>
        <p:nvPicPr>
          <p:cNvPr id="9" name="Picture 8">
            <a:extLst>
              <a:ext uri="{FF2B5EF4-FFF2-40B4-BE49-F238E27FC236}">
                <a16:creationId xmlns:a16="http://schemas.microsoft.com/office/drawing/2014/main" xmlns="" id="{98F46AAF-5CE2-4D0B-9C15-034086C6756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3AC94B1-F4AE-4BB0-B9AC-5D498DCEC6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7B49DBD7-A04D-48C5-9D2D-D95C9D9A3AFB}"/>
              </a:ext>
            </a:extLst>
          </p:cNvPr>
          <p:cNvSpPr/>
          <p:nvPr/>
        </p:nvSpPr>
        <p:spPr>
          <a:xfrm>
            <a:off x="479376" y="4709462"/>
            <a:ext cx="11089232" cy="1692771"/>
          </a:xfrm>
          <a:prstGeom prst="rect">
            <a:avLst/>
          </a:prstGeom>
          <a:solidFill>
            <a:schemeClr val="bg1"/>
          </a:solidFill>
        </p:spPr>
        <p:txBody>
          <a:bodyPr wrap="square">
            <a:spAutoFit/>
          </a:bodyPr>
          <a:lstStyle/>
          <a:p>
            <a:pPr algn="just"/>
            <a:r>
              <a:rPr lang="en-IN" sz="2200" dirty="0">
                <a:solidFill>
                  <a:srgbClr val="FF0000"/>
                </a:solidFill>
                <a:latin typeface="Arial" panose="020B0604020202020204" pitchFamily="34" charset="0"/>
                <a:cs typeface="Arial" panose="020B0604020202020204" pitchFamily="34" charset="0"/>
              </a:rPr>
              <a:t>Remember</a:t>
            </a:r>
            <a:r>
              <a:rPr lang="en-IN" sz="2400" dirty="0">
                <a:solidFill>
                  <a:srgbClr val="FF0000"/>
                </a:solidFill>
                <a:latin typeface="Arial" panose="020B0604020202020204" pitchFamily="34" charset="0"/>
                <a:cs typeface="Arial" panose="020B0604020202020204" pitchFamily="34" charset="0"/>
              </a:rPr>
              <a:t>:</a:t>
            </a:r>
            <a:r>
              <a:rPr lang="en-IN" dirty="0"/>
              <a:t> </a:t>
            </a:r>
          </a:p>
          <a:p>
            <a:pPr algn="just"/>
            <a:endParaRPr lang="en-IN" sz="800" dirty="0"/>
          </a:p>
          <a:p>
            <a:pPr marL="285750" indent="-285750" algn="just">
              <a:buFont typeface="Arial" panose="020B0604020202020204" pitchFamily="34" charset="0"/>
              <a:buChar char="•"/>
            </a:pPr>
            <a:r>
              <a:rPr lang="en-IN" dirty="0">
                <a:latin typeface="Palatino Linotype" panose="02040502050505030304" pitchFamily="18" charset="0"/>
              </a:rPr>
              <a:t>ALL (</a:t>
            </a:r>
            <a:r>
              <a:rPr lang="en-IN" b="1" dirty="0">
                <a:latin typeface="Palatino Linotype" panose="02040502050505030304" pitchFamily="18" charset="0"/>
              </a:rPr>
              <a:t>is</a:t>
            </a:r>
            <a:r>
              <a:rPr lang="en-IN" dirty="0">
                <a:latin typeface="Palatino Linotype" panose="02040502050505030304" pitchFamily="18" charset="0"/>
              </a:rPr>
              <a:t> </a:t>
            </a:r>
            <a:r>
              <a:rPr lang="en-IN" b="1" dirty="0">
                <a:latin typeface="Palatino Linotype" panose="02040502050505030304" pitchFamily="18" charset="0"/>
              </a:rPr>
              <a:t>default</a:t>
            </a:r>
            <a:r>
              <a:rPr lang="en-IN" dirty="0">
                <a:latin typeface="Palatino Linotype" panose="02040502050505030304" pitchFamily="18" charset="0"/>
              </a:rPr>
              <a:t>) specifies that all matching rows should be returned, including duplicates. </a:t>
            </a:r>
          </a:p>
          <a:p>
            <a:pPr marL="285750" indent="-285750" algn="just">
              <a:buFont typeface="Arial" panose="020B0604020202020204" pitchFamily="34" charset="0"/>
              <a:buChar char="•"/>
            </a:pPr>
            <a:r>
              <a:rPr lang="en-IN" b="1" dirty="0">
                <a:latin typeface="Palatino Linotype" panose="02040502050505030304" pitchFamily="18" charset="0"/>
              </a:rPr>
              <a:t>DISTINCT</a:t>
            </a:r>
            <a:r>
              <a:rPr lang="en-IN" dirty="0">
                <a:latin typeface="Palatino Linotype" panose="02040502050505030304" pitchFamily="18" charset="0"/>
              </a:rPr>
              <a:t> specifies removal of duplicate rows from the result set.</a:t>
            </a:r>
          </a:p>
          <a:p>
            <a:pPr marL="285750" indent="-285750" algn="just">
              <a:buFont typeface="Arial" panose="020B0604020202020204" pitchFamily="34" charset="0"/>
              <a:buChar char="•"/>
            </a:pPr>
            <a:r>
              <a:rPr lang="en-IN" b="1" dirty="0">
                <a:latin typeface="Palatino Linotype" panose="02040502050505030304" pitchFamily="18" charset="0"/>
              </a:rPr>
              <a:t>DISTINCTROW</a:t>
            </a:r>
            <a:r>
              <a:rPr lang="en-IN" dirty="0">
                <a:latin typeface="Palatino Linotype" panose="02040502050505030304" pitchFamily="18" charset="0"/>
              </a:rPr>
              <a:t> is a synonym for </a:t>
            </a:r>
            <a:r>
              <a:rPr lang="en-IN" b="1" dirty="0">
                <a:latin typeface="Palatino Linotype" panose="02040502050505030304" pitchFamily="18" charset="0"/>
              </a:rPr>
              <a:t>DISTINCT</a:t>
            </a:r>
            <a:r>
              <a:rPr lang="en-IN" dirty="0">
                <a:latin typeface="Palatino Linotype" panose="02040502050505030304" pitchFamily="18" charset="0"/>
              </a:rPr>
              <a:t>.</a:t>
            </a:r>
          </a:p>
          <a:p>
            <a:pPr marL="285750" indent="-285750" algn="just">
              <a:buFont typeface="Arial" panose="020B0604020202020204" pitchFamily="34" charset="0"/>
              <a:buChar char="•"/>
            </a:pPr>
            <a:r>
              <a:rPr lang="en-IN" dirty="0">
                <a:latin typeface="Palatino Linotype" panose="02040502050505030304" pitchFamily="18" charset="0"/>
              </a:rPr>
              <a:t>It is an error to specify both modifiers. </a:t>
            </a:r>
          </a:p>
        </p:txBody>
      </p:sp>
      <p:sp>
        <p:nvSpPr>
          <p:cNvPr id="3" name="Rectangle 2">
            <a:extLst>
              <a:ext uri="{FF2B5EF4-FFF2-40B4-BE49-F238E27FC236}">
                <a16:creationId xmlns:a16="http://schemas.microsoft.com/office/drawing/2014/main" xmlns="" id="{90531503-E618-4AC9-A90B-0D2941139990}"/>
              </a:ext>
            </a:extLst>
          </p:cNvPr>
          <p:cNvSpPr/>
          <p:nvPr/>
        </p:nvSpPr>
        <p:spPr>
          <a:xfrm>
            <a:off x="262558" y="1234432"/>
            <a:ext cx="11737304" cy="3276282"/>
          </a:xfrm>
          <a:prstGeom prst="rect">
            <a:avLst/>
          </a:prstGeom>
        </p:spPr>
        <p:txBody>
          <a:bodyPr wrap="square">
            <a:spAutoFit/>
          </a:bodyPr>
          <a:lstStyle/>
          <a:p>
            <a:r>
              <a:rPr lang="en-IN" sz="2000" dirty="0">
                <a:solidFill>
                  <a:schemeClr val="accent6">
                    <a:lumMod val="50000"/>
                  </a:schemeClr>
                </a:solidFill>
                <a:latin typeface="Liberation Mono"/>
                <a:cs typeface="Arial" panose="020B0604020202020204" pitchFamily="34" charset="0"/>
              </a:rPr>
              <a:t>                              </a:t>
            </a:r>
            <a:r>
              <a:rPr lang="en-IN" sz="2000" b="1" dirty="0">
                <a:solidFill>
                  <a:schemeClr val="accent6">
                    <a:lumMod val="75000"/>
                  </a:schemeClr>
                </a:solidFill>
                <a:latin typeface="Liberation Mono"/>
                <a:cs typeface="Arial" panose="020B0604020202020204" pitchFamily="34" charset="0"/>
              </a:rPr>
              <a:t>modifiers</a:t>
            </a:r>
            <a:endParaRPr lang="en-US" sz="2000" b="1" dirty="0">
              <a:solidFill>
                <a:schemeClr val="accent6">
                  <a:lumMod val="75000"/>
                </a:schemeClr>
              </a:solidFill>
              <a:latin typeface="Liberation Mono"/>
              <a:cs typeface="Arial" panose="020B0604020202020204" pitchFamily="34" charset="0"/>
            </a:endParaRPr>
          </a:p>
          <a:p>
            <a:r>
              <a:rPr lang="en-US" sz="2000" dirty="0">
                <a:solidFill>
                  <a:srgbClr val="0077AA"/>
                </a:solidFill>
                <a:latin typeface="Liberation Mono"/>
                <a:cs typeface="Arial" panose="020B0604020202020204" pitchFamily="34" charset="0"/>
              </a:rPr>
              <a:t>SELECT</a:t>
            </a:r>
            <a:r>
              <a:rPr lang="en-US" sz="2000" dirty="0">
                <a:solidFill>
                  <a:schemeClr val="tx1">
                    <a:lumMod val="95000"/>
                    <a:lumOff val="5000"/>
                  </a:schemeClr>
                </a:solidFill>
                <a:latin typeface="Liberation Mono"/>
                <a:cs typeface="Arial" panose="020B0604020202020204" pitchFamily="34" charset="0"/>
              </a:rPr>
              <a:t> [</a:t>
            </a:r>
            <a:r>
              <a:rPr lang="en-US" sz="2000" b="1" u="sng" dirty="0">
                <a:solidFill>
                  <a:schemeClr val="tx1">
                    <a:lumMod val="95000"/>
                    <a:lumOff val="5000"/>
                  </a:schemeClr>
                </a:solidFill>
                <a:uFill>
                  <a:solidFill>
                    <a:srgbClr val="FF0000"/>
                  </a:solidFill>
                </a:uFill>
                <a:latin typeface="Liberation Mono"/>
                <a:cs typeface="Arial" panose="020B0604020202020204" pitchFamily="34" charset="0"/>
              </a:rPr>
              <a:t>ALL / DISTINCT / DISTINCTROW</a:t>
            </a:r>
            <a:r>
              <a:rPr lang="en-US" sz="2000" dirty="0">
                <a:solidFill>
                  <a:schemeClr val="tx1">
                    <a:lumMod val="95000"/>
                    <a:lumOff val="5000"/>
                  </a:schemeClr>
                </a:solidFill>
                <a:latin typeface="Liberation Mono"/>
                <a:cs typeface="Arial" panose="020B0604020202020204" pitchFamily="34" charset="0"/>
              </a:rPr>
              <a:t>] * /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 [ [as] alias_name], </a:t>
            </a:r>
            <a:r>
              <a:rPr lang="en-US" sz="2000" i="1" dirty="0">
                <a:solidFill>
                  <a:schemeClr val="tx1">
                    <a:lumMod val="95000"/>
                    <a:lumOff val="5000"/>
                  </a:schemeClr>
                </a:solidFill>
                <a:latin typeface="Liberation Mono"/>
                <a:cs typeface="Arial" panose="020B0604020202020204" pitchFamily="34" charset="0"/>
              </a:rPr>
              <a:t>A</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 [ [as] alias_name], expressions [ [as] alias_name],... </a:t>
            </a:r>
            <a:r>
              <a:rPr lang="en-US" sz="2000" dirty="0">
                <a:solidFill>
                  <a:srgbClr val="0077AA"/>
                </a:solidFill>
                <a:latin typeface="Liberation Mono"/>
                <a:cs typeface="Arial" panose="020B0604020202020204" pitchFamily="34" charset="0"/>
              </a:rPr>
              <a:t>FROM</a:t>
            </a:r>
            <a:r>
              <a:rPr lang="en-US" sz="2000" dirty="0">
                <a:solidFill>
                  <a:schemeClr val="tx1">
                    <a:lumMod val="95000"/>
                    <a:lumOff val="5000"/>
                  </a:schemeClr>
                </a:solidFill>
                <a:latin typeface="Liberation Mono"/>
                <a:cs typeface="Arial" panose="020B0604020202020204" pitchFamily="34" charset="0"/>
              </a:rPr>
              <a:t>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1</a:t>
            </a:r>
            <a:r>
              <a:rPr lang="en-US" sz="2000" dirty="0">
                <a:solidFill>
                  <a:schemeClr val="tx1">
                    <a:lumMod val="95000"/>
                    <a:lumOff val="5000"/>
                  </a:schemeClr>
                </a:solidFill>
                <a:latin typeface="Liberation Mono"/>
                <a:cs typeface="Arial" panose="020B0604020202020204" pitchFamily="34" charset="0"/>
              </a:rPr>
              <a:t>&gt; [as] alias_name], &lt;</a:t>
            </a:r>
            <a:r>
              <a:rPr lang="en-US" sz="2000" i="1" dirty="0">
                <a:solidFill>
                  <a:schemeClr val="tx1">
                    <a:lumMod val="95000"/>
                    <a:lumOff val="5000"/>
                  </a:schemeClr>
                </a:solidFill>
                <a:latin typeface="Liberation Mono"/>
                <a:cs typeface="Arial" panose="020B0604020202020204" pitchFamily="34" charset="0"/>
              </a:rPr>
              <a:t>r</a:t>
            </a:r>
            <a:r>
              <a:rPr lang="en-US" sz="2000" baseline="-25000" dirty="0">
                <a:solidFill>
                  <a:schemeClr val="tx1">
                    <a:lumMod val="95000"/>
                    <a:lumOff val="5000"/>
                  </a:schemeClr>
                </a:solidFill>
                <a:latin typeface="Liberation Mono"/>
                <a:cs typeface="Arial" panose="020B0604020202020204" pitchFamily="34" charset="0"/>
              </a:rPr>
              <a:t>2</a:t>
            </a:r>
            <a:r>
              <a:rPr lang="en-US" sz="2000" dirty="0">
                <a:solidFill>
                  <a:schemeClr val="tx1">
                    <a:lumMod val="95000"/>
                    <a:lumOff val="5000"/>
                  </a:schemeClr>
                </a:solidFill>
                <a:latin typeface="Liberation Mono"/>
                <a:cs typeface="Arial" panose="020B0604020202020204" pitchFamily="34" charset="0"/>
              </a:rPr>
              <a:t>&gt; [as] alias_name], . . .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WHERE</a:t>
            </a:r>
            <a:r>
              <a:rPr lang="en-US" sz="2000" dirty="0">
                <a:solidFill>
                  <a:schemeClr val="tx1">
                    <a:lumMod val="95000"/>
                    <a:lumOff val="5000"/>
                  </a:schemeClr>
                </a:solidFill>
                <a:latin typeface="Liberation Mono"/>
                <a:cs typeface="Arial" panose="020B0604020202020204" pitchFamily="34" charset="0"/>
              </a:rPr>
              <a:t> &lt; where_condition &gt;]</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GROUP</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 [</a:t>
            </a:r>
            <a:r>
              <a:rPr lang="en-US" sz="2000" dirty="0">
                <a:solidFill>
                  <a:srgbClr val="0077AA"/>
                </a:solidFill>
                <a:latin typeface="Liberation Mono"/>
                <a:cs typeface="Arial" panose="020B0604020202020204" pitchFamily="34" charset="0"/>
              </a:rPr>
              <a:t>WITH</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ROLLUP</a:t>
            </a:r>
            <a:r>
              <a:rPr lang="en-US" sz="2000" dirty="0">
                <a:solidFill>
                  <a:schemeClr val="tx1">
                    <a:lumMod val="95000"/>
                    <a:lumOff val="5000"/>
                  </a:schemeClr>
                </a:solidFill>
                <a:latin typeface="Liberation Mono"/>
                <a:cs typeface="Arial" panose="020B0604020202020204" pitchFamily="34" charset="0"/>
              </a:rPr>
              <a:t>]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HAVING</a:t>
            </a:r>
            <a:r>
              <a:rPr lang="en-US" sz="2000" dirty="0">
                <a:solidFill>
                  <a:schemeClr val="tx1">
                    <a:lumMod val="95000"/>
                    <a:lumOff val="5000"/>
                  </a:schemeClr>
                </a:solidFill>
                <a:latin typeface="Liberation Mono"/>
                <a:cs typeface="Arial" panose="020B0604020202020204" pitchFamily="34" charset="0"/>
              </a:rPr>
              <a:t> &lt; where_condition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ORDER</a:t>
            </a: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BY</a:t>
            </a:r>
            <a:r>
              <a:rPr lang="en-US" sz="2000" dirty="0">
                <a:solidFill>
                  <a:schemeClr val="tx1">
                    <a:lumMod val="95000"/>
                    <a:lumOff val="5000"/>
                  </a:schemeClr>
                </a:solidFill>
                <a:latin typeface="Liberation Mono"/>
                <a:cs typeface="Arial" panose="020B0604020202020204" pitchFamily="34" charset="0"/>
              </a:rPr>
              <a:t> &lt; {col_name | expr | position}  [</a:t>
            </a:r>
            <a:r>
              <a:rPr lang="en-US" sz="2000" dirty="0">
                <a:solidFill>
                  <a:srgbClr val="0077AA"/>
                </a:solidFill>
                <a:latin typeface="Liberation Mono"/>
                <a:cs typeface="Arial" panose="020B0604020202020204" pitchFamily="34" charset="0"/>
              </a:rPr>
              <a:t>ASC</a:t>
            </a:r>
            <a:r>
              <a:rPr lang="en-US" sz="2000" dirty="0">
                <a:solidFill>
                  <a:schemeClr val="tx1">
                    <a:lumMod val="95000"/>
                    <a:lumOff val="5000"/>
                  </a:schemeClr>
                </a:solidFill>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DESC</a:t>
            </a:r>
            <a:r>
              <a:rPr lang="en-US" sz="2000" dirty="0">
                <a:solidFill>
                  <a:schemeClr val="tx1">
                    <a:lumMod val="95000"/>
                    <a:lumOff val="5000"/>
                  </a:schemeClr>
                </a:solidFill>
                <a:latin typeface="Liberation Mono"/>
                <a:cs typeface="Arial" panose="020B0604020202020204" pitchFamily="34" charset="0"/>
              </a:rPr>
              <a:t>], ...] &gt; ]</a:t>
            </a:r>
          </a:p>
          <a:p>
            <a:pPr marL="285750" indent="-285750">
              <a:lnSpc>
                <a:spcPct val="150000"/>
              </a:lnSpc>
              <a:buFont typeface="Arial" panose="020B0604020202020204" pitchFamily="34" charset="0"/>
              <a:buChar char="•"/>
            </a:pPr>
            <a:r>
              <a:rPr lang="en-US" sz="2000" dirty="0">
                <a:solidFill>
                  <a:schemeClr val="tx1">
                    <a:lumMod val="95000"/>
                    <a:lumOff val="5000"/>
                  </a:schemeClr>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LIMIT</a:t>
            </a:r>
            <a:r>
              <a:rPr lang="en-US" sz="2000" dirty="0">
                <a:solidFill>
                  <a:schemeClr val="tx1">
                    <a:lumMod val="95000"/>
                    <a:lumOff val="5000"/>
                  </a:schemeClr>
                </a:solidFill>
                <a:latin typeface="Liberation Mono"/>
                <a:cs typeface="Arial" panose="020B0604020202020204" pitchFamily="34" charset="0"/>
              </a:rPr>
              <a:t> &lt; {[offset,] row_count | row_count </a:t>
            </a:r>
            <a:r>
              <a:rPr lang="en-US" sz="2000" dirty="0">
                <a:solidFill>
                  <a:srgbClr val="0077AA"/>
                </a:solidFill>
                <a:latin typeface="Liberation Mono"/>
                <a:cs typeface="Arial" panose="020B0604020202020204" pitchFamily="34" charset="0"/>
              </a:rPr>
              <a:t>OFFSET</a:t>
            </a:r>
            <a:r>
              <a:rPr lang="en-US" sz="2000" dirty="0">
                <a:solidFill>
                  <a:schemeClr val="tx1">
                    <a:lumMod val="95000"/>
                    <a:lumOff val="5000"/>
                  </a:schemeClr>
                </a:solidFill>
                <a:latin typeface="Liberation Mono"/>
                <a:cs typeface="Arial" panose="020B0604020202020204" pitchFamily="34" charset="0"/>
              </a:rPr>
              <a:t> offset} &gt; ]</a:t>
            </a:r>
          </a:p>
        </p:txBody>
      </p:sp>
    </p:spTree>
    <p:extLst>
      <p:ext uri="{BB962C8B-B14F-4D97-AF65-F5344CB8AC3E}">
        <p14:creationId xmlns:p14="http://schemas.microsoft.com/office/powerpoint/2010/main" xmlns="" val="218322335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894002" y="1843392"/>
            <a:ext cx="5249088" cy="2449592"/>
          </a:xfrm>
          <a:prstGeom prst="rect">
            <a:avLst/>
          </a:prstGeom>
        </p:spPr>
      </p:pic>
      <p:sp>
        <p:nvSpPr>
          <p:cNvPr id="5" name="Title 1">
            <a:extLst>
              <a:ext uri="{FF2B5EF4-FFF2-40B4-BE49-F238E27FC236}">
                <a16:creationId xmlns:a16="http://schemas.microsoft.com/office/drawing/2014/main" xmlns="" id="{B1F51FA5-2A58-475D-AF47-AFC57CC41F77}"/>
              </a:ext>
            </a:extLst>
          </p:cNvPr>
          <p:cNvSpPr txBox="1">
            <a:spLocks/>
          </p:cNvSpPr>
          <p:nvPr/>
        </p:nvSpPr>
        <p:spPr>
          <a:xfrm>
            <a:off x="335316" y="1989027"/>
            <a:ext cx="7775851" cy="914281"/>
          </a:xfrm>
          <a:prstGeom prst="rect">
            <a:avLst/>
          </a:prstGeom>
        </p:spPr>
        <p:txBody>
          <a:bodyPr>
            <a:normAutofit fontScale="92500"/>
          </a:bodyPr>
          <a:lstStyle/>
          <a:p>
            <a:pP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statement… execution</a:t>
            </a:r>
          </a:p>
          <a:p>
            <a:pPr lvl="0" algn="ctr">
              <a:spcBef>
                <a:spcPct val="0"/>
              </a:spcBef>
              <a:defRPr/>
            </a:pPr>
            <a:endParaRPr lang="en-US" sz="4800" dirty="0">
              <a:solidFill>
                <a:srgbClr val="DC525C"/>
              </a:solidFill>
              <a:latin typeface="Segoe UI Light" panose="020B0502040204020203" pitchFamily="34" charset="0"/>
              <a:cs typeface="Segoe UI Light" panose="020B0502040204020203" pitchFamily="34" charset="0"/>
            </a:endParaRPr>
          </a:p>
        </p:txBody>
      </p:sp>
      <p:grpSp>
        <p:nvGrpSpPr>
          <p:cNvPr id="7" name="Group 6">
            <a:extLst>
              <a:ext uri="{FF2B5EF4-FFF2-40B4-BE49-F238E27FC236}">
                <a16:creationId xmlns:a16="http://schemas.microsoft.com/office/drawing/2014/main" xmlns="" id="{14F7D1E6-7554-458D-99D9-DD33352DBFF7}"/>
              </a:ext>
            </a:extLst>
          </p:cNvPr>
          <p:cNvGrpSpPr/>
          <p:nvPr/>
        </p:nvGrpSpPr>
        <p:grpSpPr>
          <a:xfrm>
            <a:off x="204965" y="4436981"/>
            <a:ext cx="11780482" cy="2145661"/>
            <a:chOff x="119337" y="476672"/>
            <a:chExt cx="11160178" cy="1570272"/>
          </a:xfrm>
        </p:grpSpPr>
        <p:grpSp>
          <p:nvGrpSpPr>
            <p:cNvPr id="39" name="Group 38">
              <a:extLst>
                <a:ext uri="{FF2B5EF4-FFF2-40B4-BE49-F238E27FC236}">
                  <a16:creationId xmlns:a16="http://schemas.microsoft.com/office/drawing/2014/main" xmlns="" id="{8FF7B16A-1A5A-4584-9D5C-FD5DBD45F244}"/>
                </a:ext>
              </a:extLst>
            </p:cNvPr>
            <p:cNvGrpSpPr/>
            <p:nvPr/>
          </p:nvGrpSpPr>
          <p:grpSpPr>
            <a:xfrm>
              <a:off x="119337" y="476672"/>
              <a:ext cx="1466015" cy="504056"/>
              <a:chOff x="361086" y="476672"/>
              <a:chExt cx="1466015" cy="504056"/>
            </a:xfrm>
          </p:grpSpPr>
          <p:sp>
            <p:nvSpPr>
              <p:cNvPr id="9" name="Rectangle 8">
                <a:extLst>
                  <a:ext uri="{FF2B5EF4-FFF2-40B4-BE49-F238E27FC236}">
                    <a16:creationId xmlns:a16="http://schemas.microsoft.com/office/drawing/2014/main" xmlns="" id="{71A624B5-B5BB-4F70-A420-3BB3A2193C17}"/>
                  </a:ext>
                </a:extLst>
              </p:cNvPr>
              <p:cNvSpPr/>
              <p:nvPr/>
            </p:nvSpPr>
            <p:spPr>
              <a:xfrm>
                <a:off x="361086" y="476672"/>
                <a:ext cx="109737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Arrow: Right 9">
                <a:extLst>
                  <a:ext uri="{FF2B5EF4-FFF2-40B4-BE49-F238E27FC236}">
                    <a16:creationId xmlns:a16="http://schemas.microsoft.com/office/drawing/2014/main" xmlns="" id="{C009A85B-D7BD-433E-BF5F-4122D07357E2}"/>
                  </a:ext>
                </a:extLst>
              </p:cNvPr>
              <p:cNvSpPr/>
              <p:nvPr/>
            </p:nvSpPr>
            <p:spPr>
              <a:xfrm>
                <a:off x="1539069"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xmlns="" id="{7BE205FA-DB9C-464F-86A0-ECCDDC1102EC}"/>
                  </a:ext>
                </a:extLst>
              </p:cNvPr>
              <p:cNvSpPr txBox="1"/>
              <p:nvPr/>
            </p:nvSpPr>
            <p:spPr>
              <a:xfrm>
                <a:off x="427689" y="579200"/>
                <a:ext cx="9867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FROM</a:t>
                </a:r>
                <a:endParaRPr lang="en-IN" sz="2000" dirty="0">
                  <a:latin typeface="Arial" panose="020B0604020202020204" pitchFamily="34" charset="0"/>
                  <a:cs typeface="Arial" panose="020B0604020202020204" pitchFamily="34" charset="0"/>
                </a:endParaRPr>
              </a:p>
            </p:txBody>
          </p:sp>
        </p:grpSp>
        <p:grpSp>
          <p:nvGrpSpPr>
            <p:cNvPr id="40" name="Group 39">
              <a:extLst>
                <a:ext uri="{FF2B5EF4-FFF2-40B4-BE49-F238E27FC236}">
                  <a16:creationId xmlns:a16="http://schemas.microsoft.com/office/drawing/2014/main" xmlns="" id="{B54D0D8A-C317-471A-BDBE-5EECF88164C3}"/>
                </a:ext>
              </a:extLst>
            </p:cNvPr>
            <p:cNvGrpSpPr/>
            <p:nvPr/>
          </p:nvGrpSpPr>
          <p:grpSpPr>
            <a:xfrm>
              <a:off x="1630942" y="476672"/>
              <a:ext cx="1512730" cy="504056"/>
              <a:chOff x="361085" y="476672"/>
              <a:chExt cx="1512730" cy="504056"/>
            </a:xfrm>
          </p:grpSpPr>
          <p:sp>
            <p:nvSpPr>
              <p:cNvPr id="41" name="Rectangle 40">
                <a:extLst>
                  <a:ext uri="{FF2B5EF4-FFF2-40B4-BE49-F238E27FC236}">
                    <a16:creationId xmlns:a16="http://schemas.microsoft.com/office/drawing/2014/main" xmlns="" id="{D9036775-CB5A-43DE-8D97-E86F8B18483E}"/>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Arrow: Right 41">
                <a:extLst>
                  <a:ext uri="{FF2B5EF4-FFF2-40B4-BE49-F238E27FC236}">
                    <a16:creationId xmlns:a16="http://schemas.microsoft.com/office/drawing/2014/main" xmlns="" id="{95B7EAEE-54AA-47F2-B715-DE0145B0B373}"/>
                  </a:ext>
                </a:extLst>
              </p:cNvPr>
              <p:cNvSpPr/>
              <p:nvPr/>
            </p:nvSpPr>
            <p:spPr>
              <a:xfrm>
                <a:off x="158578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xmlns="" id="{1D99575E-5317-4E19-B29F-766BC4EEDD65}"/>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70" name="Group 69">
              <a:extLst>
                <a:ext uri="{FF2B5EF4-FFF2-40B4-BE49-F238E27FC236}">
                  <a16:creationId xmlns:a16="http://schemas.microsoft.com/office/drawing/2014/main" xmlns="" id="{6C60F1E7-3956-43F5-95D8-8914576A942C}"/>
                </a:ext>
              </a:extLst>
            </p:cNvPr>
            <p:cNvGrpSpPr/>
            <p:nvPr/>
          </p:nvGrpSpPr>
          <p:grpSpPr>
            <a:xfrm>
              <a:off x="3215680" y="476672"/>
              <a:ext cx="3715388" cy="504056"/>
              <a:chOff x="4001955" y="476672"/>
              <a:chExt cx="3715388" cy="504056"/>
            </a:xfrm>
          </p:grpSpPr>
          <p:grpSp>
            <p:nvGrpSpPr>
              <p:cNvPr id="44" name="Group 43">
                <a:extLst>
                  <a:ext uri="{FF2B5EF4-FFF2-40B4-BE49-F238E27FC236}">
                    <a16:creationId xmlns:a16="http://schemas.microsoft.com/office/drawing/2014/main" xmlns="" id="{6921436B-D802-4264-A407-F318B25D6588}"/>
                  </a:ext>
                </a:extLst>
              </p:cNvPr>
              <p:cNvGrpSpPr/>
              <p:nvPr/>
            </p:nvGrpSpPr>
            <p:grpSpPr>
              <a:xfrm>
                <a:off x="4001955" y="476672"/>
                <a:ext cx="2003296" cy="504056"/>
                <a:chOff x="288049" y="476672"/>
                <a:chExt cx="2003296" cy="504056"/>
              </a:xfrm>
            </p:grpSpPr>
            <p:sp>
              <p:nvSpPr>
                <p:cNvPr id="45" name="Rectangle 44">
                  <a:extLst>
                    <a:ext uri="{FF2B5EF4-FFF2-40B4-BE49-F238E27FC236}">
                      <a16:creationId xmlns:a16="http://schemas.microsoft.com/office/drawing/2014/main" xmlns="" id="{DE0F0D48-C466-49BB-9777-954F44466174}"/>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Arrow: Right 45">
                  <a:extLst>
                    <a:ext uri="{FF2B5EF4-FFF2-40B4-BE49-F238E27FC236}">
                      <a16:creationId xmlns:a16="http://schemas.microsoft.com/office/drawing/2014/main" xmlns="" id="{0857BF8D-AD72-41D2-82B7-814EABBA04E1}"/>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xmlns="" id="{82C85C5D-4153-46D1-B83C-C9651E0DA45D}"/>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48" name="Group 47">
                <a:extLst>
                  <a:ext uri="{FF2B5EF4-FFF2-40B4-BE49-F238E27FC236}">
                    <a16:creationId xmlns:a16="http://schemas.microsoft.com/office/drawing/2014/main" xmlns="" id="{968C9A79-F4EF-47F4-8E8D-2123803FACBB}"/>
                  </a:ext>
                </a:extLst>
              </p:cNvPr>
              <p:cNvGrpSpPr/>
              <p:nvPr/>
            </p:nvGrpSpPr>
            <p:grpSpPr>
              <a:xfrm>
                <a:off x="6077741" y="476672"/>
                <a:ext cx="1639602" cy="504056"/>
                <a:chOff x="119336" y="476672"/>
                <a:chExt cx="1639602" cy="504056"/>
              </a:xfrm>
            </p:grpSpPr>
            <p:sp>
              <p:nvSpPr>
                <p:cNvPr id="49" name="Rectangle 48">
                  <a:extLst>
                    <a:ext uri="{FF2B5EF4-FFF2-40B4-BE49-F238E27FC236}">
                      <a16:creationId xmlns:a16="http://schemas.microsoft.com/office/drawing/2014/main" xmlns="" id="{A43FDC76-86FB-441B-9677-FBD58BA654F0}"/>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Arrow: Right 49">
                  <a:extLst>
                    <a:ext uri="{FF2B5EF4-FFF2-40B4-BE49-F238E27FC236}">
                      <a16:creationId xmlns:a16="http://schemas.microsoft.com/office/drawing/2014/main" xmlns="" id="{3ACB2239-2381-434A-8BD6-E57182B76661}"/>
                    </a:ext>
                  </a:extLst>
                </p:cNvPr>
                <p:cNvSpPr/>
                <p:nvPr/>
              </p:nvSpPr>
              <p:spPr>
                <a:xfrm>
                  <a:off x="1470906"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xmlns="" id="{5DCD877B-0E86-4E91-B474-FD1024A31394}"/>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grpSp>
          <p:nvGrpSpPr>
            <p:cNvPr id="71" name="Group 70">
              <a:extLst>
                <a:ext uri="{FF2B5EF4-FFF2-40B4-BE49-F238E27FC236}">
                  <a16:creationId xmlns:a16="http://schemas.microsoft.com/office/drawing/2014/main" xmlns="" id="{9A611EDF-CB23-465B-8C71-4D0C84D95A3D}"/>
                </a:ext>
              </a:extLst>
            </p:cNvPr>
            <p:cNvGrpSpPr/>
            <p:nvPr/>
          </p:nvGrpSpPr>
          <p:grpSpPr>
            <a:xfrm>
              <a:off x="6993960" y="476672"/>
              <a:ext cx="3076432" cy="504056"/>
              <a:chOff x="4001956" y="476672"/>
              <a:chExt cx="3076432" cy="504056"/>
            </a:xfrm>
          </p:grpSpPr>
          <p:grpSp>
            <p:nvGrpSpPr>
              <p:cNvPr id="72" name="Group 71">
                <a:extLst>
                  <a:ext uri="{FF2B5EF4-FFF2-40B4-BE49-F238E27FC236}">
                    <a16:creationId xmlns:a16="http://schemas.microsoft.com/office/drawing/2014/main" xmlns="" id="{2AD5A228-376B-41E7-B1D2-190779418E94}"/>
                  </a:ext>
                </a:extLst>
              </p:cNvPr>
              <p:cNvGrpSpPr/>
              <p:nvPr/>
            </p:nvGrpSpPr>
            <p:grpSpPr>
              <a:xfrm>
                <a:off x="4001956" y="476672"/>
                <a:ext cx="1584175" cy="504056"/>
                <a:chOff x="288050" y="476672"/>
                <a:chExt cx="1584175" cy="504056"/>
              </a:xfrm>
            </p:grpSpPr>
            <p:sp>
              <p:nvSpPr>
                <p:cNvPr id="77" name="Rectangle 76">
                  <a:extLst>
                    <a:ext uri="{FF2B5EF4-FFF2-40B4-BE49-F238E27FC236}">
                      <a16:creationId xmlns:a16="http://schemas.microsoft.com/office/drawing/2014/main" xmlns="" id="{AD6A0EB6-5388-4728-AED5-760174E567A4}"/>
                    </a:ext>
                  </a:extLst>
                </p:cNvPr>
                <p:cNvSpPr/>
                <p:nvPr/>
              </p:nvSpPr>
              <p:spPr>
                <a:xfrm>
                  <a:off x="288050" y="476672"/>
                  <a:ext cx="1224136"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8" name="Arrow: Right 77">
                  <a:extLst>
                    <a:ext uri="{FF2B5EF4-FFF2-40B4-BE49-F238E27FC236}">
                      <a16:creationId xmlns:a16="http://schemas.microsoft.com/office/drawing/2014/main" xmlns="" id="{64106FD7-6F4C-437A-A91D-FE7E958F9F8E}"/>
                    </a:ext>
                  </a:extLst>
                </p:cNvPr>
                <p:cNvSpPr/>
                <p:nvPr/>
              </p:nvSpPr>
              <p:spPr>
                <a:xfrm>
                  <a:off x="158419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TextBox 78">
                  <a:extLst>
                    <a:ext uri="{FF2B5EF4-FFF2-40B4-BE49-F238E27FC236}">
                      <a16:creationId xmlns:a16="http://schemas.microsoft.com/office/drawing/2014/main" xmlns="" id="{C5D4695E-0114-4CED-9F52-BCF42ACE8D3C}"/>
                    </a:ext>
                  </a:extLst>
                </p:cNvPr>
                <p:cNvSpPr txBox="1"/>
                <p:nvPr/>
              </p:nvSpPr>
              <p:spPr>
                <a:xfrm>
                  <a:off x="325631" y="579201"/>
                  <a:ext cx="118655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SELECT</a:t>
                  </a:r>
                  <a:endParaRPr lang="en-IN" sz="2000" dirty="0">
                    <a:latin typeface="Arial" panose="020B0604020202020204" pitchFamily="34" charset="0"/>
                    <a:cs typeface="Arial" panose="020B0604020202020204" pitchFamily="34" charset="0"/>
                  </a:endParaRPr>
                </a:p>
              </p:txBody>
            </p:sp>
          </p:grpSp>
          <p:grpSp>
            <p:nvGrpSpPr>
              <p:cNvPr id="73" name="Group 72">
                <a:extLst>
                  <a:ext uri="{FF2B5EF4-FFF2-40B4-BE49-F238E27FC236}">
                    <a16:creationId xmlns:a16="http://schemas.microsoft.com/office/drawing/2014/main" xmlns="" id="{0F3C45A9-04E2-4086-A8A6-895E74E87072}"/>
                  </a:ext>
                </a:extLst>
              </p:cNvPr>
              <p:cNvGrpSpPr/>
              <p:nvPr/>
            </p:nvGrpSpPr>
            <p:grpSpPr>
              <a:xfrm>
                <a:off x="5641901" y="476672"/>
                <a:ext cx="1436487" cy="504056"/>
                <a:chOff x="-316504" y="476672"/>
                <a:chExt cx="1436487" cy="504056"/>
              </a:xfrm>
            </p:grpSpPr>
            <p:sp>
              <p:nvSpPr>
                <p:cNvPr id="74" name="Rectangle 73">
                  <a:extLst>
                    <a:ext uri="{FF2B5EF4-FFF2-40B4-BE49-F238E27FC236}">
                      <a16:creationId xmlns:a16="http://schemas.microsoft.com/office/drawing/2014/main" xmlns="" id="{C531F3B7-AC41-44DD-B1B5-4BDDEAC42DC7}"/>
                    </a:ext>
                  </a:extLst>
                </p:cNvPr>
                <p:cNvSpPr/>
                <p:nvPr/>
              </p:nvSpPr>
              <p:spPr>
                <a:xfrm>
                  <a:off x="-316504" y="476672"/>
                  <a:ext cx="1436487"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xmlns="" id="{FD1D9AE9-B24B-4AA9-9263-4B5D98C52F93}"/>
                    </a:ext>
                  </a:extLst>
                </p:cNvPr>
                <p:cNvSpPr txBox="1"/>
                <p:nvPr/>
              </p:nvSpPr>
              <p:spPr>
                <a:xfrm>
                  <a:off x="-254655" y="588159"/>
                  <a:ext cx="136068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DISTINCT</a:t>
                  </a:r>
                  <a:endParaRPr lang="en-IN" sz="2000" dirty="0">
                    <a:latin typeface="Arial" panose="020B0604020202020204" pitchFamily="34" charset="0"/>
                    <a:cs typeface="Arial" panose="020B0604020202020204" pitchFamily="34" charset="0"/>
                  </a:endParaRPr>
                </a:p>
              </p:txBody>
            </p:sp>
          </p:grpSp>
        </p:grpSp>
        <p:grpSp>
          <p:nvGrpSpPr>
            <p:cNvPr id="53" name="Group 52">
              <a:extLst>
                <a:ext uri="{FF2B5EF4-FFF2-40B4-BE49-F238E27FC236}">
                  <a16:creationId xmlns:a16="http://schemas.microsoft.com/office/drawing/2014/main" xmlns="" id="{C05E667D-060E-4B79-B328-7B5E4467FB4C}"/>
                </a:ext>
              </a:extLst>
            </p:cNvPr>
            <p:cNvGrpSpPr/>
            <p:nvPr/>
          </p:nvGrpSpPr>
          <p:grpSpPr>
            <a:xfrm>
              <a:off x="6737663" y="1524809"/>
              <a:ext cx="3390790" cy="504056"/>
              <a:chOff x="2323832" y="404102"/>
              <a:chExt cx="3390790" cy="504056"/>
            </a:xfrm>
          </p:grpSpPr>
          <p:grpSp>
            <p:nvGrpSpPr>
              <p:cNvPr id="54" name="Group 53">
                <a:extLst>
                  <a:ext uri="{FF2B5EF4-FFF2-40B4-BE49-F238E27FC236}">
                    <a16:creationId xmlns:a16="http://schemas.microsoft.com/office/drawing/2014/main" xmlns="" id="{4C85A2DA-3BDF-4662-A383-A6934B6ABD02}"/>
                  </a:ext>
                </a:extLst>
              </p:cNvPr>
              <p:cNvGrpSpPr/>
              <p:nvPr/>
            </p:nvGrpSpPr>
            <p:grpSpPr>
              <a:xfrm>
                <a:off x="3663980" y="404102"/>
                <a:ext cx="2050642" cy="504056"/>
                <a:chOff x="-49926" y="404102"/>
                <a:chExt cx="2050642" cy="504056"/>
              </a:xfrm>
            </p:grpSpPr>
            <p:sp>
              <p:nvSpPr>
                <p:cNvPr id="59" name="Rectangle 58">
                  <a:extLst>
                    <a:ext uri="{FF2B5EF4-FFF2-40B4-BE49-F238E27FC236}">
                      <a16:creationId xmlns:a16="http://schemas.microsoft.com/office/drawing/2014/main" xmlns="" id="{5C682BF6-2D1E-4E06-96AC-5FF125281AAE}"/>
                    </a:ext>
                  </a:extLst>
                </p:cNvPr>
                <p:cNvSpPr/>
                <p:nvPr/>
              </p:nvSpPr>
              <p:spPr>
                <a:xfrm>
                  <a:off x="317082" y="40410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Arrow: Right 59">
                  <a:extLst>
                    <a:ext uri="{FF2B5EF4-FFF2-40B4-BE49-F238E27FC236}">
                      <a16:creationId xmlns:a16="http://schemas.microsoft.com/office/drawing/2014/main" xmlns="" id="{4A12E3C3-9DC8-4DDA-A566-A2A01CEFBE3C}"/>
                    </a:ext>
                  </a:extLst>
                </p:cNvPr>
                <p:cNvSpPr/>
                <p:nvPr/>
              </p:nvSpPr>
              <p:spPr>
                <a:xfrm rot="10800000">
                  <a:off x="-49926" y="48718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TextBox 60">
                  <a:extLst>
                    <a:ext uri="{FF2B5EF4-FFF2-40B4-BE49-F238E27FC236}">
                      <a16:creationId xmlns:a16="http://schemas.microsoft.com/office/drawing/2014/main" xmlns="" id="{C8BE0335-0698-49AC-80A4-45D0D4B95B02}"/>
                    </a:ext>
                  </a:extLst>
                </p:cNvPr>
                <p:cNvSpPr txBox="1"/>
                <p:nvPr/>
              </p:nvSpPr>
              <p:spPr>
                <a:xfrm>
                  <a:off x="383692" y="50663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grpSp>
          <p:grpSp>
            <p:nvGrpSpPr>
              <p:cNvPr id="55" name="Group 54">
                <a:extLst>
                  <a:ext uri="{FF2B5EF4-FFF2-40B4-BE49-F238E27FC236}">
                    <a16:creationId xmlns:a16="http://schemas.microsoft.com/office/drawing/2014/main" xmlns="" id="{5BFE4EE8-F652-411D-BB1B-A48D2C4BCC67}"/>
                  </a:ext>
                </a:extLst>
              </p:cNvPr>
              <p:cNvGrpSpPr/>
              <p:nvPr/>
            </p:nvGrpSpPr>
            <p:grpSpPr>
              <a:xfrm>
                <a:off x="2323832" y="404102"/>
                <a:ext cx="1288678" cy="504056"/>
                <a:chOff x="-3634573" y="404102"/>
                <a:chExt cx="1288678" cy="504056"/>
              </a:xfrm>
            </p:grpSpPr>
            <p:sp>
              <p:nvSpPr>
                <p:cNvPr id="56" name="Rectangle 55">
                  <a:extLst>
                    <a:ext uri="{FF2B5EF4-FFF2-40B4-BE49-F238E27FC236}">
                      <a16:creationId xmlns:a16="http://schemas.microsoft.com/office/drawing/2014/main" xmlns="" id="{43D53048-6D88-4DA7-BE5F-E8515366A07A}"/>
                    </a:ext>
                  </a:extLst>
                </p:cNvPr>
                <p:cNvSpPr/>
                <p:nvPr/>
              </p:nvSpPr>
              <p:spPr>
                <a:xfrm>
                  <a:off x="-3634573" y="40410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xmlns="" id="{D636D2A1-6182-4DFE-8311-CE689AD68145}"/>
                    </a:ext>
                  </a:extLst>
                </p:cNvPr>
                <p:cNvSpPr txBox="1"/>
                <p:nvPr/>
              </p:nvSpPr>
              <p:spPr>
                <a:xfrm>
                  <a:off x="-3453991" y="506630"/>
                  <a:ext cx="905116"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grpSp>
        <p:sp>
          <p:nvSpPr>
            <p:cNvPr id="3" name="Arrow: Curved Left 2">
              <a:extLst>
                <a:ext uri="{FF2B5EF4-FFF2-40B4-BE49-F238E27FC236}">
                  <a16:creationId xmlns:a16="http://schemas.microsoft.com/office/drawing/2014/main" xmlns="" id="{66BC5067-3146-4485-B447-28BFB0C762C2}"/>
                </a:ext>
              </a:extLst>
            </p:cNvPr>
            <p:cNvSpPr/>
            <p:nvPr/>
          </p:nvSpPr>
          <p:spPr>
            <a:xfrm>
              <a:off x="10182139" y="562741"/>
              <a:ext cx="1097376" cy="1484203"/>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nvGrpSpPr>
          <p:cNvPr id="52" name="Group 51">
            <a:extLst>
              <a:ext uri="{FF2B5EF4-FFF2-40B4-BE49-F238E27FC236}">
                <a16:creationId xmlns:a16="http://schemas.microsoft.com/office/drawing/2014/main" xmlns="" id="{1582DF31-C621-47AD-90C0-08DED0B38935}"/>
              </a:ext>
            </a:extLst>
          </p:cNvPr>
          <p:cNvGrpSpPr/>
          <p:nvPr/>
        </p:nvGrpSpPr>
        <p:grpSpPr>
          <a:xfrm>
            <a:off x="168115" y="350007"/>
            <a:ext cx="9599021" cy="703039"/>
            <a:chOff x="1630942" y="466218"/>
            <a:chExt cx="9093584" cy="514510"/>
          </a:xfrm>
        </p:grpSpPr>
        <p:grpSp>
          <p:nvGrpSpPr>
            <p:cNvPr id="57" name="Group 56">
              <a:extLst>
                <a:ext uri="{FF2B5EF4-FFF2-40B4-BE49-F238E27FC236}">
                  <a16:creationId xmlns:a16="http://schemas.microsoft.com/office/drawing/2014/main" xmlns="" id="{1FAD0DE2-7E95-4CCF-A2BC-1536933C6C93}"/>
                </a:ext>
              </a:extLst>
            </p:cNvPr>
            <p:cNvGrpSpPr/>
            <p:nvPr/>
          </p:nvGrpSpPr>
          <p:grpSpPr>
            <a:xfrm>
              <a:off x="1630942" y="476672"/>
              <a:ext cx="1525658" cy="504056"/>
              <a:chOff x="361085" y="476672"/>
              <a:chExt cx="1525658" cy="504056"/>
            </a:xfrm>
          </p:grpSpPr>
          <p:sp>
            <p:nvSpPr>
              <p:cNvPr id="86" name="Rectangle 85">
                <a:extLst>
                  <a:ext uri="{FF2B5EF4-FFF2-40B4-BE49-F238E27FC236}">
                    <a16:creationId xmlns:a16="http://schemas.microsoft.com/office/drawing/2014/main" xmlns="" id="{81727035-EE50-44EB-846E-1F79E8CC3F06}"/>
                  </a:ext>
                </a:extLst>
              </p:cNvPr>
              <p:cNvSpPr/>
              <p:nvPr/>
            </p:nvSpPr>
            <p:spPr>
              <a:xfrm>
                <a:off x="361085" y="476672"/>
                <a:ext cx="116355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7" name="Arrow: Right 86">
                <a:extLst>
                  <a:ext uri="{FF2B5EF4-FFF2-40B4-BE49-F238E27FC236}">
                    <a16:creationId xmlns:a16="http://schemas.microsoft.com/office/drawing/2014/main" xmlns="" id="{8CD8253C-E48F-46F9-AB8D-1987C91BA709}"/>
                  </a:ext>
                </a:extLst>
              </p:cNvPr>
              <p:cNvSpPr/>
              <p:nvPr/>
            </p:nvSpPr>
            <p:spPr>
              <a:xfrm>
                <a:off x="1598711"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8" name="TextBox 87">
                <a:extLst>
                  <a:ext uri="{FF2B5EF4-FFF2-40B4-BE49-F238E27FC236}">
                    <a16:creationId xmlns:a16="http://schemas.microsoft.com/office/drawing/2014/main" xmlns="" id="{5C20ADF3-D447-4AD7-AF99-CE60A45A6538}"/>
                  </a:ext>
                </a:extLst>
              </p:cNvPr>
              <p:cNvSpPr txBox="1"/>
              <p:nvPr/>
            </p:nvSpPr>
            <p:spPr>
              <a:xfrm>
                <a:off x="383035" y="579200"/>
                <a:ext cx="1202748"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WHERE</a:t>
                </a:r>
                <a:endParaRPr lang="en-IN" sz="2000" dirty="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xmlns="" id="{172704CD-4AE6-4739-9FD1-C2446A53A882}"/>
                </a:ext>
              </a:extLst>
            </p:cNvPr>
            <p:cNvGrpSpPr/>
            <p:nvPr/>
          </p:nvGrpSpPr>
          <p:grpSpPr>
            <a:xfrm>
              <a:off x="3215680" y="476672"/>
              <a:ext cx="3364464" cy="504056"/>
              <a:chOff x="4001955" y="476672"/>
              <a:chExt cx="3364464" cy="504056"/>
            </a:xfrm>
          </p:grpSpPr>
          <p:grpSp>
            <p:nvGrpSpPr>
              <p:cNvPr id="75" name="Group 74">
                <a:extLst>
                  <a:ext uri="{FF2B5EF4-FFF2-40B4-BE49-F238E27FC236}">
                    <a16:creationId xmlns:a16="http://schemas.microsoft.com/office/drawing/2014/main" xmlns="" id="{25FD8C63-7443-4570-9495-B5732152C145}"/>
                  </a:ext>
                </a:extLst>
              </p:cNvPr>
              <p:cNvGrpSpPr/>
              <p:nvPr/>
            </p:nvGrpSpPr>
            <p:grpSpPr>
              <a:xfrm>
                <a:off x="4001955" y="476672"/>
                <a:ext cx="2003296" cy="504056"/>
                <a:chOff x="288049" y="476672"/>
                <a:chExt cx="2003296" cy="504056"/>
              </a:xfrm>
            </p:grpSpPr>
            <p:sp>
              <p:nvSpPr>
                <p:cNvPr id="83" name="Rectangle 82">
                  <a:extLst>
                    <a:ext uri="{FF2B5EF4-FFF2-40B4-BE49-F238E27FC236}">
                      <a16:creationId xmlns:a16="http://schemas.microsoft.com/office/drawing/2014/main" xmlns="" id="{FC0A819A-7C6B-4361-958B-B4A30392F87B}"/>
                    </a:ext>
                  </a:extLst>
                </p:cNvPr>
                <p:cNvSpPr/>
                <p:nvPr/>
              </p:nvSpPr>
              <p:spPr>
                <a:xfrm>
                  <a:off x="288049" y="476672"/>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Arrow: Right 83">
                  <a:extLst>
                    <a:ext uri="{FF2B5EF4-FFF2-40B4-BE49-F238E27FC236}">
                      <a16:creationId xmlns:a16="http://schemas.microsoft.com/office/drawing/2014/main" xmlns="" id="{A28A9F02-47A6-4B0B-8128-2EEA53FECAFF}"/>
                    </a:ext>
                  </a:extLst>
                </p:cNvPr>
                <p:cNvSpPr/>
                <p:nvPr/>
              </p:nvSpPr>
              <p:spPr>
                <a:xfrm>
                  <a:off x="2003313"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xmlns="" id="{423245F2-502A-40F4-A3FF-AD135B88BFA9}"/>
                    </a:ext>
                  </a:extLst>
                </p:cNvPr>
                <p:cNvSpPr txBox="1"/>
                <p:nvPr/>
              </p:nvSpPr>
              <p:spPr>
                <a:xfrm>
                  <a:off x="325631" y="579200"/>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GROUP BY</a:t>
                  </a:r>
                  <a:endParaRPr lang="en-IN" sz="2000" dirty="0">
                    <a:latin typeface="Arial" panose="020B0604020202020204" pitchFamily="34" charset="0"/>
                    <a:cs typeface="Arial" panose="020B0604020202020204" pitchFamily="34" charset="0"/>
                  </a:endParaRPr>
                </a:p>
              </p:txBody>
            </p:sp>
          </p:grpSp>
          <p:grpSp>
            <p:nvGrpSpPr>
              <p:cNvPr id="80" name="Group 79">
                <a:extLst>
                  <a:ext uri="{FF2B5EF4-FFF2-40B4-BE49-F238E27FC236}">
                    <a16:creationId xmlns:a16="http://schemas.microsoft.com/office/drawing/2014/main" xmlns="" id="{F32DCE47-A9F1-4031-A01D-EDBE6187480A}"/>
                  </a:ext>
                </a:extLst>
              </p:cNvPr>
              <p:cNvGrpSpPr/>
              <p:nvPr/>
            </p:nvGrpSpPr>
            <p:grpSpPr>
              <a:xfrm>
                <a:off x="6077741" y="476672"/>
                <a:ext cx="1288678" cy="504056"/>
                <a:chOff x="119336" y="476672"/>
                <a:chExt cx="1288678" cy="504056"/>
              </a:xfrm>
            </p:grpSpPr>
            <p:sp>
              <p:nvSpPr>
                <p:cNvPr id="81" name="Rectangle 80">
                  <a:extLst>
                    <a:ext uri="{FF2B5EF4-FFF2-40B4-BE49-F238E27FC236}">
                      <a16:creationId xmlns:a16="http://schemas.microsoft.com/office/drawing/2014/main" xmlns="" id="{821F4921-007E-464C-882F-5B53FB34A03C}"/>
                    </a:ext>
                  </a:extLst>
                </p:cNvPr>
                <p:cNvSpPr/>
                <p:nvPr/>
              </p:nvSpPr>
              <p:spPr>
                <a:xfrm>
                  <a:off x="119336" y="476672"/>
                  <a:ext cx="1288678"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Box 81">
                  <a:extLst>
                    <a:ext uri="{FF2B5EF4-FFF2-40B4-BE49-F238E27FC236}">
                      <a16:creationId xmlns:a16="http://schemas.microsoft.com/office/drawing/2014/main" xmlns="" id="{88642C8F-B8F5-4514-9D4C-5B3267D01402}"/>
                    </a:ext>
                  </a:extLst>
                </p:cNvPr>
                <p:cNvSpPr txBox="1"/>
                <p:nvPr/>
              </p:nvSpPr>
              <p:spPr>
                <a:xfrm>
                  <a:off x="200914" y="579200"/>
                  <a:ext cx="1207100"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HAVING</a:t>
                  </a:r>
                  <a:endParaRPr lang="en-IN" sz="2000" dirty="0">
                    <a:latin typeface="Arial" panose="020B0604020202020204" pitchFamily="34" charset="0"/>
                    <a:cs typeface="Arial" panose="020B0604020202020204" pitchFamily="34" charset="0"/>
                  </a:endParaRPr>
                </a:p>
              </p:txBody>
            </p:sp>
          </p:grpSp>
        </p:grpSp>
        <p:sp>
          <p:nvSpPr>
            <p:cNvPr id="63" name="Arrow: Right 62">
              <a:extLst>
                <a:ext uri="{FF2B5EF4-FFF2-40B4-BE49-F238E27FC236}">
                  <a16:creationId xmlns:a16="http://schemas.microsoft.com/office/drawing/2014/main" xmlns="" id="{AF31F913-0175-4F1F-B2B1-9B43FE6FF687}"/>
                </a:ext>
              </a:extLst>
            </p:cNvPr>
            <p:cNvSpPr/>
            <p:nvPr/>
          </p:nvSpPr>
          <p:spPr>
            <a:xfrm>
              <a:off x="6674184" y="559756"/>
              <a:ext cx="288032"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4" name="Group 63">
              <a:extLst>
                <a:ext uri="{FF2B5EF4-FFF2-40B4-BE49-F238E27FC236}">
                  <a16:creationId xmlns:a16="http://schemas.microsoft.com/office/drawing/2014/main" xmlns="" id="{F8587979-2645-43A9-94E7-31BC65F8E295}"/>
                </a:ext>
              </a:extLst>
            </p:cNvPr>
            <p:cNvGrpSpPr/>
            <p:nvPr/>
          </p:nvGrpSpPr>
          <p:grpSpPr>
            <a:xfrm>
              <a:off x="7020641" y="466218"/>
              <a:ext cx="3703885" cy="504056"/>
              <a:chOff x="-1107095" y="-654489"/>
              <a:chExt cx="3703884" cy="504056"/>
            </a:xfrm>
          </p:grpSpPr>
          <p:sp>
            <p:nvSpPr>
              <p:cNvPr id="66" name="Rectangle 65">
                <a:extLst>
                  <a:ext uri="{FF2B5EF4-FFF2-40B4-BE49-F238E27FC236}">
                    <a16:creationId xmlns:a16="http://schemas.microsoft.com/office/drawing/2014/main" xmlns="" id="{D6779E4E-F773-43BB-8004-24610A7FC043}"/>
                  </a:ext>
                </a:extLst>
              </p:cNvPr>
              <p:cNvSpPr/>
              <p:nvPr/>
            </p:nvSpPr>
            <p:spPr>
              <a:xfrm>
                <a:off x="-1107095"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TextBox 66">
                <a:extLst>
                  <a:ext uri="{FF2B5EF4-FFF2-40B4-BE49-F238E27FC236}">
                    <a16:creationId xmlns:a16="http://schemas.microsoft.com/office/drawing/2014/main" xmlns="" id="{2ACFDE52-ABEF-40DF-98D0-0DF0E1735341}"/>
                  </a:ext>
                </a:extLst>
              </p:cNvPr>
              <p:cNvSpPr txBox="1"/>
              <p:nvPr/>
            </p:nvSpPr>
            <p:spPr>
              <a:xfrm>
                <a:off x="-1040484" y="-551961"/>
                <a:ext cx="1617024"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ORDER BY</a:t>
                </a:r>
                <a:endParaRPr lang="en-IN" sz="2000" dirty="0">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xmlns="" id="{5975E185-6975-4773-9844-E5BA4948AF98}"/>
                  </a:ext>
                </a:extLst>
              </p:cNvPr>
              <p:cNvSpPr/>
              <p:nvPr/>
            </p:nvSpPr>
            <p:spPr>
              <a:xfrm>
                <a:off x="965864" y="-654489"/>
                <a:ext cx="1630925" cy="504056"/>
              </a:xfrm>
              <a:prstGeom prst="rect">
                <a:avLst/>
              </a:prstGeom>
              <a:pattFill prst="pct5">
                <a:fgClr>
                  <a:srgbClr val="2658E6"/>
                </a:fgClr>
                <a:bgClr>
                  <a:schemeClr val="bg1"/>
                </a:bgClr>
              </a:pattFill>
              <a:ln w="28575">
                <a:solidFill>
                  <a:srgbClr val="265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xmlns="" id="{F63AC0D1-5379-4A50-8BE3-4A327A467D11}"/>
                  </a:ext>
                </a:extLst>
              </p:cNvPr>
              <p:cNvSpPr txBox="1"/>
              <p:nvPr/>
            </p:nvSpPr>
            <p:spPr>
              <a:xfrm>
                <a:off x="1380630" y="-562879"/>
                <a:ext cx="808687" cy="292777"/>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LIMIT</a:t>
                </a:r>
                <a:endParaRPr lang="en-IN" sz="2000" dirty="0">
                  <a:latin typeface="Arial" panose="020B0604020202020204" pitchFamily="34" charset="0"/>
                  <a:cs typeface="Arial" panose="020B0604020202020204" pitchFamily="34" charset="0"/>
                </a:endParaRPr>
              </a:p>
            </p:txBody>
          </p:sp>
        </p:grpSp>
        <p:sp>
          <p:nvSpPr>
            <p:cNvPr id="65" name="Arrow: Right 64">
              <a:extLst>
                <a:ext uri="{FF2B5EF4-FFF2-40B4-BE49-F238E27FC236}">
                  <a16:creationId xmlns:a16="http://schemas.microsoft.com/office/drawing/2014/main" xmlns="" id="{12913A3F-6C2E-4EEF-B46D-B4CBA772FB8A}"/>
                </a:ext>
              </a:extLst>
            </p:cNvPr>
            <p:cNvSpPr/>
            <p:nvPr/>
          </p:nvSpPr>
          <p:spPr>
            <a:xfrm>
              <a:off x="8747143" y="559756"/>
              <a:ext cx="288033" cy="36004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xmlns="" val="56346915"/>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78768"/>
          </a:xfrm>
          <a:prstGeom prst="rect">
            <a:avLst/>
          </a:prstGeom>
        </p:spPr>
        <p:txBody>
          <a:bodyPr>
            <a:normAutofit lnSpcReduction="10000"/>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ALIAS</a:t>
            </a:r>
          </a:p>
        </p:txBody>
      </p:sp>
      <p:sp>
        <p:nvSpPr>
          <p:cNvPr id="3" name="Rectangle 2"/>
          <p:cNvSpPr/>
          <p:nvPr/>
        </p:nvSpPr>
        <p:spPr>
          <a:xfrm>
            <a:off x="406574" y="3897870"/>
            <a:ext cx="10031467" cy="1569660"/>
          </a:xfrm>
          <a:prstGeom prst="rect">
            <a:avLst/>
          </a:prstGeom>
          <a:noFill/>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'HELLO'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 WORLD';</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a:p>
            <a:pPr marL="342900" indent="-342900">
              <a:buFont typeface="Arial" panose="020B0604020202020204" pitchFamily="34" charset="0"/>
              <a:buChar char="•"/>
            </a:pPr>
            <a:endParaRPr lang="en-IN" sz="800"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latin typeface="Liberation Mono"/>
                <a:cs typeface="Arial" panose="020B0604020202020204" pitchFamily="34" charset="0"/>
              </a:rPr>
              <a:t> ename </a:t>
            </a:r>
            <a:r>
              <a:rPr lang="en-IN" dirty="0">
                <a:solidFill>
                  <a:srgbClr val="0077AA"/>
                </a:solidFill>
                <a:latin typeface="Liberation Mono"/>
                <a:ea typeface="Times New Roman" panose="02020603050405020304" pitchFamily="18" charset="0"/>
                <a:cs typeface="Arial" panose="020B0604020202020204" pitchFamily="34" charset="0"/>
              </a:rPr>
              <a:t>AS</a:t>
            </a:r>
            <a:r>
              <a:rPr lang="en-IN" dirty="0">
                <a:latin typeface="Liberation Mono"/>
                <a:cs typeface="Arial" panose="020B0604020202020204" pitchFamily="34" charset="0"/>
              </a:rPr>
              <a:t> `EmployeeName`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latin typeface="Liberation Mono"/>
                <a:cs typeface="Arial" panose="020B0604020202020204" pitchFamily="34" charset="0"/>
              </a:rPr>
              <a:t> emp;</a:t>
            </a:r>
          </a:p>
        </p:txBody>
      </p:sp>
      <p:sp>
        <p:nvSpPr>
          <p:cNvPr id="4" name="Rectangle 3"/>
          <p:cNvSpPr/>
          <p:nvPr/>
        </p:nvSpPr>
        <p:spPr>
          <a:xfrm>
            <a:off x="136207" y="867913"/>
            <a:ext cx="9527411"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Segoe UI Light" panose="020B0502040204020203" pitchFamily="34" charset="0"/>
              </a:rPr>
              <a:t>In the select list of a query, a quoted column alias can be specified using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identifier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or </a:t>
            </a:r>
            <a:r>
              <a:rPr lang="en-IN" b="1" i="1" dirty="0">
                <a:solidFill>
                  <a:schemeClr val="tx1">
                    <a:lumMod val="85000"/>
                    <a:lumOff val="15000"/>
                  </a:schemeClr>
                </a:solidFill>
                <a:latin typeface="Palatino Linotype" panose="02040502050505030304" pitchFamily="18" charset="0"/>
                <a:cs typeface="Segoe UI Light" panose="020B0502040204020203" pitchFamily="34" charset="0"/>
              </a:rPr>
              <a:t>string quoting </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or</a:t>
            </a:r>
            <a:r>
              <a:rPr lang="en-IN" b="1" dirty="0">
                <a:solidFill>
                  <a:schemeClr val="tx1">
                    <a:lumMod val="85000"/>
                    <a:lumOff val="15000"/>
                  </a:schemeClr>
                </a:solidFill>
                <a:latin typeface="Palatino Linotype" panose="02040502050505030304" pitchFamily="18" charset="0"/>
                <a:cs typeface="Segoe UI Light" panose="020B0502040204020203" pitchFamily="34" charset="0"/>
              </a:rPr>
              <a:t> " )</a:t>
            </a:r>
            <a:r>
              <a:rPr lang="en-IN" dirty="0">
                <a:solidFill>
                  <a:schemeClr val="tx1">
                    <a:lumMod val="85000"/>
                    <a:lumOff val="15000"/>
                  </a:schemeClr>
                </a:solidFill>
                <a:latin typeface="Palatino Linotype" panose="02040502050505030304" pitchFamily="18" charset="0"/>
                <a:cs typeface="Segoe UI Light" panose="020B0502040204020203" pitchFamily="34" charset="0"/>
              </a:rPr>
              <a:t> characters.</a:t>
            </a:r>
          </a:p>
        </p:txBody>
      </p:sp>
      <p:pic>
        <p:nvPicPr>
          <p:cNvPr id="6" name="Picture 5">
            <a:extLst>
              <a:ext uri="{FF2B5EF4-FFF2-40B4-BE49-F238E27FC236}">
                <a16:creationId xmlns:a16="http://schemas.microsoft.com/office/drawing/2014/main" xmlns="" id="{CE792B73-791F-48B5-A0EE-2FE44FB7B8C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1738170-1844-4BEA-947A-F23C0B456E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6767719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5" name="Rectangle 4"/>
          <p:cNvSpPr/>
          <p:nvPr/>
        </p:nvSpPr>
        <p:spPr>
          <a:xfrm>
            <a:off x="262558" y="2798926"/>
            <a:ext cx="11665296" cy="350865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select_expr can be given an alias using </a:t>
            </a:r>
            <a:r>
              <a:rPr lang="en-IN" b="1" dirty="0">
                <a:latin typeface="Palatino Linotype" panose="02040502050505030304" pitchFamily="18" charset="0"/>
                <a:cs typeface="Arial" panose="020B0604020202020204" pitchFamily="34" charset="0"/>
              </a:rPr>
              <a:t>AS alias_name</a:t>
            </a:r>
            <a:r>
              <a:rPr lang="en-IN" dirty="0">
                <a:latin typeface="Palatino Linotype" panose="02040502050505030304" pitchFamily="18" charset="0"/>
                <a:cs typeface="Arial" panose="020B0604020202020204" pitchFamily="34" charset="0"/>
              </a:rPr>
              <a:t>. The alias is used as the expression's column name and can be used in </a:t>
            </a:r>
            <a:r>
              <a:rPr lang="en-IN" b="1" dirty="0">
                <a:latin typeface="Palatino Linotype" panose="02040502050505030304" pitchFamily="18" charset="0"/>
                <a:cs typeface="Arial" panose="020B0604020202020204" pitchFamily="34" charset="0"/>
              </a:rPr>
              <a:t>GROUP BY, ORDER BY, </a:t>
            </a:r>
            <a:r>
              <a:rPr lang="en-IN" dirty="0">
                <a:latin typeface="Palatino Linotype" panose="02040502050505030304" pitchFamily="18" charset="0"/>
                <a:cs typeface="Arial" panose="020B0604020202020204" pitchFamily="34" charset="0"/>
              </a:rPr>
              <a:t>or</a:t>
            </a:r>
            <a:r>
              <a:rPr lang="en-IN" b="1" dirty="0">
                <a:latin typeface="Palatino Linotype" panose="02040502050505030304" pitchFamily="18" charset="0"/>
                <a:cs typeface="Arial" panose="020B0604020202020204" pitchFamily="34" charset="0"/>
              </a:rPr>
              <a:t> HAVING </a:t>
            </a:r>
            <a:r>
              <a:rPr lang="en-IN" dirty="0">
                <a:latin typeface="Palatino Linotype" panose="02040502050505030304" pitchFamily="18" charset="0"/>
                <a:cs typeface="Arial" panose="020B0604020202020204" pitchFamily="34" charset="0"/>
              </a:rPr>
              <a:t>clauses.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AS</a:t>
            </a:r>
            <a:r>
              <a:rPr lang="en-IN" dirty="0">
                <a:latin typeface="Palatino Linotype" panose="02040502050505030304" pitchFamily="18" charset="0"/>
                <a:cs typeface="Arial" panose="020B0604020202020204" pitchFamily="34" charset="0"/>
              </a:rPr>
              <a:t> keyword is optional when aliasing a select_expr with an identifier.</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Standard SQL </a:t>
            </a:r>
            <a:r>
              <a:rPr lang="en-IN" b="1" dirty="0">
                <a:latin typeface="Palatino Linotype" panose="02040502050505030304" pitchFamily="18" charset="0"/>
                <a:cs typeface="Arial" pitchFamily="34" charset="0"/>
              </a:rPr>
              <a:t>disallows</a:t>
            </a:r>
            <a:r>
              <a:rPr lang="en-IN" dirty="0">
                <a:latin typeface="Palatino Linotype" panose="02040502050505030304" pitchFamily="18" charset="0"/>
                <a:cs typeface="Arial" pitchFamily="34" charset="0"/>
              </a:rPr>
              <a:t> references to column aliases in a </a:t>
            </a:r>
            <a:r>
              <a:rPr lang="en-IN" b="1" i="1" dirty="0">
                <a:latin typeface="Palatino Linotype" panose="02040502050505030304" pitchFamily="18" charset="0"/>
                <a:cs typeface="Arial" pitchFamily="34" charset="0"/>
              </a:rPr>
              <a:t>WHERE</a:t>
            </a:r>
            <a:r>
              <a:rPr lang="en-IN" b="1" dirty="0">
                <a:latin typeface="Palatino Linotype" panose="02040502050505030304" pitchFamily="18" charset="0"/>
                <a:cs typeface="Arial" pitchFamily="34" charset="0"/>
              </a:rPr>
              <a:t> </a:t>
            </a:r>
            <a:r>
              <a:rPr lang="en-IN" dirty="0">
                <a:latin typeface="Palatino Linotype" panose="02040502050505030304" pitchFamily="18" charset="0"/>
                <a:cs typeface="Arial" pitchFamily="34" charset="0"/>
              </a:rPr>
              <a:t>clause.</a:t>
            </a:r>
          </a:p>
          <a:p>
            <a:pPr marL="285750" indent="-285750">
              <a:buFont typeface="Arial" panose="020B0604020202020204" pitchFamily="34" charset="0"/>
              <a:buChar char="•"/>
            </a:pPr>
            <a:endParaRPr lang="en-IN" dirty="0">
              <a:latin typeface="Palatino Linotype" panose="02040502050505030304" pitchFamily="18" charset="0"/>
              <a:cs typeface="Arial"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itchFamily="34" charset="0"/>
              </a:rPr>
              <a:t>A table reference can be aliased using </a:t>
            </a:r>
            <a:r>
              <a:rPr lang="en-IN" b="1" dirty="0">
                <a:latin typeface="Palatino Linotype" panose="02040502050505030304" pitchFamily="18" charset="0"/>
                <a:cs typeface="Arial" pitchFamily="34" charset="0"/>
              </a:rPr>
              <a:t>tbl_name alias_name </a:t>
            </a:r>
            <a:r>
              <a:rPr lang="en-IN" dirty="0">
                <a:latin typeface="Palatino Linotype" panose="02040502050505030304" pitchFamily="18" charset="0"/>
                <a:cs typeface="Arial" pitchFamily="34" charset="0"/>
              </a:rPr>
              <a:t>or</a:t>
            </a:r>
            <a:r>
              <a:rPr lang="en-IN" b="1" dirty="0">
                <a:latin typeface="Palatino Linotype" panose="02040502050505030304" pitchFamily="18" charset="0"/>
                <a:cs typeface="Arial" pitchFamily="34" charset="0"/>
              </a:rPr>
              <a:t> tbl_name AS alias_name</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column alias contains spaces, </a:t>
            </a:r>
            <a:r>
              <a:rPr lang="en-IN" b="1" dirty="0">
                <a:latin typeface="Palatino Linotype" panose="02040502050505030304" pitchFamily="18" charset="0"/>
                <a:cs typeface="Arial" panose="020B0604020202020204" pitchFamily="34" charset="0"/>
              </a:rPr>
              <a:t>put it in quotes</a:t>
            </a:r>
            <a:r>
              <a:rPr lang="en-IN" dirty="0">
                <a:latin typeface="Palatino Linotype" panose="02040502050505030304" pitchFamily="18" charset="0"/>
                <a:cs typeface="Arial" panose="020B0604020202020204" pitchFamily="34" charset="0"/>
              </a:rPr>
              <a:t>.</a:t>
            </a:r>
          </a:p>
        </p:txBody>
      </p:sp>
      <p:sp>
        <p:nvSpPr>
          <p:cNvPr id="2" name="Rectangle 1"/>
          <p:cNvSpPr/>
          <p:nvPr/>
        </p:nvSpPr>
        <p:spPr>
          <a:xfrm>
            <a:off x="262558" y="753070"/>
            <a:ext cx="11665296" cy="1631216"/>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programmer can use an alias to temporarily assign another name to a </a:t>
            </a:r>
            <a:r>
              <a:rPr lang="en-IN" b="1" dirty="0">
                <a:latin typeface="Palatino Linotype" panose="02040502050505030304" pitchFamily="18" charset="0"/>
                <a:cs typeface="Arial" panose="020B0604020202020204" pitchFamily="34" charset="0"/>
              </a:rPr>
              <a:t>column</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table</a:t>
            </a:r>
            <a:r>
              <a:rPr lang="en-IN" dirty="0">
                <a:latin typeface="Palatino Linotype" panose="02040502050505030304" pitchFamily="18" charset="0"/>
                <a:cs typeface="Arial" panose="020B0604020202020204" pitchFamily="34" charset="0"/>
              </a:rPr>
              <a:t> for the duration of a SELECT query</a:t>
            </a:r>
            <a:r>
              <a:rPr lang="en-IN" b="1" dirty="0">
                <a:latin typeface="Palatino Linotype" panose="02040502050505030304" pitchFamily="18" charset="0"/>
                <a:cs typeface="Arial" panose="020B0604020202020204" pitchFamily="34" charset="0"/>
              </a:rPr>
              <a:t>.</a:t>
            </a:r>
            <a:r>
              <a:rPr lang="en-IN" b="1" dirty="0">
                <a:solidFill>
                  <a:srgbClr val="FF0000"/>
                </a:solidFill>
                <a:latin typeface="Palatino Linotype" panose="02040502050505030304" pitchFamily="18" charset="0"/>
                <a:cs typeface="Arial" panose="020B0604020202020204" pitchFamily="34" charset="0"/>
              </a:rPr>
              <a:t> </a:t>
            </a:r>
          </a:p>
          <a:p>
            <a:endParaRPr lang="en-IN" sz="2200" b="1" dirty="0">
              <a:solidFill>
                <a:srgbClr val="FF0000"/>
              </a:solidFill>
              <a:latin typeface="Palatino Linotype" panose="02040502050505030304" pitchFamily="18" charset="0"/>
              <a:cs typeface="Arial" panose="020B0604020202020204" pitchFamily="34" charset="0"/>
            </a:endParaRPr>
          </a:p>
          <a:p>
            <a:r>
              <a:rPr lang="en-IN" sz="2200" dirty="0">
                <a:solidFill>
                  <a:srgbClr val="FF0000"/>
                </a:solidFill>
                <a:latin typeface="Palatino Linotype" panose="02040502050505030304" pitchFamily="18" charset="0"/>
                <a:cs typeface="Arial" panose="020B0604020202020204" pitchFamily="34" charset="0"/>
              </a:rPr>
              <a:t>Note: </a:t>
            </a:r>
          </a:p>
          <a:p>
            <a:pPr marL="285750" indent="-285750">
              <a:buFont typeface="Arial" panose="020B0604020202020204" pitchFamily="34" charset="0"/>
              <a:buChar char="•"/>
            </a:pPr>
            <a:r>
              <a:rPr lang="en-IN" sz="2000" dirty="0">
                <a:solidFill>
                  <a:schemeClr val="tx1">
                    <a:lumMod val="85000"/>
                    <a:lumOff val="15000"/>
                  </a:schemeClr>
                </a:solidFill>
                <a:latin typeface="Palatino Linotype" panose="02040502050505030304" pitchFamily="18" charset="0"/>
                <a:cs typeface="Arial" panose="020B0604020202020204" pitchFamily="34" charset="0"/>
              </a:rPr>
              <a:t>Assigning an alias_name does not actually rename the column or table.</a:t>
            </a:r>
          </a:p>
        </p:txBody>
      </p:sp>
      <p:cxnSp>
        <p:nvCxnSpPr>
          <p:cNvPr id="4" name="Straight Connector 3">
            <a:extLst>
              <a:ext uri="{FF2B5EF4-FFF2-40B4-BE49-F238E27FC236}">
                <a16:creationId xmlns:a16="http://schemas.microsoft.com/office/drawing/2014/main" xmlns="" id="{38D70A9F-997B-4010-B1E7-11837F863866}"/>
              </a:ext>
            </a:extLst>
          </p:cNvPr>
          <p:cNvCxnSpPr/>
          <p:nvPr/>
        </p:nvCxnSpPr>
        <p:spPr>
          <a:xfrm>
            <a:off x="334566" y="6453336"/>
            <a:ext cx="1116124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237B0A53-AD0C-4F27-BC7D-7DD026EA5F4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FFBB9D1-D02D-47E8-B3AA-71E5215668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22580794"/>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ALIAS</a:t>
            </a:r>
            <a:endParaRPr lang="en-IN" sz="3200" b="1" i="1" dirty="0">
              <a:latin typeface="Arial" pitchFamily="34" charset="0"/>
              <a:cs typeface="Arial" pitchFamily="34" charset="0"/>
            </a:endParaRPr>
          </a:p>
        </p:txBody>
      </p:sp>
      <p:sp>
        <p:nvSpPr>
          <p:cNvPr id="2" name="Rectangle 1"/>
          <p:cNvSpPr/>
          <p:nvPr/>
        </p:nvSpPr>
        <p:spPr>
          <a:xfrm>
            <a:off x="118542" y="809510"/>
            <a:ext cx="11881320" cy="400110"/>
          </a:xfrm>
          <a:prstGeom prst="rect">
            <a:avLst/>
          </a:prstGeom>
        </p:spPr>
        <p:txBody>
          <a:bodyPr wrap="square">
            <a:spAutoFit/>
          </a:bodyPr>
          <a:lstStyle/>
          <a:p>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 [as] alias_name],...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r>
              <a:rPr lang="en-US" sz="2000" baseline="-25000" dirty="0">
                <a:solidFill>
                  <a:srgbClr val="0077AA"/>
                </a:solidFill>
                <a:latin typeface="Liberation Mono"/>
              </a:rPr>
              <a:t>1 </a:t>
            </a:r>
            <a:r>
              <a:rPr lang="en-US" sz="2000" dirty="0">
                <a:solidFill>
                  <a:srgbClr val="0077AA"/>
                </a:solidFill>
                <a:latin typeface="Liberation Mono"/>
              </a:rPr>
              <a:t>[ [as] alias_name]</a:t>
            </a:r>
          </a:p>
        </p:txBody>
      </p:sp>
      <p:sp>
        <p:nvSpPr>
          <p:cNvPr id="4" name="Rectangle 3"/>
          <p:cNvSpPr/>
          <p:nvPr/>
        </p:nvSpPr>
        <p:spPr>
          <a:xfrm>
            <a:off x="118542" y="1727606"/>
            <a:ext cx="8838049" cy="1288751"/>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StudentID,  </a:t>
            </a:r>
            <a:r>
              <a:rPr lang="en-IN" dirty="0">
                <a:latin typeface="Liberation Mono"/>
              </a:rPr>
              <a:t>namefirst</a:t>
            </a:r>
            <a:r>
              <a:rPr lang="en-US" dirty="0">
                <a:latin typeface="Liberation Mono"/>
              </a:rPr>
              <a:t> StudentFirstName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a:t>
            </a:r>
            <a:r>
              <a:rPr lang="en-IN" dirty="0">
                <a:latin typeface="Liberation Mono"/>
              </a:rPr>
              <a:t>id  </a:t>
            </a:r>
            <a:r>
              <a:rPr lang="en-US" dirty="0">
                <a:solidFill>
                  <a:srgbClr val="0077AA"/>
                </a:solidFill>
                <a:latin typeface="Liberation Mono"/>
              </a:rPr>
              <a:t>AS</a:t>
            </a:r>
            <a:r>
              <a:rPr lang="en-US" dirty="0">
                <a:latin typeface="Liberation Mono"/>
              </a:rPr>
              <a:t> 'Student ID',  </a:t>
            </a:r>
            <a:r>
              <a:rPr lang="en-IN" dirty="0">
                <a:latin typeface="Liberation Mono"/>
              </a:rPr>
              <a:t>namefirst</a:t>
            </a:r>
            <a:r>
              <a:rPr lang="en-US" dirty="0">
                <a:latin typeface="Liberation Mono"/>
              </a:rPr>
              <a:t> "Student First Name"</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sz="1600" dirty="0">
                <a:latin typeface="Liberation Mono"/>
                <a:cs typeface="Arial" pitchFamily="34" charset="0"/>
              </a:rPr>
              <a:t> * </a:t>
            </a:r>
            <a:r>
              <a:rPr lang="en-US" dirty="0">
                <a:solidFill>
                  <a:srgbClr val="0077AA"/>
                </a:solidFill>
                <a:latin typeface="Liberation Mono"/>
                <a:ea typeface="Times New Roman" panose="02020603050405020304" pitchFamily="18" charset="0"/>
              </a:rPr>
              <a:t>FROM</a:t>
            </a:r>
            <a:r>
              <a:rPr lang="en-US" sz="1600" dirty="0">
                <a:latin typeface="Liberation Mono"/>
                <a:cs typeface="Arial" pitchFamily="34" charset="0"/>
              </a:rPr>
              <a:t> student s;</a:t>
            </a:r>
            <a:endParaRPr lang="en-IN" sz="1600" dirty="0">
              <a:latin typeface="Liberation Mono"/>
            </a:endParaRPr>
          </a:p>
        </p:txBody>
      </p:sp>
      <p:pic>
        <p:nvPicPr>
          <p:cNvPr id="5" name="Picture 4">
            <a:extLst>
              <a:ext uri="{FF2B5EF4-FFF2-40B4-BE49-F238E27FC236}">
                <a16:creationId xmlns:a16="http://schemas.microsoft.com/office/drawing/2014/main" xmlns="" id="{1BDCEB06-AC92-40A0-9012-E5479B8592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CC08BA6-E3DA-4683-9DBF-22AB762BC0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999451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Column - EXPRESSIONS</a:t>
            </a:r>
          </a:p>
        </p:txBody>
      </p:sp>
      <p:pic>
        <p:nvPicPr>
          <p:cNvPr id="3" name="Picture 2">
            <a:extLst>
              <a:ext uri="{FF2B5EF4-FFF2-40B4-BE49-F238E27FC236}">
                <a16:creationId xmlns:a16="http://schemas.microsoft.com/office/drawing/2014/main" xmlns="" id="{56DC5679-BB8B-4BF6-95DF-1B7FFBA289E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E29D4D0-9C38-4E87-B218-C660DB79EF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3537017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SELECT statement - </a:t>
            </a:r>
            <a:r>
              <a:rPr lang="en-US" sz="3200" b="1" i="1" dirty="0">
                <a:latin typeface="Arial" pitchFamily="34" charset="0"/>
                <a:cs typeface="Arial" pitchFamily="34" charset="0"/>
              </a:rPr>
              <a:t>EXPRESSIONS</a:t>
            </a:r>
            <a:endParaRPr lang="en-IN" sz="3200" b="1" i="1" dirty="0">
              <a:latin typeface="Arial" pitchFamily="34" charset="0"/>
              <a:cs typeface="Arial" pitchFamily="34" charset="0"/>
            </a:endParaRPr>
          </a:p>
        </p:txBody>
      </p:sp>
      <p:sp>
        <p:nvSpPr>
          <p:cNvPr id="12" name="Rectangle 11"/>
          <p:cNvSpPr/>
          <p:nvPr/>
        </p:nvSpPr>
        <p:spPr>
          <a:xfrm>
            <a:off x="1625323" y="819090"/>
            <a:ext cx="3098464" cy="400110"/>
          </a:xfrm>
          <a:prstGeom prst="rect">
            <a:avLst/>
          </a:prstGeom>
          <a:solidFill>
            <a:schemeClr val="bg1"/>
          </a:solidFill>
        </p:spPr>
        <p:txBody>
          <a:bodyPr wrap="square">
            <a:spAutoFit/>
          </a:bodyPr>
          <a:lstStyle/>
          <a:p>
            <a:r>
              <a:rPr lang="en-IN" sz="2000" dirty="0">
                <a:latin typeface="Arial" panose="020B0604020202020204" pitchFamily="34" charset="0"/>
                <a:cs typeface="Arial" panose="020B0604020202020204" pitchFamily="34" charset="0"/>
              </a:rPr>
              <a:t>Column </a:t>
            </a:r>
            <a:r>
              <a:rPr lang="en-US" sz="2000" dirty="0">
                <a:latin typeface="Arial" panose="020B0604020202020204" pitchFamily="34" charset="0"/>
                <a:cs typeface="Arial" panose="020B0604020202020204" pitchFamily="34" charset="0"/>
              </a:rPr>
              <a:t>EXPRESSIONS</a:t>
            </a:r>
            <a:endParaRPr lang="en-IN" sz="2000" dirty="0">
              <a:latin typeface="Arial" panose="020B0604020202020204" pitchFamily="34" charset="0"/>
              <a:cs typeface="Arial" panose="020B0604020202020204" pitchFamily="34" charset="0"/>
            </a:endParaRPr>
          </a:p>
        </p:txBody>
      </p:sp>
      <p:sp>
        <p:nvSpPr>
          <p:cNvPr id="9" name="Rectangle 8"/>
          <p:cNvSpPr/>
          <p:nvPr/>
        </p:nvSpPr>
        <p:spPr>
          <a:xfrm>
            <a:off x="1676182" y="1295400"/>
            <a:ext cx="8838049" cy="400110"/>
          </a:xfrm>
          <a:prstGeom prst="rect">
            <a:avLst/>
          </a:prstGeom>
        </p:spPr>
        <p:txBody>
          <a:bodyPr wrap="square">
            <a:spAutoFit/>
          </a:bodyPr>
          <a:lstStyle/>
          <a:p>
            <a:r>
              <a:rPr lang="en-US" sz="2000" dirty="0">
                <a:solidFill>
                  <a:srgbClr val="0077AA"/>
                </a:solidFill>
                <a:latin typeface="Liberation Mono"/>
              </a:rPr>
              <a:t>SELECT ColName1, expressions,... from &lt;table_references&gt;</a:t>
            </a:r>
          </a:p>
        </p:txBody>
      </p:sp>
      <p:pic>
        <p:nvPicPr>
          <p:cNvPr id="7" name="Picture 6">
            <a:extLst>
              <a:ext uri="{FF2B5EF4-FFF2-40B4-BE49-F238E27FC236}">
                <a16:creationId xmlns:a16="http://schemas.microsoft.com/office/drawing/2014/main" xmlns="" id="{60B33B93-0062-4E0B-85BB-AE81FF1EA8D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C17E5C6-1952-4D6D-B8C1-FDD63148BD61}"/>
              </a:ext>
            </a:extLst>
          </p:cNvPr>
          <p:cNvSpPr txBox="1">
            <a:spLocks/>
          </p:cNvSpPr>
          <p:nvPr/>
        </p:nvSpPr>
        <p:spPr>
          <a:xfrm>
            <a:off x="328689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814EC308-09C7-4BE9-B5DC-7B2D9157E858}"/>
              </a:ext>
            </a:extLst>
          </p:cNvPr>
          <p:cNvSpPr/>
          <p:nvPr/>
        </p:nvSpPr>
        <p:spPr>
          <a:xfrm>
            <a:off x="370570" y="1843856"/>
            <a:ext cx="5832648" cy="461985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1001 + </a:t>
            </a:r>
            <a:r>
              <a:rPr lang="en-IN" dirty="0">
                <a:solidFill>
                  <a:srgbClr val="669900"/>
                </a:solidFill>
                <a:latin typeface="Liberation Mono"/>
              </a:rPr>
              <a:t>'1'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t>
            </a:r>
            <a:r>
              <a:rPr lang="en-US" dirty="0">
                <a:solidFill>
                  <a:srgbClr val="669900"/>
                </a:solidFill>
                <a:latin typeface="Liberation Mono"/>
              </a:rPr>
              <a:t> </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'a1'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t>
            </a:r>
            <a:r>
              <a:rPr lang="en-IN" dirty="0">
                <a:latin typeface="Liberation Mono"/>
              </a:rPr>
              <a:t> </a:t>
            </a:r>
            <a:r>
              <a:rPr lang="en-US" dirty="0">
                <a:latin typeface="Liberation Mono"/>
              </a:rPr>
              <a:t>+</a:t>
            </a:r>
            <a:r>
              <a:rPr lang="en-IN" dirty="0">
                <a:latin typeface="Liberation Mono"/>
              </a:rPr>
              <a:t> </a:t>
            </a:r>
            <a:r>
              <a:rPr lang="en-IN" dirty="0">
                <a:solidFill>
                  <a:srgbClr val="669900"/>
                </a:solidFill>
                <a:latin typeface="Liberation Mono"/>
              </a:rPr>
              <a:t>'1a'</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'a1'</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endParaRPr lang="en-IN" dirty="0">
              <a:latin typeface="Liberation Mono"/>
            </a:endParaRP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a:t>
            </a:r>
            <a:r>
              <a:rPr lang="en-IN" dirty="0">
                <a:solidFill>
                  <a:srgbClr val="669900"/>
                </a:solidFill>
                <a:latin typeface="Liberation Mono"/>
              </a:rPr>
              <a:t>'1a'</a:t>
            </a:r>
            <a:r>
              <a:rPr lang="en-IN" dirty="0">
                <a:latin typeface="Liberation Mono"/>
              </a:rPr>
              <a:t> </a:t>
            </a:r>
            <a:r>
              <a:rPr lang="en-US" dirty="0">
                <a:latin typeface="Liberation Mono"/>
              </a:rPr>
              <a:t>+</a:t>
            </a:r>
            <a:r>
              <a:rPr lang="en-IN" dirty="0">
                <a:latin typeface="Liberation Mono"/>
              </a:rPr>
              <a:t> 1</a:t>
            </a:r>
            <a:r>
              <a:rPr lang="en-US" dirty="0">
                <a:latin typeface="Liberation Mono"/>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-2;</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-1 - -1;</a:t>
            </a:r>
          </a:p>
        </p:txBody>
      </p:sp>
      <p:sp>
        <p:nvSpPr>
          <p:cNvPr id="13" name="TextBox 12">
            <a:extLst>
              <a:ext uri="{FF2B5EF4-FFF2-40B4-BE49-F238E27FC236}">
                <a16:creationId xmlns:a16="http://schemas.microsoft.com/office/drawing/2014/main" xmlns="" id="{DFE4AE10-3EE7-41C8-91BF-8674034C6ED2}"/>
              </a:ext>
            </a:extLst>
          </p:cNvPr>
          <p:cNvSpPr txBox="1"/>
          <p:nvPr/>
        </p:nvSpPr>
        <p:spPr>
          <a:xfrm>
            <a:off x="5639494" y="1847833"/>
            <a:ext cx="6096000" cy="212686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sal + </a:t>
            </a:r>
            <a:r>
              <a:rPr lang="en-US" dirty="0">
                <a:latin typeface="Liberation Mono"/>
              </a:rPr>
              <a:t>1000</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AS</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'New Salary'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comm</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latin typeface="Liberation Mono"/>
                <a:ea typeface="Times New Roman" panose="02020603050405020304" pitchFamily="18" charset="0"/>
              </a:rPr>
              <a:t>sal, comm, sal +</a:t>
            </a:r>
            <a:r>
              <a:rPr lang="en-US" dirty="0">
                <a:solidFill>
                  <a:srgbClr val="DD4A68"/>
                </a:solidFill>
                <a:latin typeface="Liberation Mono"/>
                <a:ea typeface="Times New Roman" panose="02020603050405020304" pitchFamily="18" charset="0"/>
              </a:rPr>
              <a:t> </a:t>
            </a:r>
            <a:r>
              <a:rPr lang="en-IN" dirty="0">
                <a:solidFill>
                  <a:srgbClr val="0077AA"/>
                </a:solidFill>
                <a:latin typeface="Liberation Mono"/>
              </a:rPr>
              <a:t>IFNULL</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comm, </a:t>
            </a:r>
            <a:r>
              <a:rPr lang="en-US" dirty="0">
                <a:latin typeface="Liberation Mono"/>
              </a:rPr>
              <a:t>0</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rPr>
              <a:t>ename = ename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IN"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itchFamily="34" charset="0"/>
              </a:rPr>
              <a:t>ename, </a:t>
            </a:r>
            <a:r>
              <a:rPr lang="en-IN" dirty="0">
                <a:solidFill>
                  <a:schemeClr val="tx1">
                    <a:lumMod val="85000"/>
                    <a:lumOff val="15000"/>
                  </a:schemeClr>
                </a:solidFill>
                <a:latin typeface="Liberation Mono"/>
                <a:ea typeface="Times New Roman" panose="02020603050405020304" pitchFamily="18" charset="0"/>
                <a:cs typeface="Arial" panose="020B0604020202020204" pitchFamily="34" charset="0"/>
              </a:rPr>
              <a:t>ename = </a:t>
            </a:r>
            <a:r>
              <a:rPr lang="en-IN" dirty="0">
                <a:solidFill>
                  <a:srgbClr val="669900"/>
                </a:solidFill>
                <a:latin typeface="Liberation Mono"/>
              </a:rPr>
              <a:t>'smith'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itchFamily="34" charset="0"/>
              </a:rPr>
              <a:t>emp;</a:t>
            </a:r>
          </a:p>
        </p:txBody>
      </p:sp>
    </p:spTree>
    <p:extLst>
      <p:ext uri="{BB962C8B-B14F-4D97-AF65-F5344CB8AC3E}">
        <p14:creationId xmlns:p14="http://schemas.microsoft.com/office/powerpoint/2010/main" xmlns="" val="416949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ORDER BY Clause</a:t>
            </a:r>
          </a:p>
        </p:txBody>
      </p:sp>
      <p:sp>
        <p:nvSpPr>
          <p:cNvPr id="4" name="Rectangle 3"/>
          <p:cNvSpPr/>
          <p:nvPr/>
        </p:nvSpPr>
        <p:spPr>
          <a:xfrm>
            <a:off x="262558" y="130314"/>
            <a:ext cx="11737304" cy="400110"/>
          </a:xfrm>
          <a:prstGeom prst="rect">
            <a:avLst/>
          </a:prstGeom>
          <a:solidFill>
            <a:schemeClr val="bg1"/>
          </a:solidFill>
        </p:spPr>
        <p:txBody>
          <a:bodyPr wrap="square">
            <a:spAutoFit/>
          </a:bodyPr>
          <a:lstStyle/>
          <a:p>
            <a:endParaRPr lang="en-IN" sz="2000" dirty="0">
              <a:latin typeface="Segoe UI Light" panose="020B0502040204020203" pitchFamily="34" charset="0"/>
              <a:cs typeface="Segoe UI Light" panose="020B0502040204020203" pitchFamily="34" charset="0"/>
            </a:endParaRPr>
          </a:p>
        </p:txBody>
      </p:sp>
      <p:sp>
        <p:nvSpPr>
          <p:cNvPr id="5" name="Rectangle 4"/>
          <p:cNvSpPr/>
          <p:nvPr/>
        </p:nvSpPr>
        <p:spPr>
          <a:xfrm>
            <a:off x="3937970" y="3121815"/>
            <a:ext cx="4386479" cy="376129"/>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To sort a result, use an ORDER BY clause.</a:t>
            </a:r>
          </a:p>
        </p:txBody>
      </p:sp>
      <p:sp>
        <p:nvSpPr>
          <p:cNvPr id="6" name="Rectangle 5"/>
          <p:cNvSpPr/>
          <p:nvPr/>
        </p:nvSpPr>
        <p:spPr>
          <a:xfrm>
            <a:off x="302745" y="3789040"/>
            <a:ext cx="11737304" cy="1486497"/>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r>
              <a:rPr lang="en-IN" sz="2200" dirty="0">
                <a:latin typeface="Palatino Linotype" panose="02040502050505030304" pitchFamily="18" charset="0"/>
                <a:ea typeface="Calibri" panose="020F0502020204030204" pitchFamily="34" charset="0"/>
                <a:cs typeface="Segoe UI Light" panose="020B0502040204020203" pitchFamily="34" charset="0"/>
              </a:rPr>
              <a:t>:</a:t>
            </a:r>
          </a:p>
          <a:p>
            <a:pPr marL="342900" indent="-342900">
              <a:lnSpc>
                <a:spcPct val="107000"/>
              </a:lnSpc>
              <a:buFont typeface="Arial" panose="020B0604020202020204" pitchFamily="34" charset="0"/>
              <a:buChar char="•"/>
            </a:pPr>
            <a:endParaRPr lang="en-IN" sz="800" dirty="0">
              <a:latin typeface="Palatino Linotype" panose="02040502050505030304" pitchFamily="18" charset="0"/>
              <a:ea typeface="Calibri" panose="020F0502020204030204" pitchFamily="34" charset="0"/>
              <a:cs typeface="Segoe UI Light" panose="020B0502040204020203" pitchFamily="34" charset="0"/>
            </a:endParaRPr>
          </a:p>
          <a:p>
            <a:pPr marL="342900" indent="-342900">
              <a:lnSpc>
                <a:spcPct val="107000"/>
              </a:lnSpc>
              <a:buFont typeface="Arial" panose="020B0604020202020204" pitchFamily="34" charset="0"/>
              <a:buChar char="•"/>
            </a:pPr>
            <a:r>
              <a:rPr lang="en-IN" dirty="0">
                <a:latin typeface="Palatino Linotype" panose="02040502050505030304" pitchFamily="18" charset="0"/>
                <a:ea typeface="Calibri" panose="020F0502020204030204" pitchFamily="34" charset="0"/>
                <a:cs typeface="Segoe UI Light" panose="020B0502040204020203" pitchFamily="34" charset="0"/>
              </a:rPr>
              <a:t>The default sort order is ascending </a:t>
            </a:r>
            <a:r>
              <a:rPr lang="en-IN" b="1" dirty="0">
                <a:latin typeface="Palatino Linotype" panose="02040502050505030304" pitchFamily="18" charset="0"/>
                <a:cs typeface="Segoe UI Light" panose="020B0502040204020203" pitchFamily="34" charset="0"/>
              </a:rPr>
              <a:t>ASC</a:t>
            </a:r>
            <a:r>
              <a:rPr lang="en-IN" dirty="0">
                <a:latin typeface="Palatino Linotype" panose="02040502050505030304" pitchFamily="18" charset="0"/>
                <a:ea typeface="Calibri" panose="020F0502020204030204" pitchFamily="34" charset="0"/>
                <a:cs typeface="Segoe UI Light" panose="020B0502040204020203" pitchFamily="34" charset="0"/>
              </a:rPr>
              <a:t>, with smallest values first. To sort in descending (reverse) order, add the </a:t>
            </a:r>
            <a:r>
              <a:rPr lang="en-IN" b="1" dirty="0">
                <a:latin typeface="Palatino Linotype" panose="02040502050505030304" pitchFamily="18" charset="0"/>
                <a:ea typeface="Calibri" panose="020F0502020204030204" pitchFamily="34" charset="0"/>
                <a:cs typeface="Segoe UI Light" panose="020B0502040204020203" pitchFamily="34" charset="0"/>
              </a:rPr>
              <a:t>DESC</a:t>
            </a:r>
            <a:r>
              <a:rPr lang="en-IN" dirty="0">
                <a:latin typeface="Palatino Linotype" panose="02040502050505030304" pitchFamily="18" charset="0"/>
                <a:ea typeface="Calibri" panose="020F0502020204030204" pitchFamily="34" charset="0"/>
                <a:cs typeface="Segoe UI Light" panose="020B0502040204020203" pitchFamily="34" charset="0"/>
              </a:rPr>
              <a:t> keyword to the name of the column you are sorting by.</a:t>
            </a:r>
          </a:p>
          <a:p>
            <a:pPr marL="342900" indent="-342900">
              <a:lnSpc>
                <a:spcPct val="107000"/>
              </a:lnSpc>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You can sort on multiple columns, and you can sort different columns in different directions.</a:t>
            </a:r>
          </a:p>
        </p:txBody>
      </p:sp>
      <p:sp>
        <p:nvSpPr>
          <p:cNvPr id="7" name="Rectangle 6"/>
          <p:cNvSpPr/>
          <p:nvPr/>
        </p:nvSpPr>
        <p:spPr>
          <a:xfrm>
            <a:off x="406574" y="5661248"/>
            <a:ext cx="8838049"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a:t>
            </a:r>
            <a:r>
              <a:rPr lang="en-IN" dirty="0">
                <a:solidFill>
                  <a:srgbClr val="000000"/>
                </a:solidFill>
                <a:latin typeface="Liberation Mono"/>
              </a:rPr>
              <a:t>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999999"/>
                </a:solidFill>
                <a:latin typeface="Liberation Mono"/>
              </a:rPr>
              <a:t>`</a:t>
            </a:r>
            <a:r>
              <a:rPr lang="en-IN" dirty="0">
                <a:solidFill>
                  <a:srgbClr val="000000"/>
                </a:solidFill>
                <a:latin typeface="Liberation Mono"/>
              </a:rPr>
              <a:t>a</a:t>
            </a:r>
            <a:r>
              <a:rPr lang="en-IN" dirty="0">
                <a:solidFill>
                  <a:srgbClr val="999999"/>
                </a:solidFill>
                <a:latin typeface="Liberation Mono"/>
              </a:rPr>
              <a:t>`;</a:t>
            </a:r>
          </a:p>
          <a:p>
            <a:pPr marL="285750" indent="-285750">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id </a:t>
            </a:r>
            <a:r>
              <a:rPr lang="en-IN" dirty="0">
                <a:solidFill>
                  <a:srgbClr val="0077AA"/>
                </a:solidFill>
                <a:latin typeface="Liberation Mono"/>
              </a:rPr>
              <a:t>AS</a:t>
            </a:r>
            <a:r>
              <a:rPr lang="en-IN" dirty="0">
                <a:solidFill>
                  <a:srgbClr val="000000"/>
                </a:solidFill>
                <a:latin typeface="Liberation Mono"/>
              </a:rPr>
              <a:t> </a:t>
            </a:r>
            <a:r>
              <a:rPr lang="en-IN" dirty="0">
                <a:solidFill>
                  <a:srgbClr val="669900"/>
                </a:solidFill>
                <a:latin typeface="Liberation Mono"/>
              </a:rPr>
              <a:t>'a' </a:t>
            </a:r>
            <a:r>
              <a:rPr lang="en-IN" dirty="0">
                <a:solidFill>
                  <a:srgbClr val="0077AA"/>
                </a:solidFill>
                <a:latin typeface="Liberation Mono"/>
              </a:rPr>
              <a:t>FROM</a:t>
            </a:r>
            <a:r>
              <a:rPr lang="en-IN" dirty="0">
                <a:solidFill>
                  <a:srgbClr val="000000"/>
                </a:solidFill>
                <a:latin typeface="Liberation Mono"/>
              </a:rPr>
              <a:t> </a:t>
            </a:r>
            <a:r>
              <a:rPr lang="en-IN" i="1" dirty="0">
                <a:solidFill>
                  <a:srgbClr val="000000"/>
                </a:solidFill>
                <a:latin typeface="Liberation Mono"/>
              </a:rPr>
              <a:t>tbl_name</a:t>
            </a:r>
            <a:r>
              <a:rPr lang="en-IN" dirty="0">
                <a:solidFill>
                  <a:srgbClr val="000000"/>
                </a:solidFill>
                <a:latin typeface="Liberation Mono"/>
              </a:rPr>
              <a:t> </a:t>
            </a:r>
            <a:r>
              <a:rPr lang="en-IN" dirty="0">
                <a:solidFill>
                  <a:srgbClr val="0077AA"/>
                </a:solidFill>
                <a:latin typeface="Liberation Mono"/>
              </a:rPr>
              <a:t>ORDER BY</a:t>
            </a:r>
            <a:r>
              <a:rPr lang="en-IN" dirty="0">
                <a:solidFill>
                  <a:srgbClr val="000000"/>
                </a:solidFill>
                <a:latin typeface="Liberation Mono"/>
              </a:rPr>
              <a:t> </a:t>
            </a:r>
            <a:r>
              <a:rPr lang="en-IN" dirty="0">
                <a:solidFill>
                  <a:srgbClr val="669900"/>
                </a:solidFill>
                <a:latin typeface="Liberation Mono"/>
              </a:rPr>
              <a:t>'a'</a:t>
            </a:r>
            <a:r>
              <a:rPr lang="en-IN" dirty="0">
                <a:solidFill>
                  <a:srgbClr val="999999"/>
                </a:solidFill>
                <a:latin typeface="Liberation Mono"/>
              </a:rPr>
              <a:t>;</a:t>
            </a:r>
            <a:endParaRPr lang="en-IN" dirty="0"/>
          </a:p>
        </p:txBody>
      </p:sp>
      <p:sp>
        <p:nvSpPr>
          <p:cNvPr id="8" name="Rectangle 7"/>
          <p:cNvSpPr/>
          <p:nvPr/>
        </p:nvSpPr>
        <p:spPr>
          <a:xfrm>
            <a:off x="190551" y="973177"/>
            <a:ext cx="11737304" cy="923330"/>
          </a:xfrm>
          <a:prstGeom prst="rect">
            <a:avLst/>
          </a:prstGeom>
        </p:spPr>
        <p:txBody>
          <a:bodyPr wrap="square">
            <a:spAutoFit/>
          </a:bodyPr>
          <a:lstStyle/>
          <a:p>
            <a:r>
              <a:rPr lang="en-IN" dirty="0">
                <a:latin typeface="Palatino Linotype" panose="02040502050505030304" pitchFamily="18" charset="0"/>
                <a:cs typeface="Segoe UI Light" panose="020B0502040204020203" pitchFamily="34" charset="0"/>
              </a:rPr>
              <a:t>Nulls by default occur at the top, but you can use </a:t>
            </a:r>
            <a:r>
              <a:rPr lang="en-IN" b="1" dirty="0">
                <a:latin typeface="Palatino Linotype" panose="02040502050505030304" pitchFamily="18" charset="0"/>
                <a:cs typeface="Segoe UI Light" panose="020B0502040204020203" pitchFamily="34" charset="0"/>
              </a:rPr>
              <a:t>IsNull</a:t>
            </a:r>
            <a:r>
              <a:rPr lang="en-IN" dirty="0">
                <a:latin typeface="Palatino Linotype" panose="02040502050505030304" pitchFamily="18" charset="0"/>
                <a:cs typeface="Segoe UI Light" panose="020B0502040204020203" pitchFamily="34" charset="0"/>
              </a:rPr>
              <a:t> to assign default values, that will put it in the position you require. </a:t>
            </a:r>
            <a:r>
              <a:rPr lang="en-IN" dirty="0">
                <a:latin typeface="Palatino Linotype" panose="02040502050505030304" pitchFamily="18" charset="0"/>
              </a:rPr>
              <a:t>. The ISNULL() function tests whether an expression is NULL. If expression is a NULL value, the ISNULL() function returns 1. Otherwise, it returns 0.</a:t>
            </a:r>
          </a:p>
        </p:txBody>
      </p:sp>
      <p:pic>
        <p:nvPicPr>
          <p:cNvPr id="9" name="Picture 8"/>
          <p:cNvPicPr>
            <a:picLocks noChangeAspect="1"/>
          </p:cNvPicPr>
          <p:nvPr/>
        </p:nvPicPr>
        <p:blipFill>
          <a:blip r:embed="rId2" cstate="print"/>
          <a:stretch>
            <a:fillRect/>
          </a:stretch>
        </p:blipFill>
        <p:spPr>
          <a:xfrm>
            <a:off x="7212013" y="5734221"/>
            <a:ext cx="4680520" cy="440781"/>
          </a:xfrm>
          <a:prstGeom prst="rect">
            <a:avLst/>
          </a:prstGeom>
        </p:spPr>
      </p:pic>
      <p:pic>
        <p:nvPicPr>
          <p:cNvPr id="10" name="Picture 9">
            <a:extLst>
              <a:ext uri="{FF2B5EF4-FFF2-40B4-BE49-F238E27FC236}">
                <a16:creationId xmlns:a16="http://schemas.microsoft.com/office/drawing/2014/main" xmlns="" id="{8EA33FAB-06BD-4DB5-8B32-2E7BAC9340F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1746E92D-69E0-4536-9E85-C9FA4C1B4F8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5718492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1322" y="672345"/>
            <a:ext cx="8836898" cy="369284"/>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The ORDER BY clause is used to sort the records in your result set.</a:t>
            </a:r>
          </a:p>
        </p:txBody>
      </p:sp>
      <p:sp>
        <p:nvSpPr>
          <p:cNvPr id="10" name="Rectangle 9">
            <a:extLst>
              <a:ext uri="{FF2B5EF4-FFF2-40B4-BE49-F238E27FC236}">
                <a16:creationId xmlns:a16="http://schemas.microsoft.com/office/drawing/2014/main" xmlns="" id="{59098FFF-4910-4F6D-9020-E44D4EB80B10}"/>
              </a:ext>
            </a:extLst>
          </p:cNvPr>
          <p:cNvSpPr/>
          <p:nvPr/>
        </p:nvSpPr>
        <p:spPr>
          <a:xfrm>
            <a:off x="191321" y="1269042"/>
            <a:ext cx="10322336" cy="967831"/>
          </a:xfrm>
          <a:prstGeom prst="rect">
            <a:avLst/>
          </a:prstGeom>
        </p:spPr>
        <p:txBody>
          <a:bodyPr wrap="square">
            <a:spAutoFit/>
          </a:bodyPr>
          <a:lstStyle/>
          <a:p>
            <a:pPr>
              <a:lnSpc>
                <a:spcPct val="150000"/>
              </a:lnSpc>
            </a:pPr>
            <a:r>
              <a:rPr lang="en-US" sz="2000" dirty="0">
                <a:solidFill>
                  <a:srgbClr val="0077AA"/>
                </a:solidFill>
                <a:latin typeface="Liberation Mono"/>
              </a:rPr>
              <a:t>SELECT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n</a:t>
            </a:r>
            <a:r>
              <a:rPr lang="en-US" sz="2000" dirty="0">
                <a:solidFill>
                  <a:srgbClr val="0077AA"/>
                </a:solidFill>
                <a:latin typeface="Liberation Mono"/>
              </a:rPr>
              <a:t> FROM </a:t>
            </a:r>
            <a:r>
              <a:rPr lang="en-US" sz="2000" b="1" i="1" dirty="0">
                <a:solidFill>
                  <a:srgbClr val="0077AA"/>
                </a:solidFill>
                <a:latin typeface="Liberation Mono"/>
              </a:rPr>
              <a:t>r</a:t>
            </a:r>
          </a:p>
          <a:p>
            <a:pPr>
              <a:lnSpc>
                <a:spcPct val="150000"/>
              </a:lnSpc>
            </a:pPr>
            <a:r>
              <a:rPr lang="en-US" sz="2000" dirty="0">
                <a:solidFill>
                  <a:srgbClr val="0077AA"/>
                </a:solidFill>
                <a:latin typeface="Liberation Mono"/>
              </a:rPr>
              <a:t>    [ORDER BY {</a:t>
            </a:r>
            <a:r>
              <a:rPr lang="en-US" sz="2000" b="1" i="1" dirty="0">
                <a:solidFill>
                  <a:srgbClr val="0077AA"/>
                </a:solidFill>
                <a:latin typeface="Liberation Mono"/>
              </a:rPr>
              <a:t>A</a:t>
            </a:r>
            <a:r>
              <a:rPr lang="en-US" sz="2000" baseline="-25000" dirty="0">
                <a:solidFill>
                  <a:srgbClr val="0077AA"/>
                </a:solidFill>
                <a:latin typeface="Liberation Mono"/>
              </a:rPr>
              <a:t>1</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2</a:t>
            </a:r>
            <a:r>
              <a:rPr lang="en-US" sz="2000" dirty="0">
                <a:solidFill>
                  <a:srgbClr val="0077AA"/>
                </a:solidFill>
                <a:latin typeface="Liberation Mono"/>
              </a:rPr>
              <a:t>, </a:t>
            </a:r>
            <a:r>
              <a:rPr lang="en-US" sz="2000" b="1" i="1" dirty="0">
                <a:solidFill>
                  <a:srgbClr val="0077AA"/>
                </a:solidFill>
                <a:latin typeface="Liberation Mono"/>
              </a:rPr>
              <a:t>A</a:t>
            </a:r>
            <a:r>
              <a:rPr lang="en-US" sz="2000" baseline="-25000" dirty="0">
                <a:solidFill>
                  <a:srgbClr val="0077AA"/>
                </a:solidFill>
                <a:latin typeface="Liberation Mono"/>
              </a:rPr>
              <a:t>3</a:t>
            </a:r>
            <a:r>
              <a:rPr lang="en-US" sz="2000" dirty="0">
                <a:solidFill>
                  <a:srgbClr val="0077AA"/>
                </a:solidFill>
                <a:latin typeface="Liberation Mono"/>
              </a:rPr>
              <a:t>, . . .</a:t>
            </a:r>
            <a:r>
              <a:rPr lang="en-US" sz="2000" baseline="-25000" dirty="0">
                <a:solidFill>
                  <a:srgbClr val="0077AA"/>
                </a:solidFill>
                <a:latin typeface="Liberation Mono"/>
              </a:rPr>
              <a:t> </a:t>
            </a:r>
            <a:r>
              <a:rPr lang="en-US" sz="2000" dirty="0">
                <a:solidFill>
                  <a:srgbClr val="0077AA"/>
                </a:solidFill>
                <a:latin typeface="Liberation Mono"/>
              </a:rPr>
              <a:t> | expr | position}  [ASC | DESC], . . . ]</a:t>
            </a:r>
          </a:p>
        </p:txBody>
      </p:sp>
      <p:sp>
        <p:nvSpPr>
          <p:cNvPr id="23" name="Rectangle 22">
            <a:extLst>
              <a:ext uri="{FF2B5EF4-FFF2-40B4-BE49-F238E27FC236}">
                <a16:creationId xmlns:a16="http://schemas.microsoft.com/office/drawing/2014/main" xmlns="" id="{CE23E282-477F-42D8-83FF-B8A11994A385}"/>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pic>
        <p:nvPicPr>
          <p:cNvPr id="24" name="Picture 23">
            <a:extLst>
              <a:ext uri="{FF2B5EF4-FFF2-40B4-BE49-F238E27FC236}">
                <a16:creationId xmlns:a16="http://schemas.microsoft.com/office/drawing/2014/main" xmlns="" id="{4B71EA0C-358E-4B90-9F96-EBA08617AEF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pSp>
        <p:nvGrpSpPr>
          <p:cNvPr id="3" name="Group 2">
            <a:extLst>
              <a:ext uri="{FF2B5EF4-FFF2-40B4-BE49-F238E27FC236}">
                <a16:creationId xmlns:a16="http://schemas.microsoft.com/office/drawing/2014/main" xmlns="" id="{347264FA-0172-437F-BB90-8077FD6B3FEA}"/>
              </a:ext>
            </a:extLst>
          </p:cNvPr>
          <p:cNvGrpSpPr/>
          <p:nvPr/>
        </p:nvGrpSpPr>
        <p:grpSpPr>
          <a:xfrm>
            <a:off x="690540" y="3006395"/>
            <a:ext cx="10544375" cy="3446941"/>
            <a:chOff x="690540" y="3006395"/>
            <a:chExt cx="10544375" cy="3446941"/>
          </a:xfrm>
        </p:grpSpPr>
        <p:grpSp>
          <p:nvGrpSpPr>
            <p:cNvPr id="26" name="Group 25">
              <a:extLst>
                <a:ext uri="{FF2B5EF4-FFF2-40B4-BE49-F238E27FC236}">
                  <a16:creationId xmlns:a16="http://schemas.microsoft.com/office/drawing/2014/main" xmlns="" id="{06EE6528-7482-4030-9A7A-63F59567B0FB}"/>
                </a:ext>
              </a:extLst>
            </p:cNvPr>
            <p:cNvGrpSpPr/>
            <p:nvPr/>
          </p:nvGrpSpPr>
          <p:grpSpPr>
            <a:xfrm>
              <a:off x="690540" y="3006395"/>
              <a:ext cx="10542912" cy="1502584"/>
              <a:chOff x="690630" y="1745011"/>
              <a:chExt cx="10544285" cy="1502780"/>
            </a:xfrm>
          </p:grpSpPr>
          <p:grpSp>
            <p:nvGrpSpPr>
              <p:cNvPr id="27" name="Group 26">
                <a:extLst>
                  <a:ext uri="{FF2B5EF4-FFF2-40B4-BE49-F238E27FC236}">
                    <a16:creationId xmlns:a16="http://schemas.microsoft.com/office/drawing/2014/main" xmlns="" id="{5EE7456F-8033-4B42-A1C4-9F3BA35086FE}"/>
                  </a:ext>
                </a:extLst>
              </p:cNvPr>
              <p:cNvGrpSpPr/>
              <p:nvPr/>
            </p:nvGrpSpPr>
            <p:grpSpPr>
              <a:xfrm>
                <a:off x="690630" y="1783237"/>
                <a:ext cx="8956920" cy="1357731"/>
                <a:chOff x="262933" y="1548086"/>
                <a:chExt cx="8956920" cy="1357731"/>
              </a:xfrm>
            </p:grpSpPr>
            <p:sp>
              <p:nvSpPr>
                <p:cNvPr id="34" name="Rectangle 33">
                  <a:extLst>
                    <a:ext uri="{FF2B5EF4-FFF2-40B4-BE49-F238E27FC236}">
                      <a16:creationId xmlns:a16="http://schemas.microsoft.com/office/drawing/2014/main" xmlns="" id="{275A66DE-78B0-49D0-84F9-8D69B13E2AEB}"/>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0" name="Group 29">
                  <a:extLst>
                    <a:ext uri="{FF2B5EF4-FFF2-40B4-BE49-F238E27FC236}">
                      <a16:creationId xmlns:a16="http://schemas.microsoft.com/office/drawing/2014/main" xmlns="" id="{AE92CDCB-F0A8-454E-BE3D-0CC60132CBEC}"/>
                    </a:ext>
                  </a:extLst>
                </p:cNvPr>
                <p:cNvGrpSpPr/>
                <p:nvPr/>
              </p:nvGrpSpPr>
              <p:grpSpPr>
                <a:xfrm>
                  <a:off x="1651832" y="1600839"/>
                  <a:ext cx="7568021" cy="1296144"/>
                  <a:chOff x="31591" y="1556792"/>
                  <a:chExt cx="7568021" cy="1296144"/>
                </a:xfrm>
              </p:grpSpPr>
              <p:grpSp>
                <p:nvGrpSpPr>
                  <p:cNvPr id="37" name="Group 36">
                    <a:extLst>
                      <a:ext uri="{FF2B5EF4-FFF2-40B4-BE49-F238E27FC236}">
                        <a16:creationId xmlns:a16="http://schemas.microsoft.com/office/drawing/2014/main" xmlns="" id="{B5EF27D8-38AB-4C7B-8483-596A5CA13FCE}"/>
                      </a:ext>
                    </a:extLst>
                  </p:cNvPr>
                  <p:cNvGrpSpPr/>
                  <p:nvPr/>
                </p:nvGrpSpPr>
                <p:grpSpPr>
                  <a:xfrm>
                    <a:off x="669977" y="1556792"/>
                    <a:ext cx="6238644" cy="1296144"/>
                    <a:chOff x="669977" y="1556792"/>
                    <a:chExt cx="6238644" cy="1296144"/>
                  </a:xfrm>
                </p:grpSpPr>
                <p:sp>
                  <p:nvSpPr>
                    <p:cNvPr id="41" name="Rectangle 40">
                      <a:extLst>
                        <a:ext uri="{FF2B5EF4-FFF2-40B4-BE49-F238E27FC236}">
                          <a16:creationId xmlns:a16="http://schemas.microsoft.com/office/drawing/2014/main" xmlns="" id="{D0534904-4556-46AD-B4F8-0198B332B9E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xmlns="" id="{5728A7C2-1120-4BEA-9B48-6A8F0C1586F0}"/>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43" name="TextBox 42">
                      <a:extLst>
                        <a:ext uri="{FF2B5EF4-FFF2-40B4-BE49-F238E27FC236}">
                          <a16:creationId xmlns:a16="http://schemas.microsoft.com/office/drawing/2014/main" xmlns="" id="{E5A62CF6-BC1C-4896-B1F3-6F0D2F3E4910}"/>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ASC</a:t>
                      </a:r>
                      <a:endParaRPr lang="en-IN" sz="2000" b="1" dirty="0"/>
                    </a:p>
                  </p:txBody>
                </p:sp>
              </p:grpSp>
              <p:sp>
                <p:nvSpPr>
                  <p:cNvPr id="38" name="Arrow: Right 37">
                    <a:extLst>
                      <a:ext uri="{FF2B5EF4-FFF2-40B4-BE49-F238E27FC236}">
                        <a16:creationId xmlns:a16="http://schemas.microsoft.com/office/drawing/2014/main" xmlns="" id="{187EC880-DA91-45C4-A549-19E1D978A9A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Arrow: Right 38">
                    <a:extLst>
                      <a:ext uri="{FF2B5EF4-FFF2-40B4-BE49-F238E27FC236}">
                        <a16:creationId xmlns:a16="http://schemas.microsoft.com/office/drawing/2014/main" xmlns="" id="{CD02663C-8E8E-4A93-A9A0-A1815FE6F6A9}"/>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Arrow: Right 39">
                    <a:extLst>
                      <a:ext uri="{FF2B5EF4-FFF2-40B4-BE49-F238E27FC236}">
                        <a16:creationId xmlns:a16="http://schemas.microsoft.com/office/drawing/2014/main" xmlns="" id="{7976813C-D555-4DEA-97CF-DC5816AD7053}"/>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1" name="Flowchart: Magnetic Disk 30">
                  <a:extLst>
                    <a:ext uri="{FF2B5EF4-FFF2-40B4-BE49-F238E27FC236}">
                      <a16:creationId xmlns:a16="http://schemas.microsoft.com/office/drawing/2014/main" xmlns="" id="{C976275B-4FF6-4910-B0EA-4D2A43571D6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xmlns="" id="{22F96624-88A2-4AFD-9F7F-AB3B305E6231}"/>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33" name="TextBox 32">
                  <a:extLst>
                    <a:ext uri="{FF2B5EF4-FFF2-40B4-BE49-F238E27FC236}">
                      <a16:creationId xmlns:a16="http://schemas.microsoft.com/office/drawing/2014/main" xmlns="" id="{1B4E845A-D718-4E64-A6A9-32934B7FDC96}"/>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35" name="TextBox 34">
                  <a:extLst>
                    <a:ext uri="{FF2B5EF4-FFF2-40B4-BE49-F238E27FC236}">
                      <a16:creationId xmlns:a16="http://schemas.microsoft.com/office/drawing/2014/main" xmlns="" id="{AF161048-B0FC-4873-81B0-F8BD5756F177}"/>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36" name="TextBox 35">
                  <a:extLst>
                    <a:ext uri="{FF2B5EF4-FFF2-40B4-BE49-F238E27FC236}">
                      <a16:creationId xmlns:a16="http://schemas.microsoft.com/office/drawing/2014/main" xmlns="" id="{7BADFEA8-2DA8-428B-AD1A-5E360833734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28" name="Oval 27">
                <a:extLst>
                  <a:ext uri="{FF2B5EF4-FFF2-40B4-BE49-F238E27FC236}">
                    <a16:creationId xmlns:a16="http://schemas.microsoft.com/office/drawing/2014/main" xmlns="" id="{0C684803-5BFA-4C54-9F6B-2C5B9ADB345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xmlns="" id="{AAAEDAEB-52E7-439E-B7B7-D6EF8A0C2B3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nvGrpSpPr>
            <p:cNvPr id="25" name="Group 24">
              <a:extLst>
                <a:ext uri="{FF2B5EF4-FFF2-40B4-BE49-F238E27FC236}">
                  <a16:creationId xmlns:a16="http://schemas.microsoft.com/office/drawing/2014/main" xmlns="" id="{5F85D2D2-2E1C-4A01-90F8-0D686504C7B2}"/>
                </a:ext>
              </a:extLst>
            </p:cNvPr>
            <p:cNvGrpSpPr/>
            <p:nvPr/>
          </p:nvGrpSpPr>
          <p:grpSpPr>
            <a:xfrm>
              <a:off x="690630" y="4950556"/>
              <a:ext cx="10544285" cy="1502780"/>
              <a:chOff x="690630" y="1745011"/>
              <a:chExt cx="10544285" cy="1502780"/>
            </a:xfrm>
          </p:grpSpPr>
          <p:grpSp>
            <p:nvGrpSpPr>
              <p:cNvPr id="44" name="Group 43">
                <a:extLst>
                  <a:ext uri="{FF2B5EF4-FFF2-40B4-BE49-F238E27FC236}">
                    <a16:creationId xmlns:a16="http://schemas.microsoft.com/office/drawing/2014/main" xmlns="" id="{41321BEA-C00D-4686-8433-926966A07043}"/>
                  </a:ext>
                </a:extLst>
              </p:cNvPr>
              <p:cNvGrpSpPr/>
              <p:nvPr/>
            </p:nvGrpSpPr>
            <p:grpSpPr>
              <a:xfrm>
                <a:off x="690630" y="1783237"/>
                <a:ext cx="8956920" cy="1357731"/>
                <a:chOff x="262933" y="1548086"/>
                <a:chExt cx="8956920" cy="1357731"/>
              </a:xfrm>
            </p:grpSpPr>
            <p:sp>
              <p:nvSpPr>
                <p:cNvPr id="47" name="Rectangle 46">
                  <a:extLst>
                    <a:ext uri="{FF2B5EF4-FFF2-40B4-BE49-F238E27FC236}">
                      <a16:creationId xmlns:a16="http://schemas.microsoft.com/office/drawing/2014/main" xmlns="" id="{3C175689-6C3B-40C5-B1F0-7871AD3330CF}"/>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xmlns="" id="{0727093B-BF97-49F1-BC78-C846DAF56C21}"/>
                    </a:ext>
                  </a:extLst>
                </p:cNvPr>
                <p:cNvGrpSpPr/>
                <p:nvPr/>
              </p:nvGrpSpPr>
              <p:grpSpPr>
                <a:xfrm>
                  <a:off x="1651832" y="1600839"/>
                  <a:ext cx="7568021" cy="1296144"/>
                  <a:chOff x="31591" y="1556792"/>
                  <a:chExt cx="7568021" cy="1296144"/>
                </a:xfrm>
              </p:grpSpPr>
              <p:grpSp>
                <p:nvGrpSpPr>
                  <p:cNvPr id="54" name="Group 53">
                    <a:extLst>
                      <a:ext uri="{FF2B5EF4-FFF2-40B4-BE49-F238E27FC236}">
                        <a16:creationId xmlns:a16="http://schemas.microsoft.com/office/drawing/2014/main" xmlns="" id="{8EB7E4D7-5F7F-4BF3-9780-328696405EC0}"/>
                      </a:ext>
                    </a:extLst>
                  </p:cNvPr>
                  <p:cNvGrpSpPr/>
                  <p:nvPr/>
                </p:nvGrpSpPr>
                <p:grpSpPr>
                  <a:xfrm>
                    <a:off x="669977" y="1556792"/>
                    <a:ext cx="6238644" cy="1296144"/>
                    <a:chOff x="669977" y="1556792"/>
                    <a:chExt cx="6238644" cy="1296144"/>
                  </a:xfrm>
                </p:grpSpPr>
                <p:sp>
                  <p:nvSpPr>
                    <p:cNvPr id="58" name="Rectangle 57">
                      <a:extLst>
                        <a:ext uri="{FF2B5EF4-FFF2-40B4-BE49-F238E27FC236}">
                          <a16:creationId xmlns:a16="http://schemas.microsoft.com/office/drawing/2014/main" xmlns="" id="{505988D3-2005-404E-9EAD-425A58C8FB3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a:extLst>
                        <a:ext uri="{FF2B5EF4-FFF2-40B4-BE49-F238E27FC236}">
                          <a16:creationId xmlns:a16="http://schemas.microsoft.com/office/drawing/2014/main" xmlns="" id="{97E0BAD5-063F-4E46-A43E-4BC0D9B30565}"/>
                        </a:ext>
                      </a:extLst>
                    </p:cNvPr>
                    <p:cNvSpPr txBox="1"/>
                    <p:nvPr/>
                  </p:nvSpPr>
                  <p:spPr>
                    <a:xfrm>
                      <a:off x="4200305" y="1620089"/>
                      <a:ext cx="2708316" cy="584775"/>
                    </a:xfrm>
                    <a:prstGeom prst="rect">
                      <a:avLst/>
                    </a:prstGeom>
                    <a:noFill/>
                  </p:spPr>
                  <p:txBody>
                    <a:bodyPr wrap="square">
                      <a:spAutoFit/>
                    </a:bodyPr>
                    <a:lstStyle/>
                    <a:p>
                      <a:pPr algn="ctr"/>
                      <a:r>
                        <a:rPr lang="en-IN" sz="3200" dirty="0">
                          <a:latin typeface="Liberation Mono"/>
                        </a:rPr>
                        <a:t>ORDER BY</a:t>
                      </a:r>
                      <a:endParaRPr lang="en-IN" sz="3200" dirty="0"/>
                    </a:p>
                  </p:txBody>
                </p:sp>
                <p:sp>
                  <p:nvSpPr>
                    <p:cNvPr id="60" name="TextBox 59">
                      <a:extLst>
                        <a:ext uri="{FF2B5EF4-FFF2-40B4-BE49-F238E27FC236}">
                          <a16:creationId xmlns:a16="http://schemas.microsoft.com/office/drawing/2014/main" xmlns="" id="{434EDD8C-07EF-4880-BAF6-FF938C4B3D51}"/>
                        </a:ext>
                      </a:extLst>
                    </p:cNvPr>
                    <p:cNvSpPr txBox="1"/>
                    <p:nvPr/>
                  </p:nvSpPr>
                  <p:spPr>
                    <a:xfrm>
                      <a:off x="4195535" y="2097142"/>
                      <a:ext cx="2713086" cy="400110"/>
                    </a:xfrm>
                    <a:prstGeom prst="rect">
                      <a:avLst/>
                    </a:prstGeom>
                    <a:noFill/>
                  </p:spPr>
                  <p:txBody>
                    <a:bodyPr wrap="square">
                      <a:spAutoFit/>
                    </a:bodyPr>
                    <a:lstStyle/>
                    <a:p>
                      <a:pPr algn="ctr"/>
                      <a:r>
                        <a:rPr lang="en-IN" sz="2000" dirty="0">
                          <a:latin typeface="Liberation Mono"/>
                          <a:cs typeface="Arial" panose="020B0604020202020204" pitchFamily="34" charset="0"/>
                        </a:rPr>
                        <a:t>comm </a:t>
                      </a:r>
                      <a:r>
                        <a:rPr lang="en-IN" sz="2000" b="1" dirty="0">
                          <a:latin typeface="Liberation Mono"/>
                          <a:cs typeface="Arial" panose="020B0604020202020204" pitchFamily="34" charset="0"/>
                        </a:rPr>
                        <a:t>DESC</a:t>
                      </a:r>
                      <a:endParaRPr lang="en-IN" sz="2000" b="1" dirty="0"/>
                    </a:p>
                  </p:txBody>
                </p:sp>
              </p:grpSp>
              <p:sp>
                <p:nvSpPr>
                  <p:cNvPr id="55" name="Arrow: Right 54">
                    <a:extLst>
                      <a:ext uri="{FF2B5EF4-FFF2-40B4-BE49-F238E27FC236}">
                        <a16:creationId xmlns:a16="http://schemas.microsoft.com/office/drawing/2014/main" xmlns="" id="{D6DDE4E1-273B-4285-A625-4973BABE4E38}"/>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Arrow: Right 55">
                    <a:extLst>
                      <a:ext uri="{FF2B5EF4-FFF2-40B4-BE49-F238E27FC236}">
                        <a16:creationId xmlns:a16="http://schemas.microsoft.com/office/drawing/2014/main" xmlns="" id="{B38EC3DE-8700-4FDD-B6B6-9B8531F926A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Arrow: Right 56">
                    <a:extLst>
                      <a:ext uri="{FF2B5EF4-FFF2-40B4-BE49-F238E27FC236}">
                        <a16:creationId xmlns:a16="http://schemas.microsoft.com/office/drawing/2014/main" xmlns="" id="{DCE80F6A-3AFF-49FF-9149-8DDA6FD5028A}"/>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9" name="Flowchart: Magnetic Disk 48">
                  <a:extLst>
                    <a:ext uri="{FF2B5EF4-FFF2-40B4-BE49-F238E27FC236}">
                      <a16:creationId xmlns:a16="http://schemas.microsoft.com/office/drawing/2014/main" xmlns="" id="{B0A9498C-2ABA-462D-B6CD-50615698F200}"/>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TextBox 49">
                  <a:extLst>
                    <a:ext uri="{FF2B5EF4-FFF2-40B4-BE49-F238E27FC236}">
                      <a16:creationId xmlns:a16="http://schemas.microsoft.com/office/drawing/2014/main" xmlns="" id="{408C2E37-9A73-4C53-B21B-6DE9C58D23A0}"/>
                    </a:ext>
                  </a:extLst>
                </p:cNvPr>
                <p:cNvSpPr txBox="1"/>
                <p:nvPr/>
              </p:nvSpPr>
              <p:spPr>
                <a:xfrm>
                  <a:off x="267703" y="154808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xmlns="" id="{D1D97790-729F-4619-A93C-CED0FA7A2862}"/>
                    </a:ext>
                  </a:extLst>
                </p:cNvPr>
                <p:cNvSpPr txBox="1"/>
                <p:nvPr/>
              </p:nvSpPr>
              <p:spPr>
                <a:xfrm>
                  <a:off x="262933" y="2369210"/>
                  <a:ext cx="1285867" cy="400110"/>
                </a:xfrm>
                <a:prstGeom prst="rect">
                  <a:avLst/>
                </a:prstGeom>
                <a:noFill/>
              </p:spPr>
              <p:txBody>
                <a:bodyPr wrap="square">
                  <a:spAutoFit/>
                </a:bodyPr>
                <a:lstStyle/>
                <a:p>
                  <a:pPr algn="ctr"/>
                  <a:r>
                    <a:rPr lang="en-IN" sz="2000" dirty="0">
                      <a:latin typeface="Liberation Mono"/>
                    </a:rPr>
                    <a:t>emp</a:t>
                  </a:r>
                  <a:endParaRPr lang="en-IN" sz="2000" dirty="0"/>
                </a:p>
              </p:txBody>
            </p:sp>
            <p:sp>
              <p:nvSpPr>
                <p:cNvPr id="52" name="TextBox 51">
                  <a:extLst>
                    <a:ext uri="{FF2B5EF4-FFF2-40B4-BE49-F238E27FC236}">
                      <a16:creationId xmlns:a16="http://schemas.microsoft.com/office/drawing/2014/main" xmlns="" id="{80EF8C47-F9AF-4E27-A2A2-AB9F4284678A}"/>
                    </a:ext>
                  </a:extLst>
                </p:cNvPr>
                <p:cNvSpPr txBox="1"/>
                <p:nvPr/>
              </p:nvSpPr>
              <p:spPr>
                <a:xfrm>
                  <a:off x="2285448" y="1672970"/>
                  <a:ext cx="2736304"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3" name="TextBox 52">
                  <a:extLst>
                    <a:ext uri="{FF2B5EF4-FFF2-40B4-BE49-F238E27FC236}">
                      <a16:creationId xmlns:a16="http://schemas.microsoft.com/office/drawing/2014/main" xmlns="" id="{9A2E329A-7777-4E08-A514-FB69F59E095C}"/>
                    </a:ext>
                  </a:extLst>
                </p:cNvPr>
                <p:cNvSpPr txBox="1"/>
                <p:nvPr/>
              </p:nvSpPr>
              <p:spPr>
                <a:xfrm>
                  <a:off x="2285448" y="2229960"/>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5" name="Oval 44">
                <a:extLst>
                  <a:ext uri="{FF2B5EF4-FFF2-40B4-BE49-F238E27FC236}">
                    <a16:creationId xmlns:a16="http://schemas.microsoft.com/office/drawing/2014/main" xmlns="" id="{3D740235-FC11-4E2A-BD6A-8F3F26D88A91}"/>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xmlns="" id="{DE001F2A-F7E0-49EC-8CFD-110328077640}"/>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grpSp>
    </p:spTree>
    <p:extLst>
      <p:ext uri="{BB962C8B-B14F-4D97-AF65-F5344CB8AC3E}">
        <p14:creationId xmlns:p14="http://schemas.microsoft.com/office/powerpoint/2010/main" xmlns="" val="2214148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 Relationship Diagram?</a:t>
            </a:r>
          </a:p>
        </p:txBody>
      </p:sp>
      <p:pic>
        <p:nvPicPr>
          <p:cNvPr id="4" name="Picture 3">
            <a:extLst>
              <a:ext uri="{FF2B5EF4-FFF2-40B4-BE49-F238E27FC236}">
                <a16:creationId xmlns:a16="http://schemas.microsoft.com/office/drawing/2014/main" xmlns="" id="{82FC2287-D355-485F-B3C2-9651D741F97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34A73E1-E845-4D7B-8BED-8E3D46B0B6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3" name="Rectangle 2"/>
          <p:cNvSpPr/>
          <p:nvPr/>
        </p:nvSpPr>
        <p:spPr>
          <a:xfrm>
            <a:off x="177850" y="4986224"/>
            <a:ext cx="11605987" cy="1323439"/>
          </a:xfrm>
          <a:prstGeom prst="rect">
            <a:avLst/>
          </a:prstGeom>
        </p:spPr>
        <p:txBody>
          <a:bodyPr wrap="square">
            <a:spAutoFit/>
          </a:bodyPr>
          <a:lstStyle/>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If the ASC or DESC modifier is not provided in the ORDER BY clause, the results will be sorted by expression in ascending order. This is equivalent to ORDER BY expression ASC.</a:t>
            </a:r>
          </a:p>
          <a:p>
            <a:endParaRPr lang="en-IN" sz="16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1600" dirty="0">
                <a:latin typeface="Palatino Linotype" panose="02040502050505030304" pitchFamily="18" charset="0"/>
                <a:cs typeface="Arial" panose="020B0604020202020204" pitchFamily="34" charset="0"/>
              </a:rPr>
              <a:t>The ORDER BY clause can be used in a SELECT statement, SELECT LIMIT statement, Update LIMIT, and DELETE LIMIT statement in MySQL.</a:t>
            </a:r>
          </a:p>
        </p:txBody>
      </p:sp>
      <p:sp>
        <p:nvSpPr>
          <p:cNvPr id="6" name="Rectangle 5"/>
          <p:cNvSpPr/>
          <p:nvPr/>
        </p:nvSpPr>
        <p:spPr>
          <a:xfrm>
            <a:off x="118542" y="797797"/>
            <a:ext cx="11881320" cy="707886"/>
          </a:xfrm>
          <a:prstGeom prst="rect">
            <a:avLst/>
          </a:prstGeom>
          <a:solidFill>
            <a:schemeClr val="bg1"/>
          </a:solidFill>
        </p:spPr>
        <p:txBody>
          <a:bodyPr wrap="square">
            <a:spAutoFit/>
          </a:bodyPr>
          <a:lstStyle/>
          <a:p>
            <a:r>
              <a:rPr lang="en-IN" sz="2000" dirty="0">
                <a:latin typeface="Palatino Linotype" panose="02040502050505030304" pitchFamily="18" charset="0"/>
                <a:cs typeface="Segoe UI Light" panose="020B0502040204020203" pitchFamily="34" charset="0"/>
              </a:rPr>
              <a:t>When doing an ORDER BY, NULL values are placed </a:t>
            </a:r>
            <a:r>
              <a:rPr lang="en-IN" sz="2000" b="1" dirty="0">
                <a:latin typeface="Palatino Linotype" panose="02040502050505030304" pitchFamily="18" charset="0"/>
                <a:cs typeface="Segoe UI Light" panose="020B0502040204020203" pitchFamily="34" charset="0"/>
              </a:rPr>
              <a:t>first</a:t>
            </a:r>
            <a:r>
              <a:rPr lang="en-IN" sz="2000" dirty="0">
                <a:latin typeface="Palatino Linotype" panose="02040502050505030304" pitchFamily="18" charset="0"/>
                <a:cs typeface="Segoe UI Light" panose="020B0502040204020203" pitchFamily="34" charset="0"/>
              </a:rPr>
              <a:t> if you do ORDER BY ... ASC and </a:t>
            </a:r>
            <a:r>
              <a:rPr lang="en-IN" sz="2000" b="1" dirty="0">
                <a:latin typeface="Palatino Linotype" panose="02040502050505030304" pitchFamily="18" charset="0"/>
                <a:cs typeface="Segoe UI Light" panose="020B0502040204020203" pitchFamily="34" charset="0"/>
              </a:rPr>
              <a:t>last</a:t>
            </a:r>
            <a:r>
              <a:rPr lang="en-IN" sz="2000" dirty="0">
                <a:latin typeface="Palatino Linotype" panose="02040502050505030304" pitchFamily="18" charset="0"/>
                <a:cs typeface="Segoe UI Light" panose="020B0502040204020203" pitchFamily="34" charset="0"/>
              </a:rPr>
              <a:t> if you do ORDER BY ... DESC.</a:t>
            </a:r>
          </a:p>
        </p:txBody>
      </p:sp>
      <p:sp>
        <p:nvSpPr>
          <p:cNvPr id="2" name="Rectangle 1"/>
          <p:cNvSpPr/>
          <p:nvPr/>
        </p:nvSpPr>
        <p:spPr>
          <a:xfrm>
            <a:off x="190552" y="2694315"/>
            <a:ext cx="10382989" cy="1815882"/>
          </a:xfrm>
          <a:prstGeom prst="rect">
            <a:avLst/>
          </a:prstGeom>
        </p:spPr>
        <p:txBody>
          <a:bodyPr wrap="square">
            <a:spAutoFit/>
          </a:bodyPr>
          <a:lstStyle/>
          <a:p>
            <a:pPr>
              <a:lnSpc>
                <a:spcPct val="150000"/>
              </a:lnSpc>
            </a:pPr>
            <a:r>
              <a:rPr lang="en-IN" sz="2400" b="1" i="1" dirty="0">
                <a:solidFill>
                  <a:srgbClr val="E01E1E"/>
                </a:solidFill>
                <a:latin typeface="Palatino Linotype" panose="02040502050505030304" pitchFamily="18" charset="0"/>
              </a:rPr>
              <a:t>"Ordered by attributes A1, A2, …"</a:t>
            </a:r>
            <a:endParaRPr lang="en-IN" sz="2000" b="1" i="1" dirty="0">
              <a:solidFill>
                <a:srgbClr val="E01E1E"/>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Tuples are sorted by specified attributes</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Results are sorted by A1 first</a:t>
            </a:r>
          </a:p>
          <a:p>
            <a:pPr marL="285750" indent="-285750">
              <a:buFont typeface="Arial" panose="020B0604020202020204" pitchFamily="34" charset="0"/>
              <a:buChar char="•"/>
            </a:pPr>
            <a:endParaRPr lang="en-IN" sz="800" dirty="0">
              <a:solidFill>
                <a:schemeClr val="accent5">
                  <a:lumMod val="50000"/>
                </a:schemeClr>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accent5">
                    <a:lumMod val="50000"/>
                  </a:schemeClr>
                </a:solidFill>
                <a:latin typeface="Palatino Linotype" panose="02040502050505030304" pitchFamily="18" charset="0"/>
              </a:rPr>
              <a:t>Within each value of A1, results are sorted by A2</a:t>
            </a:r>
          </a:p>
        </p:txBody>
      </p:sp>
      <p:pic>
        <p:nvPicPr>
          <p:cNvPr id="7" name="Picture 6">
            <a:extLst>
              <a:ext uri="{FF2B5EF4-FFF2-40B4-BE49-F238E27FC236}">
                <a16:creationId xmlns:a16="http://schemas.microsoft.com/office/drawing/2014/main" xmlns="" id="{D11F0CAF-D196-4664-A5F7-63CD1545F4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AE360D0F-6459-4FB7-A954-4CD6305C66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58B60377-3885-4F85-9E91-27F2E955F857}"/>
              </a:ext>
            </a:extLst>
          </p:cNvPr>
          <p:cNvSpPr/>
          <p:nvPr/>
        </p:nvSpPr>
        <p:spPr>
          <a:xfrm>
            <a:off x="190552" y="1782243"/>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xmlns="" val="163003985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ORDER BY </a:t>
            </a:r>
            <a:endParaRPr lang="en-IN" sz="3200" b="1" i="1" dirty="0">
              <a:latin typeface="Arial" pitchFamily="34" charset="0"/>
              <a:cs typeface="Arial" pitchFamily="34" charset="0"/>
            </a:endParaRPr>
          </a:p>
        </p:txBody>
      </p:sp>
      <p:sp>
        <p:nvSpPr>
          <p:cNvPr id="2" name="Rectangle 1"/>
          <p:cNvSpPr/>
          <p:nvPr/>
        </p:nvSpPr>
        <p:spPr>
          <a:xfrm>
            <a:off x="190552" y="827420"/>
            <a:ext cx="8838049" cy="369332"/>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The ORDER BY clause is used to sort the records in your result set.</a:t>
            </a:r>
          </a:p>
        </p:txBody>
      </p:sp>
      <p:sp>
        <p:nvSpPr>
          <p:cNvPr id="6" name="Rectangle 5"/>
          <p:cNvSpPr/>
          <p:nvPr/>
        </p:nvSpPr>
        <p:spPr>
          <a:xfrm>
            <a:off x="192623" y="2060848"/>
            <a:ext cx="11809310" cy="4342856"/>
          </a:xfrm>
          <a:prstGeom prst="rect">
            <a:avLst/>
          </a:prstGeom>
        </p:spPr>
        <p:txBody>
          <a:bodyPr wrap="square">
            <a:spAutoFit/>
          </a:bodyPr>
          <a:lstStyle/>
          <a:p>
            <a:pPr>
              <a:lnSpc>
                <a:spcPct val="150000"/>
              </a:lnSpc>
            </a:pPr>
            <a:r>
              <a:rPr lang="en-IN" sz="1600" dirty="0">
                <a:solidFill>
                  <a:srgbClr val="FF0000"/>
                </a:solidFill>
                <a:latin typeface="Arial" panose="020B0604020202020204" pitchFamily="34" charset="0"/>
                <a:ea typeface="Times New Roman" panose="02020603050405020304" pitchFamily="18" charset="0"/>
              </a:rPr>
              <a:t>e.g.</a:t>
            </a:r>
          </a:p>
          <a:p>
            <a:pPr>
              <a:lnSpc>
                <a:spcPct val="150000"/>
              </a:lnSpc>
            </a:pPr>
            <a:endParaRPr lang="en-US" sz="800" dirty="0">
              <a:solidFill>
                <a:srgbClr val="0077AA"/>
              </a:solidFill>
              <a:latin typeface="Arial" panose="020B0604020202020204" pitchFamily="34" charset="0"/>
              <a:ea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latin typeface="Liberation Mono"/>
                <a:ea typeface="Times New Roman" panose="02020603050405020304" pitchFamily="18" charset="0"/>
              </a:rPr>
              <a:t>comm</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IS NULL</a:t>
            </a:r>
            <a:r>
              <a:rPr lang="en-US" dirty="0">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IN" dirty="0">
                <a:latin typeface="Liberation Mono"/>
                <a:cs typeface="Arial" panose="020B0604020202020204" pitchFamily="34" charset="0"/>
              </a:rPr>
              <a:t>ename,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ename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length</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ename</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desc</a:t>
            </a:r>
            <a:r>
              <a:rPr lang="en-US" dirty="0">
                <a:latin typeface="Liberation Mono"/>
                <a:ea typeface="Times New Roman" panose="02020603050405020304" pitchFamily="18" charset="0"/>
              </a:rPr>
              <a:t> ;</a:t>
            </a:r>
            <a:endParaRPr lang="en-IN"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‘manager'</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3</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IF</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'salesman'</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a:t>
            </a:r>
            <a:r>
              <a:rPr lang="en-IN" dirty="0">
                <a:solidFill>
                  <a:srgbClr val="0077AA"/>
                </a:solidFill>
                <a:latin typeface="Liberation Mono"/>
                <a:ea typeface="Times New Roman" panose="02020603050405020304" pitchFamily="18" charset="0"/>
                <a:cs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null</a:t>
            </a:r>
            <a:r>
              <a:rPr lang="en-IN"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IN" dirty="0">
                <a:solidFill>
                  <a:srgbClr val="0077AA"/>
                </a:solidFill>
                <a:latin typeface="Liberation Mono"/>
                <a:ea typeface="Times New Roman" panose="02020603050405020304" pitchFamily="18" charset="0"/>
                <a:cs typeface="Times New Roman" panose="02020603050405020304" pitchFamily="18" charset="0"/>
              </a:rPr>
              <a:t>ISNULL</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comm</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comm</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FIELD</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'manager'</a:t>
            </a:r>
            <a:r>
              <a:rPr lang="en-US" dirty="0">
                <a:solidFill>
                  <a:srgbClr val="0077AA"/>
                </a:solidFill>
                <a:latin typeface="Liberation Mono"/>
                <a:ea typeface="Times New Roman" panose="02020603050405020304" pitchFamily="18" charset="0"/>
                <a:cs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'salesman'</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`e`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a:p>
            <a:pPr marL="285750" indent="-28575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cs typeface="Times New Roman" panose="02020603050405020304" pitchFamily="18" charset="0"/>
              </a:rPr>
              <a:t>SELECT</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ename </a:t>
            </a:r>
            <a:r>
              <a:rPr lang="en-IN" dirty="0">
                <a:latin typeface="Liberation Mono"/>
                <a:ea typeface="Times New Roman" panose="02020603050405020304" pitchFamily="18" charset="0"/>
              </a:rPr>
              <a:t>'e'</a:t>
            </a:r>
            <a:r>
              <a:rPr lang="en-IN" dirty="0">
                <a:solidFill>
                  <a:srgbClr val="000000"/>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emp</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ORDER BY </a:t>
            </a:r>
            <a:r>
              <a:rPr lang="en-IN" dirty="0">
                <a:solidFill>
                  <a:srgbClr val="DD4A68"/>
                </a:solidFill>
                <a:latin typeface="Liberation Mono"/>
                <a:ea typeface="Times New Roman" panose="02020603050405020304" pitchFamily="18" charset="0"/>
              </a:rPr>
              <a:t>'e'</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xmlns="" id="{F9F51BB9-6402-477A-8141-3A7BE1F2FCF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24127514-7EC4-4658-899B-5B0DCF30C1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xmlns="" id="{984E8AFE-728A-4D0D-9F32-4687EE5B7590}"/>
              </a:ext>
            </a:extLst>
          </p:cNvPr>
          <p:cNvSpPr/>
          <p:nvPr/>
        </p:nvSpPr>
        <p:spPr>
          <a:xfrm>
            <a:off x="190552" y="1412776"/>
            <a:ext cx="11809310"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a:t>
            </a:r>
            <a:r>
              <a:rPr lang="en-US" sz="2000" dirty="0">
                <a:solidFill>
                  <a:srgbClr val="0077AA"/>
                </a:solidFill>
                <a:latin typeface="Liberation Mono"/>
              </a:rPr>
              <a:t>ORDER BY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t>
            </a:r>
            <a:r>
              <a:rPr lang="en-US" sz="2000" dirty="0">
                <a:solidFill>
                  <a:srgbClr val="0077AA"/>
                </a:solidFill>
                <a:latin typeface="Liberation Mono"/>
              </a:rPr>
              <a:t> | expr | position}  [ASC | DESC], ...</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xmlns="" val="351524340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92500"/>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Comparison Functions and Operator</a:t>
            </a:r>
          </a:p>
        </p:txBody>
      </p:sp>
      <p:pic>
        <p:nvPicPr>
          <p:cNvPr id="3" name="Picture 2">
            <a:extLst>
              <a:ext uri="{FF2B5EF4-FFF2-40B4-BE49-F238E27FC236}">
                <a16:creationId xmlns:a16="http://schemas.microsoft.com/office/drawing/2014/main" xmlns="" id="{409F2326-E5B8-45E6-BD32-EBEE3CA5B78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C573736-2533-4E0A-B674-0C6122F724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1074373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 Functions and Operator</a:t>
            </a:r>
          </a:p>
        </p:txBody>
      </p:sp>
      <p:graphicFrame>
        <p:nvGraphicFramePr>
          <p:cNvPr id="7" name="Table 6"/>
          <p:cNvGraphicFramePr>
            <a:graphicFrameLocks noGrp="1"/>
          </p:cNvGraphicFramePr>
          <p:nvPr>
            <p:extLst>
              <p:ext uri="{D42A27DB-BD31-4B8C-83A1-F6EECF244321}">
                <p14:modId xmlns:p14="http://schemas.microsoft.com/office/powerpoint/2010/main" xmlns="" val="2484326377"/>
              </p:ext>
            </p:extLst>
          </p:nvPr>
        </p:nvGraphicFramePr>
        <p:xfrm>
          <a:off x="406574" y="677982"/>
          <a:ext cx="11305256" cy="5919370"/>
        </p:xfrm>
        <a:graphic>
          <a:graphicData uri="http://schemas.openxmlformats.org/drawingml/2006/table">
            <a:tbl>
              <a:tblPr>
                <a:tableStyleId>{616DA210-FB5B-4158-B5E0-FEB733F419BA}</a:tableStyleId>
              </a:tblPr>
              <a:tblGrid>
                <a:gridCol w="3800905">
                  <a:extLst>
                    <a:ext uri="{9D8B030D-6E8A-4147-A177-3AD203B41FA5}">
                      <a16:colId xmlns:a16="http://schemas.microsoft.com/office/drawing/2014/main" xmlns="" val="20000"/>
                    </a:ext>
                  </a:extLst>
                </a:gridCol>
                <a:gridCol w="7504351">
                  <a:extLst>
                    <a:ext uri="{9D8B030D-6E8A-4147-A177-3AD203B41FA5}">
                      <a16:colId xmlns:a16="http://schemas.microsoft.com/office/drawing/2014/main" xmlns="" val="20001"/>
                    </a:ext>
                  </a:extLst>
                </a:gridCol>
              </a:tblGrid>
              <a:tr h="310698">
                <a:tc>
                  <a:txBody>
                    <a:bodyPr/>
                    <a:lstStyle/>
                    <a:p>
                      <a:pPr fontAlgn="base"/>
                      <a:r>
                        <a:rPr lang="en-IN" sz="1700" u="none" strike="noStrike" dirty="0">
                          <a:solidFill>
                            <a:srgbClr val="006C86"/>
                          </a:solidFill>
                          <a:effectLst/>
                          <a:latin typeface="Palatino Linotype" panose="02040502050505030304" pitchFamily="18" charset="0"/>
                        </a:rPr>
                        <a: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77542">
                <a:tc>
                  <a:txBody>
                    <a:bodyPr/>
                    <a:lstStyle/>
                    <a:p>
                      <a:pPr fontAlgn="base"/>
                      <a:r>
                        <a:rPr lang="en-IN" sz="1700" u="none" strike="noStrike" dirty="0">
                          <a:solidFill>
                            <a:srgbClr val="006C86"/>
                          </a:solidFill>
                          <a:effectLst/>
                          <a:latin typeface="Palatino Linotype" panose="02040502050505030304" pitchFamily="18" charset="0"/>
                        </a:rPr>
                        <a:t>!=, &lt;&gt;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Not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177542">
                <a:tc>
                  <a:txBody>
                    <a:bodyPr/>
                    <a:lstStyle/>
                    <a:p>
                      <a:pPr fontAlgn="base"/>
                      <a:r>
                        <a:rPr lang="en-IN" sz="1700" u="none" strike="noStrike" dirty="0">
                          <a:solidFill>
                            <a:srgbClr val="006C86"/>
                          </a:solidFill>
                          <a:effectLst/>
                          <a:latin typeface="Palatino Linotype" panose="02040502050505030304" pitchFamily="18" charset="0"/>
                        </a:rPr>
                        <a: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Greater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177542">
                <a:tc>
                  <a:txBody>
                    <a:bodyPr/>
                    <a:lstStyle/>
                    <a:p>
                      <a:pPr fontAlgn="base"/>
                      <a:r>
                        <a:rPr lang="en-IN" sz="1700" u="none" strike="noStrike" dirty="0">
                          <a:solidFill>
                            <a:srgbClr val="006C86"/>
                          </a:solidFill>
                          <a:effectLst/>
                          <a:latin typeface="Palatino Linotype" panose="02040502050505030304" pitchFamily="18" charset="0"/>
                        </a:rPr>
                        <a:t>&lt;=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Less than or equal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310698">
                <a:tc>
                  <a:txBody>
                    <a:bodyPr/>
                    <a:lstStyle/>
                    <a:p>
                      <a:pPr fontAlgn="base"/>
                      <a:r>
                        <a:rPr lang="en-IN" sz="1700" u="none" strike="noStrike" dirty="0">
                          <a:solidFill>
                            <a:srgbClr val="006C86"/>
                          </a:solidFill>
                          <a:effectLst/>
                          <a:latin typeface="Palatino Linotype" panose="02040502050505030304" pitchFamily="18" charset="0"/>
                        </a:rPr>
                        <a:t>&lt;=&gt;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NULL-safe equal to operator</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177542">
                <a:tc>
                  <a:txBody>
                    <a:bodyPr/>
                    <a:lstStyle/>
                    <a:p>
                      <a:pPr fontAlgn="base"/>
                      <a:r>
                        <a:rPr lang="en-IN" sz="1700" u="none" strike="noStrike" dirty="0">
                          <a:solidFill>
                            <a:srgbClr val="006C86"/>
                          </a:solidFill>
                          <a:effectLst/>
                          <a:latin typeface="Palatino Linotype" panose="02040502050505030304" pitchFamily="18" charset="0"/>
                        </a:rPr>
                        <a:t>IS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r h="177542">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u="none" strike="noStrike" dirty="0">
                          <a:solidFill>
                            <a:srgbClr val="006C86"/>
                          </a:solidFill>
                          <a:effectLst/>
                          <a:latin typeface="Palatino Linotype" panose="02040502050505030304" pitchFamily="18" charset="0"/>
                        </a:rPr>
                        <a:t>IS NOT 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IN" sz="1700" dirty="0">
                          <a:effectLst/>
                          <a:latin typeface="Palatino Linotype" panose="02040502050505030304" pitchFamily="18" charset="0"/>
                        </a:rPr>
                        <a:t>NOT NULL value test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8"/>
                  </a:ext>
                </a:extLst>
              </a:tr>
              <a:tr h="177542">
                <a:tc>
                  <a:txBody>
                    <a:bodyPr/>
                    <a:lstStyle/>
                    <a:p>
                      <a:pPr fontAlgn="base"/>
                      <a:r>
                        <a:rPr lang="en-IN" sz="1700" u="none" strike="noStrike" dirty="0">
                          <a:solidFill>
                            <a:srgbClr val="006C86"/>
                          </a:solidFill>
                          <a:effectLst/>
                          <a:latin typeface="Palatino Linotype" panose="02040502050505030304" pitchFamily="18" charset="0"/>
                        </a:rPr>
                        <a:t>ISNULL()</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whether the argument is NULL</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3"/>
                  </a:ext>
                </a:extLst>
              </a:tr>
              <a:tr h="177542">
                <a:tc>
                  <a:txBody>
                    <a:bodyPr/>
                    <a:lstStyle/>
                    <a:p>
                      <a:pPr fontAlgn="base"/>
                      <a:r>
                        <a:rPr lang="en-IN" sz="1700" u="none" strike="noStrike" dirty="0">
                          <a:solidFill>
                            <a:srgbClr val="006C86"/>
                          </a:solidFill>
                          <a:effectLst/>
                          <a:latin typeface="Palatino Linotype" panose="02040502050505030304" pitchFamily="18" charset="0"/>
                        </a:rPr>
                        <a:t>IS</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4"/>
                  </a:ext>
                </a:extLst>
              </a:tr>
              <a:tr h="310698">
                <a:tc>
                  <a:txBody>
                    <a:bodyPr/>
                    <a:lstStyle/>
                    <a:p>
                      <a:pPr fontAlgn="base"/>
                      <a:r>
                        <a:rPr lang="en-IN" sz="1700" u="none" strike="noStrike" dirty="0">
                          <a:solidFill>
                            <a:srgbClr val="006C86"/>
                          </a:solidFill>
                          <a:effectLst/>
                          <a:latin typeface="Palatino Linotype" panose="02040502050505030304" pitchFamily="18" charset="0"/>
                        </a:rPr>
                        <a:t>IS NOT</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Test a value against a boolean</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5"/>
                  </a:ext>
                </a:extLst>
              </a:tr>
              <a:tr h="177542">
                <a:tc>
                  <a:txBody>
                    <a:bodyPr/>
                    <a:lstStyle/>
                    <a:p>
                      <a:pPr fontAlgn="base"/>
                      <a:r>
                        <a:rPr lang="en-IN" sz="1700" u="none" strike="noStrike" dirty="0">
                          <a:solidFill>
                            <a:srgbClr val="006C86"/>
                          </a:solidFill>
                          <a:effectLst/>
                          <a:latin typeface="Palatino Linotype" panose="02040502050505030304" pitchFamily="18" charset="0"/>
                        </a:rPr>
                        <a:t>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6"/>
                  </a:ext>
                </a:extLst>
              </a:tr>
              <a:tr h="310698">
                <a:tc>
                  <a:txBody>
                    <a:bodyPr/>
                    <a:lstStyle/>
                    <a:p>
                      <a:pPr fontAlgn="base"/>
                      <a:r>
                        <a:rPr lang="en-IN" sz="1700" u="none" strike="noStrike" dirty="0">
                          <a:solidFill>
                            <a:srgbClr val="006C86"/>
                          </a:solidFill>
                          <a:effectLst/>
                          <a:latin typeface="Palatino Linotype" panose="02040502050505030304" pitchFamily="18" charset="0"/>
                        </a:rPr>
                        <a:t>NOT IN()</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Check whether a value is not within a set of values</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7"/>
                  </a:ext>
                </a:extLst>
              </a:tr>
              <a:tr h="177542">
                <a:tc>
                  <a:txBody>
                    <a:bodyPr/>
                    <a:lstStyle/>
                    <a:p>
                      <a:pPr fontAlgn="base"/>
                      <a:r>
                        <a:rPr lang="en-IN" sz="1700" u="none" strike="noStrike" dirty="0">
                          <a:solidFill>
                            <a:srgbClr val="006C86"/>
                          </a:solidFill>
                          <a:effectLst/>
                          <a:latin typeface="Palatino Linotype" panose="02040502050505030304" pitchFamily="18" charset="0"/>
                        </a:rPr>
                        <a:t>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18"/>
                  </a:ext>
                </a:extLst>
              </a:tr>
              <a:tr h="177542">
                <a:tc>
                  <a:txBody>
                    <a:bodyPr/>
                    <a:lstStyle/>
                    <a:p>
                      <a:pPr fontAlgn="base"/>
                      <a:r>
                        <a:rPr lang="en-IN" sz="1700" u="none" strike="noStrike" dirty="0">
                          <a:solidFill>
                            <a:srgbClr val="006C86"/>
                          </a:solidFill>
                          <a:effectLst/>
                          <a:latin typeface="Palatino Linotype" panose="02040502050505030304" pitchFamily="18" charset="0"/>
                        </a:rPr>
                        <a:t>NOT LIKE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Negation of simple pattern matching</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645686977"/>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736052894"/>
                  </a:ext>
                </a:extLst>
              </a:tr>
              <a:tr h="177542">
                <a:tc>
                  <a:txBody>
                    <a:bodyPr/>
                    <a:lstStyle/>
                    <a:p>
                      <a:pPr marL="0" algn="l" defTabSz="914400" rtl="0" eaLnBrk="1" fontAlgn="base" latinLnBrk="0" hangingPunct="1"/>
                      <a:r>
                        <a:rPr lang="en-IN" sz="1700" u="none" strike="noStrike" kern="1200" dirty="0">
                          <a:solidFill>
                            <a:srgbClr val="006C86"/>
                          </a:solidFill>
                          <a:effectLst/>
                          <a:latin typeface="Palatino Linotype" panose="02040502050505030304" pitchFamily="18" charset="0"/>
                          <a:ea typeface="+mn-ea"/>
                          <a:cs typeface="+mn-cs"/>
                        </a:rPr>
                        <a:t>NOT BETWEEN ... AND ...</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US" dirty="0">
                          <a:effectLst/>
                          <a:latin typeface="Palatino Linotype" panose="02040502050505030304" pitchFamily="18" charset="0"/>
                        </a:rPr>
                        <a:t>Whether a value is not within a range of values</a:t>
                      </a:r>
                    </a:p>
                  </a:txBody>
                  <a:tcPr marL="47625" marR="47625">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441983067"/>
                  </a:ext>
                </a:extLst>
              </a:tr>
              <a:tr h="177542">
                <a:tc>
                  <a:txBody>
                    <a:bodyPr/>
                    <a:lstStyle/>
                    <a:p>
                      <a:pPr fontAlgn="base"/>
                      <a:r>
                        <a:rPr lang="en-IN" sz="1700" u="none" strike="noStrike" dirty="0">
                          <a:solidFill>
                            <a:srgbClr val="006C86"/>
                          </a:solidFill>
                          <a:effectLst/>
                          <a:latin typeface="Palatino Linotype" panose="02040502050505030304" pitchFamily="18" charset="0"/>
                        </a:rPr>
                        <a:t>COALESCE()</a:t>
                      </a:r>
                      <a:endParaRPr lang="en-IN" sz="1700" u="none" dirty="0">
                        <a:solidFill>
                          <a:srgbClr val="006C86"/>
                        </a:solidFill>
                        <a:effectLst/>
                        <a:latin typeface="Palatino Linotype" panose="02040502050505030304" pitchFamily="18" charset="0"/>
                      </a:endParaRP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1700" dirty="0">
                          <a:effectLst/>
                          <a:latin typeface="Palatino Linotype" panose="02040502050505030304" pitchFamily="18" charset="0"/>
                        </a:rPr>
                        <a:t>Return the first non-NULL argument</a:t>
                      </a:r>
                    </a:p>
                  </a:txBody>
                  <a:tcPr marL="23114" marR="23114" marT="22193" marB="22193">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263168878"/>
                  </a:ext>
                </a:extLst>
              </a:tr>
            </a:tbl>
          </a:graphicData>
        </a:graphic>
      </p:graphicFrame>
      <p:pic>
        <p:nvPicPr>
          <p:cNvPr id="4" name="Picture 3">
            <a:extLst>
              <a:ext uri="{FF2B5EF4-FFF2-40B4-BE49-F238E27FC236}">
                <a16:creationId xmlns:a16="http://schemas.microsoft.com/office/drawing/2014/main" xmlns="" id="{37176B2E-C947-4E18-9400-579CBCAB536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84056675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The null-to-null comparisons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DB6F7748-2D80-4B1D-8C8D-2FD2E98F950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B0C8E57E-5291-465A-AAF0-39DB5BB651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589592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NULL value - NULL</a:t>
            </a:r>
          </a:p>
        </p:txBody>
      </p:sp>
      <p:sp>
        <p:nvSpPr>
          <p:cNvPr id="7" name="Rectangle 6"/>
          <p:cNvSpPr/>
          <p:nvPr/>
        </p:nvSpPr>
        <p:spPr>
          <a:xfrm>
            <a:off x="262558" y="974205"/>
            <a:ext cx="11593288" cy="400110"/>
          </a:xfrm>
          <a:prstGeom prst="rect">
            <a:avLst/>
          </a:prstGeom>
          <a:noFill/>
        </p:spPr>
        <p:txBody>
          <a:bodyPr wrap="square">
            <a:spAutoFit/>
          </a:bodyPr>
          <a:lstStyle/>
          <a:p>
            <a:r>
              <a:rPr lang="en-IN" dirty="0">
                <a:solidFill>
                  <a:srgbClr val="222222"/>
                </a:solidFill>
                <a:latin typeface="Palatino Linotype" panose="02040502050505030304" pitchFamily="18" charset="0"/>
              </a:rPr>
              <a:t>The</a:t>
            </a:r>
            <a:r>
              <a:rPr lang="en-IN" b="1" dirty="0">
                <a:solidFill>
                  <a:srgbClr val="222222"/>
                </a:solidFill>
                <a:latin typeface="Palatino Linotype" panose="02040502050505030304" pitchFamily="18" charset="0"/>
              </a:rPr>
              <a:t> NULL value </a:t>
            </a:r>
            <a:r>
              <a:rPr lang="en-IN" dirty="0">
                <a:solidFill>
                  <a:srgbClr val="222222"/>
                </a:solidFill>
                <a:latin typeface="Palatino Linotype" panose="02040502050505030304" pitchFamily="18" charset="0"/>
              </a:rPr>
              <a:t>is special. It means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NO VALUE</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or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endParaRPr lang="en-IN" sz="2000" dirty="0">
              <a:solidFill>
                <a:srgbClr val="222222"/>
              </a:solidFill>
              <a:latin typeface="Palatino Linotype" panose="02040502050505030304" pitchFamily="18" charset="0"/>
            </a:endParaRPr>
          </a:p>
        </p:txBody>
      </p:sp>
      <p:grpSp>
        <p:nvGrpSpPr>
          <p:cNvPr id="3" name="Group 2">
            <a:extLst>
              <a:ext uri="{FF2B5EF4-FFF2-40B4-BE49-F238E27FC236}">
                <a16:creationId xmlns:a16="http://schemas.microsoft.com/office/drawing/2014/main" xmlns="" id="{21BDB1A3-9F7D-4DFB-8C5A-383AABE838BE}"/>
              </a:ext>
            </a:extLst>
          </p:cNvPr>
          <p:cNvGrpSpPr/>
          <p:nvPr/>
        </p:nvGrpSpPr>
        <p:grpSpPr>
          <a:xfrm>
            <a:off x="262558" y="4645000"/>
            <a:ext cx="8495194" cy="584200"/>
            <a:chOff x="1676182" y="4191000"/>
            <a:chExt cx="8495194" cy="584200"/>
          </a:xfrm>
        </p:grpSpPr>
        <p:pic>
          <p:nvPicPr>
            <p:cNvPr id="2" name="Picture 1"/>
            <p:cNvPicPr>
              <a:picLocks noChangeAspect="1"/>
            </p:cNvPicPr>
            <p:nvPr/>
          </p:nvPicPr>
          <p:blipFill>
            <a:blip r:embed="rId2" cstate="print"/>
            <a:stretch>
              <a:fillRect/>
            </a:stretch>
          </p:blipFill>
          <p:spPr>
            <a:xfrm>
              <a:off x="1676182" y="4191000"/>
              <a:ext cx="8457100" cy="584200"/>
            </a:xfrm>
            <a:prstGeom prst="rect">
              <a:avLst/>
            </a:prstGeom>
          </p:spPr>
        </p:pic>
        <p:sp>
          <p:nvSpPr>
            <p:cNvPr id="8" name="Rectangle 7"/>
            <p:cNvSpPr/>
            <p:nvPr/>
          </p:nvSpPr>
          <p:spPr>
            <a:xfrm>
              <a:off x="6819012" y="4209258"/>
              <a:ext cx="3352364"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0" name="Rectangle 9">
            <a:extLst>
              <a:ext uri="{FF2B5EF4-FFF2-40B4-BE49-F238E27FC236}">
                <a16:creationId xmlns:a16="http://schemas.microsoft.com/office/drawing/2014/main" xmlns="" id="{3E5C472D-9567-43E9-B509-3A1EC250690F}"/>
              </a:ext>
            </a:extLst>
          </p:cNvPr>
          <p:cNvSpPr/>
          <p:nvPr/>
        </p:nvSpPr>
        <p:spPr>
          <a:xfrm>
            <a:off x="118542" y="1541230"/>
            <a:ext cx="11953327" cy="2554545"/>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You cannot be compared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UNKNOWN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the way you compere two </a:t>
            </a:r>
            <a:r>
              <a:rPr lang="en-IN" b="1" dirty="0">
                <a:solidFill>
                  <a:srgbClr val="222222"/>
                </a:solidFill>
                <a:latin typeface="Palatino Linotype" panose="02040502050505030304" pitchFamily="18" charset="0"/>
              </a:rPr>
              <a:t>"</a:t>
            </a:r>
            <a:r>
              <a:rPr lang="en-IN" b="1" i="1" dirty="0">
                <a:solidFill>
                  <a:srgbClr val="222222"/>
                </a:solidFill>
                <a:latin typeface="Palatino Linotype" panose="02040502050505030304" pitchFamily="18" charset="0"/>
              </a:rPr>
              <a:t>KNOWN VALUE</a:t>
            </a:r>
            <a:r>
              <a:rPr lang="en-IN" sz="2000" b="1" dirty="0">
                <a:solidFill>
                  <a:srgbClr val="222222"/>
                </a:solidFill>
                <a:latin typeface="Palatino Linotype" panose="02040502050505030304" pitchFamily="18" charset="0"/>
              </a:rPr>
              <a:t>"</a:t>
            </a:r>
            <a:r>
              <a:rPr lang="en-IN" b="1" dirty="0">
                <a:solidFill>
                  <a:srgbClr val="222222"/>
                </a:solidFill>
                <a:latin typeface="Palatino Linotype" panose="02040502050505030304" pitchFamily="18" charset="0"/>
              </a:rPr>
              <a:t> </a:t>
            </a:r>
            <a:r>
              <a:rPr lang="en-IN" dirty="0">
                <a:solidFill>
                  <a:srgbClr val="222222"/>
                </a:solidFill>
                <a:latin typeface="Palatino Linotype" panose="02040502050505030304" pitchFamily="18" charset="0"/>
              </a:rPr>
              <a:t>to each other. </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dirty="0">
                <a:solidFill>
                  <a:srgbClr val="222222"/>
                </a:solidFill>
                <a:latin typeface="Palatino Linotype" panose="02040502050505030304" pitchFamily="18" charset="0"/>
              </a:rPr>
              <a:t>If you attempt to use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with the usual arithmetic comparison operators, the result is </a:t>
            </a:r>
            <a:r>
              <a:rPr lang="en-IN" b="1" dirty="0">
                <a:solidFill>
                  <a:srgbClr val="222222"/>
                </a:solidFill>
                <a:latin typeface="Palatino Linotype" panose="02040502050505030304" pitchFamily="18" charset="0"/>
              </a:rPr>
              <a:t>NULL </a:t>
            </a:r>
            <a:r>
              <a:rPr lang="en-IN" dirty="0">
                <a:solidFill>
                  <a:srgbClr val="222222"/>
                </a:solidFill>
                <a:latin typeface="Palatino Linotype" panose="02040502050505030304" pitchFamily="18" charset="0"/>
              </a:rPr>
              <a:t>(</a:t>
            </a:r>
            <a:r>
              <a:rPr lang="en-IN" i="1" dirty="0">
                <a:solidFill>
                  <a:srgbClr val="222222"/>
                </a:solidFill>
                <a:latin typeface="Palatino Linotype" panose="02040502050505030304" pitchFamily="18" charset="0"/>
              </a:rPr>
              <a:t>undefined</a:t>
            </a:r>
            <a:r>
              <a:rPr lang="en-IN" dirty="0">
                <a:solidFill>
                  <a:srgbClr val="222222"/>
                </a:solidFill>
                <a:latin typeface="Palatino Linotype" panose="02040502050505030304" pitchFamily="18" charset="0"/>
              </a:rPr>
              <a:t>).</a:t>
            </a:r>
          </a:p>
          <a:p>
            <a:pPr marL="285750" indent="-285750">
              <a:buFont typeface="Arial" panose="020B0604020202020204" pitchFamily="34" charset="0"/>
              <a:buChar char="•"/>
            </a:pPr>
            <a:endParaRPr lang="en-IN"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Instead of using =, &lt; &gt;, or != to test for equality or inequality with </a:t>
            </a:r>
            <a:r>
              <a:rPr lang="en-IN" b="1" dirty="0">
                <a:solidFill>
                  <a:srgbClr val="222222"/>
                </a:solidFill>
                <a:latin typeface="Palatino Linotype" panose="02040502050505030304" pitchFamily="18" charset="0"/>
              </a:rPr>
              <a:t>NULL</a:t>
            </a:r>
            <a:r>
              <a:rPr lang="en-IN" sz="2000" i="1" dirty="0">
                <a:solidFill>
                  <a:srgbClr val="222222"/>
                </a:solidFill>
                <a:latin typeface="Palatino Linotype" panose="02040502050505030304" pitchFamily="18" charset="0"/>
              </a:rPr>
              <a:t> values, use </a:t>
            </a:r>
            <a:r>
              <a:rPr lang="en-IN" b="1" i="1" dirty="0">
                <a:solidFill>
                  <a:srgbClr val="222222"/>
                </a:solidFill>
                <a:latin typeface="Palatino Linotype" panose="02040502050505030304" pitchFamily="18" charset="0"/>
              </a:rPr>
              <a:t>IS NULL</a:t>
            </a:r>
            <a:r>
              <a:rPr lang="en-IN" i="1" dirty="0">
                <a:solidFill>
                  <a:srgbClr val="222222"/>
                </a:solidFill>
                <a:latin typeface="Palatino Linotype" panose="02040502050505030304" pitchFamily="18" charset="0"/>
              </a:rPr>
              <a:t> </a:t>
            </a:r>
            <a:r>
              <a:rPr lang="en-IN" sz="2000" i="1" dirty="0">
                <a:solidFill>
                  <a:srgbClr val="222222"/>
                </a:solidFill>
                <a:latin typeface="Palatino Linotype" panose="02040502050505030304" pitchFamily="18" charset="0"/>
              </a:rPr>
              <a:t>or </a:t>
            </a:r>
            <a:r>
              <a:rPr lang="en-IN" b="1" i="1" dirty="0">
                <a:solidFill>
                  <a:srgbClr val="222222"/>
                </a:solidFill>
                <a:latin typeface="Palatino Linotype" panose="02040502050505030304" pitchFamily="18" charset="0"/>
              </a:rPr>
              <a:t>IS NOT NULL</a:t>
            </a:r>
          </a:p>
          <a:p>
            <a:pPr marL="285750" indent="-285750">
              <a:buFont typeface="Arial" panose="020B0604020202020204" pitchFamily="34" charset="0"/>
              <a:buChar char="•"/>
            </a:pPr>
            <a:endParaRPr lang="en-IN" sz="800" b="1" i="1"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IN" sz="2000" dirty="0">
                <a:solidFill>
                  <a:srgbClr val="222222"/>
                </a:solidFill>
                <a:latin typeface="Palatino Linotype" panose="02040502050505030304" pitchFamily="18" charset="0"/>
              </a:rPr>
              <a:t>MySQL specific </a:t>
            </a:r>
            <a:r>
              <a:rPr lang="en-IN" sz="2400" b="1" dirty="0">
                <a:solidFill>
                  <a:schemeClr val="accent6">
                    <a:lumMod val="50000"/>
                  </a:schemeClr>
                </a:solidFill>
                <a:latin typeface="Palatino Linotype" panose="02040502050505030304" pitchFamily="18" charset="0"/>
              </a:rPr>
              <a:t>&lt;=&gt;</a:t>
            </a:r>
            <a:r>
              <a:rPr lang="en-IN" sz="2000" dirty="0">
                <a:solidFill>
                  <a:srgbClr val="222222"/>
                </a:solidFill>
                <a:latin typeface="Palatino Linotype" panose="02040502050505030304" pitchFamily="18" charset="0"/>
              </a:rPr>
              <a:t> comparison operator is used for NULL-to-NULL comparisons.</a:t>
            </a:r>
          </a:p>
        </p:txBody>
      </p:sp>
      <p:cxnSp>
        <p:nvCxnSpPr>
          <p:cNvPr id="6" name="Straight Connector 5">
            <a:extLst>
              <a:ext uri="{FF2B5EF4-FFF2-40B4-BE49-F238E27FC236}">
                <a16:creationId xmlns:a16="http://schemas.microsoft.com/office/drawing/2014/main" xmlns="" id="{6F18E359-E157-4B89-BD1A-03C55C8F70E8}"/>
              </a:ext>
            </a:extLst>
          </p:cNvPr>
          <p:cNvCxnSpPr/>
          <p:nvPr/>
        </p:nvCxnSpPr>
        <p:spPr>
          <a:xfrm flipV="1">
            <a:off x="262558" y="4095775"/>
            <a:ext cx="11449272" cy="11717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xmlns="" id="{2C183FDD-F886-4088-85B5-D820ACBFCBF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1B966452-755B-4AFA-92DF-983AFE5239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4200330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Control Flow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99829873-64B6-44D5-85CC-F476F3B7EB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2F4712F-1C14-466F-BBFC-5934D69CC6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03970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IFNULL</a:t>
            </a:r>
          </a:p>
        </p:txBody>
      </p:sp>
      <p:sp>
        <p:nvSpPr>
          <p:cNvPr id="2" name="Rectangle 1"/>
          <p:cNvSpPr/>
          <p:nvPr/>
        </p:nvSpPr>
        <p:spPr>
          <a:xfrm>
            <a:off x="262558" y="928524"/>
            <a:ext cx="11449272" cy="677108"/>
          </a:xfrm>
          <a:prstGeom prst="rect">
            <a:avLst/>
          </a:prstGeom>
        </p:spPr>
        <p:txBody>
          <a:bodyPr wrap="square">
            <a:spAutoFit/>
          </a:bodyPr>
          <a:lstStyle/>
          <a:p>
            <a:r>
              <a:rPr lang="en-IN" b="1" dirty="0">
                <a:solidFill>
                  <a:srgbClr val="222222"/>
                </a:solidFill>
                <a:latin typeface="Palatino Linotype" panose="02040502050505030304" pitchFamily="18" charset="0"/>
              </a:rPr>
              <a:t>MySQL IFNULL</a:t>
            </a:r>
            <a:r>
              <a:rPr lang="en-IN" dirty="0">
                <a:solidFill>
                  <a:srgbClr val="222222"/>
                </a:solidFill>
                <a:latin typeface="Palatino Linotype" panose="02040502050505030304" pitchFamily="18" charset="0"/>
              </a:rPr>
              <a:t>() takes two expressions, if the first expression is not NULL, it returns the first expression. Otherwise, it returns the second expression, </a:t>
            </a:r>
            <a:r>
              <a:rPr lang="en-IN" sz="2000" b="1" dirty="0">
                <a:solidFill>
                  <a:srgbClr val="222222"/>
                </a:solidFill>
                <a:latin typeface="Palatino Linotype" panose="02040502050505030304" pitchFamily="18" charset="0"/>
              </a:rPr>
              <a:t>it returns either numeric or string value.</a:t>
            </a:r>
          </a:p>
        </p:txBody>
      </p:sp>
      <p:sp>
        <p:nvSpPr>
          <p:cNvPr id="3" name="Rectangle 1"/>
          <p:cNvSpPr>
            <a:spLocks noChangeArrowheads="1"/>
          </p:cNvSpPr>
          <p:nvPr/>
        </p:nvSpPr>
        <p:spPr bwMode="auto">
          <a:xfrm>
            <a:off x="406574" y="2040317"/>
            <a:ext cx="8838048"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fontAlgn="t">
              <a:spcBef>
                <a:spcPct val="0"/>
              </a:spcBef>
              <a:spcAft>
                <a:spcPct val="0"/>
              </a:spcAft>
            </a:pPr>
            <a:r>
              <a:rPr lang="en-US" sz="2000" dirty="0">
                <a:solidFill>
                  <a:srgbClr val="0077AA"/>
                </a:solidFill>
                <a:latin typeface="Liberation Mono"/>
              </a:rPr>
              <a:t>IFNULL(expression1, expression2) </a:t>
            </a:r>
          </a:p>
        </p:txBody>
      </p:sp>
      <p:sp>
        <p:nvSpPr>
          <p:cNvPr id="8" name="Rectangle 7"/>
          <p:cNvSpPr/>
          <p:nvPr/>
        </p:nvSpPr>
        <p:spPr>
          <a:xfrm>
            <a:off x="262558" y="2936618"/>
            <a:ext cx="8838049"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(null,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2)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IFNULL</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(1/0, 'Yes') </a:t>
            </a:r>
            <a:r>
              <a:rPr lang="en-US" dirty="0">
                <a:solidFill>
                  <a:srgbClr val="0077AA"/>
                </a:solidFill>
                <a:latin typeface="Liberation Mono"/>
              </a:rPr>
              <a:t>AS</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R1</a:t>
            </a:r>
            <a:r>
              <a:rPr lang="en-US" dirty="0">
                <a:latin typeface="Liberation Mono"/>
                <a:cs typeface="Arial" pitchFamily="34"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comm, </a:t>
            </a:r>
            <a:r>
              <a:rPr lang="en-IN" dirty="0">
                <a:solidFill>
                  <a:srgbClr val="0077AA"/>
                </a:solidFill>
                <a:latin typeface="Liberation Mono"/>
              </a:rPr>
              <a:t>IFNULL</a:t>
            </a:r>
            <a:r>
              <a:rPr lang="en-IN" dirty="0">
                <a:latin typeface="Liberation Mono"/>
                <a:ea typeface="Times New Roman" panose="02020603050405020304" pitchFamily="18" charset="0"/>
              </a:rPr>
              <a:t>(COMM + COMM*.25, 1000) </a:t>
            </a:r>
            <a:r>
              <a:rPr lang="en-IN" dirty="0">
                <a:solidFill>
                  <a:srgbClr val="0077AA"/>
                </a:solidFill>
                <a:latin typeface="Liberation Mono"/>
                <a:ea typeface="Times New Roman" panose="02020603050405020304" pitchFamily="18" charset="0"/>
              </a:rPr>
              <a:t>FROM</a:t>
            </a:r>
            <a:r>
              <a:rPr lang="en-IN" dirty="0">
                <a:latin typeface="Liberation Mono"/>
                <a:cs typeface="Arial" pitchFamily="34" charset="0"/>
              </a:rPr>
              <a:t> emp;</a:t>
            </a:r>
          </a:p>
        </p:txBody>
      </p:sp>
      <p:pic>
        <p:nvPicPr>
          <p:cNvPr id="7" name="Picture 6">
            <a:extLst>
              <a:ext uri="{FF2B5EF4-FFF2-40B4-BE49-F238E27FC236}">
                <a16:creationId xmlns:a16="http://schemas.microsoft.com/office/drawing/2014/main" xmlns="" id="{34CBA2ED-5161-4045-A2EC-5B67DB1B46E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75965942-46DB-4E77-B588-983DF98B1F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5959981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
            <a:extLst>
              <a:ext uri="{FF2B5EF4-FFF2-40B4-BE49-F238E27FC236}">
                <a16:creationId xmlns:a16="http://schemas.microsoft.com/office/drawing/2014/main" xmlns="" id="{048CC335-8C79-418E-9CA4-A1F7A9980768}"/>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IF(expr1, expr2 , expr3) </a:t>
            </a:r>
          </a:p>
        </p:txBody>
      </p:sp>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IF</a:t>
            </a:r>
          </a:p>
        </p:txBody>
      </p:sp>
      <p:sp>
        <p:nvSpPr>
          <p:cNvPr id="8" name="Rectangle 7"/>
          <p:cNvSpPr/>
          <p:nvPr/>
        </p:nvSpPr>
        <p:spPr>
          <a:xfrm>
            <a:off x="262558" y="2755559"/>
            <a:ext cx="11161240" cy="212686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IF</a:t>
            </a:r>
            <a:r>
              <a:rPr lang="en-US" dirty="0">
                <a:latin typeface="Liberation Mono"/>
                <a:ea typeface="Times New Roman" panose="02020603050405020304" pitchFamily="18" charset="0"/>
              </a:rPr>
              <a:t>(1 &gt; 2, 2, 3)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sal, </a:t>
            </a:r>
            <a:r>
              <a:rPr lang="en-US" dirty="0">
                <a:solidFill>
                  <a:srgbClr val="0077AA"/>
                </a:solidFill>
                <a:latin typeface="Liberation Mono"/>
              </a:rPr>
              <a:t>IF</a:t>
            </a:r>
            <a:r>
              <a:rPr lang="en-US" dirty="0">
                <a:latin typeface="Liberation Mono"/>
                <a:ea typeface="Times New Roman" panose="02020603050405020304" pitchFamily="18" charset="0"/>
              </a:rPr>
              <a:t>(sal = 3000, 'Ok', 'Not Bad')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itchFamily="34" charset="0"/>
              </a:rPr>
              <a:t> 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a:t>
            </a:r>
            <a:r>
              <a:rPr lang="en-US" dirty="0">
                <a:solidFill>
                  <a:srgbClr val="0077AA"/>
                </a:solidFill>
                <a:latin typeface="Liberation Mono"/>
              </a:rPr>
              <a:t>IF</a:t>
            </a:r>
            <a:r>
              <a:rPr lang="en-US" dirty="0">
                <a:latin typeface="Liberation Mono"/>
                <a:ea typeface="Times New Roman" panose="02020603050405020304" pitchFamily="18" charset="0"/>
              </a:rPr>
              <a:t>(sal = 3000 </a:t>
            </a:r>
            <a:r>
              <a:rPr lang="en-US" dirty="0">
                <a:solidFill>
                  <a:srgbClr val="0077AA"/>
                </a:solidFill>
                <a:latin typeface="Liberation Mono"/>
              </a:rPr>
              <a:t>AND</a:t>
            </a:r>
            <a:r>
              <a:rPr lang="en-US" dirty="0">
                <a:latin typeface="Liberation Mono"/>
                <a:ea typeface="Times New Roman" panose="02020603050405020304" pitchFamily="18" charset="0"/>
              </a:rPr>
              <a:t> ename = 'FORD', 'Y', 'N') R1</a:t>
            </a:r>
            <a:r>
              <a:rPr lang="en-US"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ename, sal, comm, </a:t>
            </a:r>
            <a:r>
              <a:rPr lang="en-US" dirty="0">
                <a:solidFill>
                  <a:srgbClr val="0077AA"/>
                </a:solidFill>
                <a:latin typeface="Liberation Mono"/>
              </a:rPr>
              <a:t>IF</a:t>
            </a:r>
            <a:r>
              <a:rPr lang="en-US" dirty="0">
                <a:latin typeface="Liberation Mono"/>
                <a:ea typeface="Times New Roman" panose="02020603050405020304" pitchFamily="18" charset="0"/>
              </a:rPr>
              <a:t>(comm IS NULL </a:t>
            </a:r>
            <a:r>
              <a:rPr lang="en-US" dirty="0">
                <a:solidFill>
                  <a:srgbClr val="0077AA"/>
                </a:solidFill>
                <a:latin typeface="Liberation Mono"/>
              </a:rPr>
              <a:t>&amp;&amp;</a:t>
            </a:r>
            <a:r>
              <a:rPr lang="en-US" dirty="0">
                <a:latin typeface="Liberation Mono"/>
                <a:ea typeface="Times New Roman" panose="02020603050405020304" pitchFamily="18" charset="0"/>
              </a:rPr>
              <a:t> ename = 'FORD', 'Y', 'N') </a:t>
            </a:r>
            <a:r>
              <a:rPr lang="en-US" dirty="0">
                <a:latin typeface="Liberation Mono"/>
                <a:cs typeface="Arial" pitchFamily="34" charset="0"/>
              </a:rPr>
              <a:t>R1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US" dirty="0">
                <a:latin typeface="Liberation Mono"/>
                <a:cs typeface="Arial" pitchFamily="34" charset="0"/>
              </a:rPr>
              <a:t>emp;</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itchFamily="34" charset="0"/>
              </a:rPr>
              <a:t> deptno, </a:t>
            </a:r>
            <a:r>
              <a:rPr lang="en-IN" dirty="0">
                <a:solidFill>
                  <a:srgbClr val="0077AA"/>
                </a:solidFill>
                <a:latin typeface="Liberation Mono"/>
              </a:rPr>
              <a:t>IF</a:t>
            </a:r>
            <a:r>
              <a:rPr lang="en-IN" dirty="0">
                <a:latin typeface="Liberation Mono"/>
                <a:ea typeface="Times New Roman" panose="02020603050405020304" pitchFamily="18" charset="0"/>
              </a:rPr>
              <a:t>(deptno = 10, 'Sales', </a:t>
            </a:r>
            <a:r>
              <a:rPr lang="en-IN" dirty="0">
                <a:solidFill>
                  <a:srgbClr val="0077AA"/>
                </a:solidFill>
                <a:latin typeface="Liberation Mono"/>
              </a:rPr>
              <a:t>IF</a:t>
            </a:r>
            <a:r>
              <a:rPr lang="en-IN" dirty="0">
                <a:latin typeface="Liberation Mono"/>
                <a:ea typeface="Times New Roman" panose="02020603050405020304" pitchFamily="18" charset="0"/>
              </a:rPr>
              <a:t>(deptno = 20 , 'Purchase' ,'N/A')) R1</a:t>
            </a:r>
            <a:r>
              <a:rPr lang="en-IN" dirty="0">
                <a:latin typeface="Liberation Mono"/>
                <a:cs typeface="Arial"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rPr>
              <a:t> </a:t>
            </a:r>
            <a:r>
              <a:rPr lang="en-IN" dirty="0">
                <a:latin typeface="Liberation Mono"/>
                <a:cs typeface="Arial" pitchFamily="34" charset="0"/>
              </a:rPr>
              <a:t>emp;</a:t>
            </a:r>
          </a:p>
        </p:txBody>
      </p:sp>
      <p:sp>
        <p:nvSpPr>
          <p:cNvPr id="13" name="Rectangle 12"/>
          <p:cNvSpPr/>
          <p:nvPr/>
        </p:nvSpPr>
        <p:spPr>
          <a:xfrm>
            <a:off x="1676181" y="4800600"/>
            <a:ext cx="8838049" cy="400110"/>
          </a:xfrm>
          <a:prstGeom prst="rect">
            <a:avLst/>
          </a:prstGeom>
        </p:spPr>
        <p:txBody>
          <a:bodyPr wrap="square">
            <a:spAutoFit/>
          </a:bodyPr>
          <a:lstStyle/>
          <a:p>
            <a:endParaRPr lang="en-IN" sz="2000" dirty="0">
              <a:latin typeface="Arial" pitchFamily="34" charset="0"/>
              <a:cs typeface="Arial" pitchFamily="34" charset="0"/>
            </a:endParaRPr>
          </a:p>
        </p:txBody>
      </p:sp>
      <p:sp>
        <p:nvSpPr>
          <p:cNvPr id="10" name="Rectangle 9">
            <a:extLst>
              <a:ext uri="{FF2B5EF4-FFF2-40B4-BE49-F238E27FC236}">
                <a16:creationId xmlns:a16="http://schemas.microsoft.com/office/drawing/2014/main" xmlns="" id="{96303215-E3CF-4A78-AF01-72A7D23A3AE5}"/>
              </a:ext>
            </a:extLst>
          </p:cNvPr>
          <p:cNvSpPr/>
          <p:nvPr/>
        </p:nvSpPr>
        <p:spPr>
          <a:xfrm>
            <a:off x="262558" y="928524"/>
            <a:ext cx="11449272" cy="646331"/>
          </a:xfrm>
          <a:prstGeom prst="rect">
            <a:avLst/>
          </a:prstGeom>
        </p:spPr>
        <p:txBody>
          <a:bodyPr wrap="square">
            <a:spAutoFit/>
          </a:bodyPr>
          <a:lstStyle/>
          <a:p>
            <a:r>
              <a:rPr lang="en-US" dirty="0">
                <a:solidFill>
                  <a:srgbClr val="222222"/>
                </a:solidFill>
                <a:latin typeface="Palatino Linotype" panose="02040502050505030304" pitchFamily="18" charset="0"/>
              </a:rPr>
              <a:t>If </a:t>
            </a:r>
            <a:r>
              <a:rPr lang="en-US" b="1" dirty="0">
                <a:solidFill>
                  <a:srgbClr val="222222"/>
                </a:solidFill>
                <a:latin typeface="Palatino Linotype" panose="02040502050505030304" pitchFamily="18" charset="0"/>
              </a:rPr>
              <a:t>expr1 is TRUE or expr1 &lt;&gt; 0 or expr1 &lt;&gt; NULL</a:t>
            </a:r>
            <a:r>
              <a:rPr lang="en-US" dirty="0">
                <a:solidFill>
                  <a:srgbClr val="222222"/>
                </a:solidFill>
                <a:latin typeface="Palatino Linotype" panose="02040502050505030304" pitchFamily="18" charset="0"/>
              </a:rPr>
              <a:t>, then IF() returns expr2, otherwise it returns expr3, </a:t>
            </a:r>
            <a:r>
              <a:rPr lang="en-IN" b="1" dirty="0">
                <a:solidFill>
                  <a:srgbClr val="222222"/>
                </a:solidFill>
                <a:latin typeface="Palatino Linotype" panose="02040502050505030304" pitchFamily="18" charset="0"/>
              </a:rPr>
              <a:t>it returns either numeric or string value.</a:t>
            </a:r>
          </a:p>
        </p:txBody>
      </p:sp>
      <p:pic>
        <p:nvPicPr>
          <p:cNvPr id="11" name="Picture 10">
            <a:extLst>
              <a:ext uri="{FF2B5EF4-FFF2-40B4-BE49-F238E27FC236}">
                <a16:creationId xmlns:a16="http://schemas.microsoft.com/office/drawing/2014/main" xmlns="" id="{5A699C73-593C-4FE6-B473-0EC8B4FD55B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C200D1D-0124-4B85-9F24-35CBBC0963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8388955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NULLIF</a:t>
            </a:r>
          </a:p>
        </p:txBody>
      </p:sp>
      <p:sp>
        <p:nvSpPr>
          <p:cNvPr id="9" name="Rectangle 8">
            <a:extLst>
              <a:ext uri="{FF2B5EF4-FFF2-40B4-BE49-F238E27FC236}">
                <a16:creationId xmlns:a16="http://schemas.microsoft.com/office/drawing/2014/main" xmlns="" id="{7771BB56-A896-489E-97E7-243697A368CF}"/>
              </a:ext>
            </a:extLst>
          </p:cNvPr>
          <p:cNvSpPr/>
          <p:nvPr/>
        </p:nvSpPr>
        <p:spPr>
          <a:xfrm>
            <a:off x="262558" y="928524"/>
            <a:ext cx="11449272" cy="369332"/>
          </a:xfrm>
          <a:prstGeom prst="rect">
            <a:avLst/>
          </a:prstGeom>
        </p:spPr>
        <p:txBody>
          <a:bodyPr wrap="square">
            <a:spAutoFit/>
          </a:bodyPr>
          <a:lstStyle/>
          <a:p>
            <a:r>
              <a:rPr lang="en-IN" dirty="0">
                <a:solidFill>
                  <a:srgbClr val="222222"/>
                </a:solidFill>
                <a:latin typeface="Palatino Linotype" panose="02040502050505030304" pitchFamily="18" charset="0"/>
              </a:rPr>
              <a:t>Returns </a:t>
            </a:r>
            <a:r>
              <a:rPr lang="en-IN" b="1" dirty="0">
                <a:solidFill>
                  <a:srgbClr val="222222"/>
                </a:solidFill>
                <a:latin typeface="Palatino Linotype" panose="02040502050505030304" pitchFamily="18" charset="0"/>
              </a:rPr>
              <a:t>NULL</a:t>
            </a:r>
            <a:r>
              <a:rPr lang="en-IN" dirty="0">
                <a:solidFill>
                  <a:srgbClr val="222222"/>
                </a:solidFill>
                <a:latin typeface="Palatino Linotype" panose="02040502050505030304" pitchFamily="18" charset="0"/>
              </a:rPr>
              <a:t> if expr1 = expr2 is true, otherwise returns expr1.</a:t>
            </a:r>
            <a:endParaRPr lang="en-IN" b="1" dirty="0">
              <a:solidFill>
                <a:srgbClr val="222222"/>
              </a:solidFill>
              <a:latin typeface="Palatino Linotype" panose="02040502050505030304" pitchFamily="18" charset="0"/>
            </a:endParaRPr>
          </a:p>
        </p:txBody>
      </p:sp>
      <p:sp>
        <p:nvSpPr>
          <p:cNvPr id="10" name="Rectangle 1">
            <a:extLst>
              <a:ext uri="{FF2B5EF4-FFF2-40B4-BE49-F238E27FC236}">
                <a16:creationId xmlns:a16="http://schemas.microsoft.com/office/drawing/2014/main" xmlns="" id="{F5113ACF-8D72-4540-B0E7-E251D88ABF56}"/>
              </a:ext>
            </a:extLst>
          </p:cNvPr>
          <p:cNvSpPr>
            <a:spLocks noChangeArrowheads="1"/>
          </p:cNvSpPr>
          <p:nvPr/>
        </p:nvSpPr>
        <p:spPr bwMode="auto">
          <a:xfrm>
            <a:off x="406574" y="2040317"/>
            <a:ext cx="2808312"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US" sz="2000" dirty="0">
                <a:solidFill>
                  <a:srgbClr val="0077AA"/>
                </a:solidFill>
                <a:latin typeface="Liberation Mono"/>
              </a:rPr>
              <a:t>NULLIF(expr1, expr2) </a:t>
            </a:r>
          </a:p>
        </p:txBody>
      </p:sp>
      <p:sp>
        <p:nvSpPr>
          <p:cNvPr id="13" name="Rectangle 12">
            <a:extLst>
              <a:ext uri="{FF2B5EF4-FFF2-40B4-BE49-F238E27FC236}">
                <a16:creationId xmlns:a16="http://schemas.microsoft.com/office/drawing/2014/main" xmlns="" id="{785C6ABF-53E2-412D-95B1-2E92645E5D7A}"/>
              </a:ext>
            </a:extLst>
          </p:cNvPr>
          <p:cNvSpPr/>
          <p:nvPr/>
        </p:nvSpPr>
        <p:spPr>
          <a:xfrm>
            <a:off x="262558" y="2755559"/>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(1, 1) </a:t>
            </a:r>
            <a:r>
              <a:rPr lang="en-US" dirty="0">
                <a:solidFill>
                  <a:srgbClr val="0077AA"/>
                </a:solidFill>
                <a:latin typeface="Liberation Mono"/>
              </a:rPr>
              <a:t>AS</a:t>
            </a:r>
            <a:r>
              <a:rPr lang="en-US" dirty="0">
                <a:latin typeface="Liberation Mono"/>
                <a:ea typeface="Times New Roman" panose="02020603050405020304" pitchFamily="18" charset="0"/>
              </a:rPr>
              <a:t> R1;</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itchFamily="34" charset="0"/>
              </a:rPr>
              <a:t> </a:t>
            </a:r>
            <a:r>
              <a:rPr lang="en-US" dirty="0">
                <a:solidFill>
                  <a:srgbClr val="0077AA"/>
                </a:solidFill>
                <a:latin typeface="Liberation Mono"/>
              </a:rPr>
              <a:t>NULLIF</a:t>
            </a:r>
            <a:r>
              <a:rPr lang="en-US" dirty="0">
                <a:latin typeface="Liberation Mono"/>
                <a:ea typeface="Times New Roman" panose="02020603050405020304" pitchFamily="18" charset="0"/>
              </a:rPr>
              <a:t>(1, 2) </a:t>
            </a:r>
            <a:r>
              <a:rPr lang="en-US" dirty="0">
                <a:solidFill>
                  <a:srgbClr val="0077AA"/>
                </a:solidFill>
                <a:latin typeface="Liberation Mono"/>
              </a:rPr>
              <a:t>AS</a:t>
            </a:r>
            <a:r>
              <a:rPr lang="en-US" dirty="0">
                <a:latin typeface="Liberation Mono"/>
                <a:ea typeface="Times New Roman" panose="02020603050405020304" pitchFamily="18" charset="0"/>
              </a:rPr>
              <a:t> R1;</a:t>
            </a:r>
            <a:endParaRPr lang="en-IN" dirty="0">
              <a:latin typeface="Liberation Mono"/>
              <a:ea typeface="Times New Roman" panose="02020603050405020304" pitchFamily="18" charset="0"/>
            </a:endParaRPr>
          </a:p>
        </p:txBody>
      </p:sp>
      <p:pic>
        <p:nvPicPr>
          <p:cNvPr id="8" name="Picture 7">
            <a:extLst>
              <a:ext uri="{FF2B5EF4-FFF2-40B4-BE49-F238E27FC236}">
                <a16:creationId xmlns:a16="http://schemas.microsoft.com/office/drawing/2014/main" xmlns="" id="{3FCE0CE6-C5F9-41E6-AB87-1CCA2953221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9A0D050-7C6E-404F-8060-7192BEE2A1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15291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485800"/>
            <a:ext cx="10971372" cy="1143000"/>
          </a:xfrm>
        </p:spPr>
        <p:txBody>
          <a:bodyPr>
            <a:normAutofit/>
          </a:bodyPr>
          <a:lstStyle/>
          <a:p>
            <a:r>
              <a:rPr lang="en-US" dirty="0">
                <a:latin typeface="Arial" pitchFamily="34" charset="0"/>
                <a:cs typeface="Arial" pitchFamily="34" charset="0"/>
              </a:rPr>
              <a:t>Entity Relationship Diagram (ER Diagram)</a:t>
            </a:r>
          </a:p>
        </p:txBody>
      </p:sp>
      <p:sp>
        <p:nvSpPr>
          <p:cNvPr id="1025" name="Rectangle 1"/>
          <p:cNvSpPr>
            <a:spLocks noChangeArrowheads="1"/>
          </p:cNvSpPr>
          <p:nvPr/>
        </p:nvSpPr>
        <p:spPr bwMode="auto">
          <a:xfrm>
            <a:off x="1752372" y="2304148"/>
            <a:ext cx="868566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ctr" fontAlgn="base">
              <a:spcBef>
                <a:spcPct val="0"/>
              </a:spcBef>
              <a:spcAft>
                <a:spcPct val="0"/>
              </a:spcAft>
            </a:pPr>
            <a:r>
              <a:rPr lang="en-US" sz="2400" dirty="0">
                <a:latin typeface="Arial" pitchFamily="34" charset="0"/>
                <a:cs typeface="Arial" pitchFamily="34" charset="0"/>
              </a:rPr>
              <a:t>Use E-R model to get a high-level graphical view to describe the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ENTITIES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dirty="0">
                <a:latin typeface="Arial" pitchFamily="34" charset="0"/>
                <a:cs typeface="Arial" pitchFamily="34" charset="0"/>
              </a:rPr>
              <a:t> </a:t>
            </a:r>
            <a:r>
              <a:rPr lang="en-US" sz="2400" dirty="0">
                <a:latin typeface="Arial" pitchFamily="34" charset="0"/>
                <a:cs typeface="Arial" pitchFamily="34" charset="0"/>
              </a:rPr>
              <a:t>their</a:t>
            </a:r>
            <a:r>
              <a:rPr lang="en-US" sz="3200" dirty="0">
                <a:latin typeface="Arial" pitchFamily="34" charset="0"/>
                <a:cs typeface="Arial" pitchFamily="34" charset="0"/>
              </a:rPr>
              <a:t> </a:t>
            </a:r>
            <a:r>
              <a:rPr lang="en-US" sz="3200" b="1" dirty="0">
                <a:latin typeface="Arial" pitchFamily="34" charset="0"/>
                <a:cs typeface="Arial" pitchFamily="34" charset="0"/>
              </a:rPr>
              <a:t>"</a:t>
            </a:r>
            <a:r>
              <a:rPr lang="en-US" sz="3200" b="1" dirty="0">
                <a:solidFill>
                  <a:srgbClr val="C00000"/>
                </a:solidFill>
                <a:latin typeface="Arial" pitchFamily="34" charset="0"/>
                <a:cs typeface="Arial" pitchFamily="34" charset="0"/>
              </a:rPr>
              <a:t>RELATIONSHIP</a:t>
            </a:r>
            <a:r>
              <a:rPr lang="en-US" sz="3200" b="1" dirty="0">
                <a:latin typeface="Arial" pitchFamily="34" charset="0"/>
                <a:cs typeface="Arial" pitchFamily="34" charset="0"/>
              </a:rPr>
              <a:t>"</a:t>
            </a:r>
          </a:p>
        </p:txBody>
      </p:sp>
      <p:sp>
        <p:nvSpPr>
          <p:cNvPr id="4" name="Rectangle 1">
            <a:extLst>
              <a:ext uri="{FF2B5EF4-FFF2-40B4-BE49-F238E27FC236}">
                <a16:creationId xmlns:a16="http://schemas.microsoft.com/office/drawing/2014/main" xmlns="" id="{DB2C897C-865C-4C4F-A081-01929F3A02DB}"/>
              </a:ext>
            </a:extLst>
          </p:cNvPr>
          <p:cNvSpPr>
            <a:spLocks noChangeArrowheads="1"/>
          </p:cNvSpPr>
          <p:nvPr/>
        </p:nvSpPr>
        <p:spPr bwMode="auto">
          <a:xfrm>
            <a:off x="1752372" y="4148988"/>
            <a:ext cx="8761859" cy="953983"/>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fontAlgn="base">
              <a:spcBef>
                <a:spcPct val="0"/>
              </a:spcBef>
              <a:spcAft>
                <a:spcPct val="0"/>
              </a:spcAft>
            </a:pPr>
            <a:r>
              <a:rPr lang="en-US" sz="2400" dirty="0">
                <a:latin typeface="Arial" pitchFamily="34" charset="0"/>
                <a:cs typeface="Arial" pitchFamily="34" charset="0"/>
              </a:rPr>
              <a:t>The basic constructs/components of  ER Model are</a:t>
            </a:r>
          </a:p>
          <a:p>
            <a:pPr algn="ctr" fontAlgn="base">
              <a:spcBef>
                <a:spcPct val="0"/>
              </a:spcBef>
              <a:spcAft>
                <a:spcPct val="0"/>
              </a:spcAft>
            </a:pPr>
            <a:r>
              <a:rPr lang="en-US" sz="2400" dirty="0">
                <a:latin typeface="Arial" pitchFamily="34" charset="0"/>
                <a:cs typeface="Arial" pitchFamily="34" charset="0"/>
              </a:rPr>
              <a:t> </a:t>
            </a:r>
            <a:r>
              <a:rPr lang="en-US" sz="3200" b="1" dirty="0">
                <a:solidFill>
                  <a:srgbClr val="C00000"/>
                </a:solidFill>
                <a:latin typeface="Arial" pitchFamily="34" charset="0"/>
                <a:cs typeface="Arial" pitchFamily="34" charset="0"/>
              </a:rPr>
              <a:t>Entity</a:t>
            </a:r>
            <a:r>
              <a:rPr lang="en-US" sz="2400" dirty="0">
                <a:latin typeface="Arial" pitchFamily="34" charset="0"/>
                <a:cs typeface="Arial" pitchFamily="34" charset="0"/>
              </a:rPr>
              <a:t>,</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Attributes</a:t>
            </a:r>
            <a:r>
              <a:rPr lang="en-US" sz="3200" b="1" dirty="0">
                <a:latin typeface="Arial" pitchFamily="34" charset="0"/>
                <a:cs typeface="Arial" pitchFamily="34" charset="0"/>
              </a:rPr>
              <a:t> </a:t>
            </a:r>
            <a:r>
              <a:rPr lang="en-US" sz="2400" dirty="0">
                <a:latin typeface="Arial" pitchFamily="34" charset="0"/>
                <a:cs typeface="Arial" pitchFamily="34" charset="0"/>
              </a:rPr>
              <a:t>and</a:t>
            </a:r>
            <a:r>
              <a:rPr lang="en-US" sz="3200" b="1" dirty="0">
                <a:latin typeface="Arial" pitchFamily="34" charset="0"/>
                <a:cs typeface="Arial" pitchFamily="34" charset="0"/>
              </a:rPr>
              <a:t> </a:t>
            </a:r>
            <a:r>
              <a:rPr lang="en-US" sz="3200" b="1" dirty="0">
                <a:solidFill>
                  <a:srgbClr val="C00000"/>
                </a:solidFill>
                <a:latin typeface="Arial" pitchFamily="34" charset="0"/>
                <a:cs typeface="Arial" pitchFamily="34" charset="0"/>
              </a:rPr>
              <a:t>Relationships</a:t>
            </a:r>
            <a:r>
              <a:rPr lang="en-US" sz="3200" dirty="0">
                <a:latin typeface="Arial" pitchFamily="34" charset="0"/>
                <a:cs typeface="Arial" pitchFamily="34" charset="0"/>
              </a:rPr>
              <a:t>.</a:t>
            </a:r>
          </a:p>
        </p:txBody>
      </p:sp>
      <p:pic>
        <p:nvPicPr>
          <p:cNvPr id="3" name="Picture 2">
            <a:extLst>
              <a:ext uri="{FF2B5EF4-FFF2-40B4-BE49-F238E27FC236}">
                <a16:creationId xmlns:a16="http://schemas.microsoft.com/office/drawing/2014/main" xmlns="" id="{FA48A96E-6D38-473F-B994-054D38B677C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9711DC4F-B800-4AA8-952E-5F2B7F3CA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3" name="Rectangle 1"/>
          <p:cNvSpPr>
            <a:spLocks noChangeArrowheads="1"/>
          </p:cNvSpPr>
          <p:nvPr/>
        </p:nvSpPr>
        <p:spPr bwMode="auto">
          <a:xfrm>
            <a:off x="478582" y="2363690"/>
            <a:ext cx="1116124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value WHEN [compare_value] THEN result [WHEN [compare_value] THEN result ...] [ELSE result] END</a:t>
            </a:r>
          </a:p>
        </p:txBody>
      </p:sp>
      <p:sp>
        <p:nvSpPr>
          <p:cNvPr id="8" name="Rectangle 7"/>
          <p:cNvSpPr/>
          <p:nvPr/>
        </p:nvSpPr>
        <p:spPr>
          <a:xfrm>
            <a:off x="478582" y="3200402"/>
            <a:ext cx="11161240"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10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'Accounts'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20</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THEN</a:t>
            </a:r>
            <a:r>
              <a:rPr lang="en-IN" dirty="0">
                <a:solidFill>
                  <a:srgbClr val="DD4A68"/>
                </a:solidFill>
                <a:latin typeface="Liberation Mono"/>
                <a:ea typeface="Times New Roman" panose="02020603050405020304" pitchFamily="18" charset="0"/>
              </a:rPr>
              <a:t> </a:t>
            </a:r>
            <a:r>
              <a:rPr lang="en-IN" dirty="0">
                <a:latin typeface="Liberation Mono"/>
              </a:rPr>
              <a:t>'Sales'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sp>
        <p:nvSpPr>
          <p:cNvPr id="7" name="Rectangle 6"/>
          <p:cNvSpPr/>
          <p:nvPr/>
        </p:nvSpPr>
        <p:spPr>
          <a:xfrm>
            <a:off x="420829" y="1371602"/>
            <a:ext cx="11225472"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9" name="Rectangle 8"/>
          <p:cNvSpPr/>
          <p:nvPr/>
        </p:nvSpPr>
        <p:spPr>
          <a:xfrm>
            <a:off x="445791" y="4098718"/>
            <a:ext cx="11161240" cy="36933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SELECT</a:t>
            </a:r>
            <a:r>
              <a:rPr lang="en-IN" dirty="0">
                <a:solidFill>
                  <a:srgbClr val="FF0000"/>
                </a:solidFill>
                <a:latin typeface="Arial" panose="020B0604020202020204" pitchFamily="34" charset="0"/>
                <a:cs typeface="Arial" panose="020B0604020202020204" pitchFamily="34" charset="0"/>
              </a:rPr>
              <a:t> deptno, </a:t>
            </a:r>
            <a:r>
              <a:rPr lang="en-IN" dirty="0">
                <a:solidFill>
                  <a:srgbClr val="FF0000"/>
                </a:solidFill>
                <a:latin typeface="Arial" panose="020B0604020202020204" pitchFamily="34" charset="0"/>
                <a:ea typeface="Times New Roman" panose="02020603050405020304" pitchFamily="18" charset="0"/>
              </a:rPr>
              <a:t>CASE </a:t>
            </a:r>
            <a:r>
              <a:rPr lang="en-IN" dirty="0">
                <a:solidFill>
                  <a:srgbClr val="FF0000"/>
                </a:solidFill>
                <a:latin typeface="Arial" panose="020B0604020202020204" pitchFamily="34" charset="0"/>
                <a:cs typeface="Arial" panose="020B0604020202020204" pitchFamily="34" charset="0"/>
              </a:rPr>
              <a:t>deptno</a:t>
            </a:r>
            <a:r>
              <a:rPr lang="en-IN" dirty="0">
                <a:solidFill>
                  <a:srgbClr val="FF0000"/>
                </a:solidFill>
                <a:latin typeface="Arial" panose="020B0604020202020204" pitchFamily="34" charset="0"/>
                <a:ea typeface="Times New Roman" panose="02020603050405020304" pitchFamily="18" charset="0"/>
              </a:rPr>
              <a:t> when 10 then 'Accounts' ELSE 'N/A' END  CASE FROM</a:t>
            </a:r>
            <a:r>
              <a:rPr lang="en-IN" dirty="0">
                <a:solidFill>
                  <a:srgbClr val="FF0000"/>
                </a:solidFill>
                <a:latin typeface="Arial" panose="020B0604020202020204" pitchFamily="34" charset="0"/>
                <a:cs typeface="Arial" panose="020B0604020202020204" pitchFamily="34" charset="0"/>
              </a:rPr>
              <a:t> EMP;  </a:t>
            </a:r>
            <a:r>
              <a:rPr lang="en-IN" dirty="0">
                <a:solidFill>
                  <a:srgbClr val="92D050"/>
                </a:solidFill>
                <a:latin typeface="Arial" panose="020B0604020202020204" pitchFamily="34" charset="0"/>
                <a:cs typeface="Arial" panose="020B0604020202020204" pitchFamily="34" charset="0"/>
              </a:rPr>
              <a:t>// error</a:t>
            </a:r>
          </a:p>
        </p:txBody>
      </p:sp>
      <p:pic>
        <p:nvPicPr>
          <p:cNvPr id="10" name="Picture 9">
            <a:extLst>
              <a:ext uri="{FF2B5EF4-FFF2-40B4-BE49-F238E27FC236}">
                <a16:creationId xmlns:a16="http://schemas.microsoft.com/office/drawing/2014/main" xmlns="" id="{DB2E8B59-5610-4423-94C2-164ED1E507A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8DCE63EA-089E-4C7D-8488-06ACE2425A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74958115"/>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Control Flow Functions - CASE</a:t>
            </a:r>
          </a:p>
        </p:txBody>
      </p:sp>
      <p:sp>
        <p:nvSpPr>
          <p:cNvPr id="2" name="Rectangle 1"/>
          <p:cNvSpPr/>
          <p:nvPr/>
        </p:nvSpPr>
        <p:spPr>
          <a:xfrm>
            <a:off x="327139" y="1371602"/>
            <a:ext cx="11515159" cy="646331"/>
          </a:xfrm>
          <a:prstGeom prst="rect">
            <a:avLst/>
          </a:prstGeom>
        </p:spPr>
        <p:txBody>
          <a:bodyPr wrap="square">
            <a:spAutoFit/>
          </a:bodyPr>
          <a:lstStyle/>
          <a:p>
            <a:r>
              <a:rPr lang="en-IN" dirty="0">
                <a:solidFill>
                  <a:srgbClr val="222222"/>
                </a:solidFill>
                <a:latin typeface="Palatino Linotype" panose="02040502050505030304" pitchFamily="18" charset="0"/>
              </a:rPr>
              <a:t>Returns the result for the first condition that is true. If there was no matching result value, the result after ELSE is returned, or NULL if there is no ELSE part.</a:t>
            </a:r>
            <a:endParaRPr lang="en-IN" b="1" dirty="0">
              <a:solidFill>
                <a:srgbClr val="222222"/>
              </a:solidFill>
              <a:latin typeface="Palatino Linotype" panose="02040502050505030304" pitchFamily="18" charset="0"/>
            </a:endParaRPr>
          </a:p>
        </p:txBody>
      </p:sp>
      <p:sp>
        <p:nvSpPr>
          <p:cNvPr id="3" name="Rectangle 1"/>
          <p:cNvSpPr>
            <a:spLocks noChangeArrowheads="1"/>
          </p:cNvSpPr>
          <p:nvPr/>
        </p:nvSpPr>
        <p:spPr bwMode="auto">
          <a:xfrm>
            <a:off x="385428" y="2363690"/>
            <a:ext cx="11449270" cy="461616"/>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lvl="0" eaLnBrk="0" fontAlgn="base" hangingPunct="0">
              <a:spcBef>
                <a:spcPct val="0"/>
              </a:spcBef>
              <a:spcAft>
                <a:spcPct val="0"/>
              </a:spcAft>
            </a:pPr>
            <a:r>
              <a:rPr lang="en-IN" sz="2000" dirty="0">
                <a:solidFill>
                  <a:srgbClr val="0077AA"/>
                </a:solidFill>
                <a:latin typeface="Liberation Mono"/>
              </a:rPr>
              <a:t>CASE WHEN [condition] THEN result [WHEN [condition] THEN result ...] [ELSE result] END</a:t>
            </a:r>
            <a:r>
              <a:rPr lang="en-US" sz="2000" dirty="0">
                <a:solidFill>
                  <a:srgbClr val="0077AA"/>
                </a:solidFill>
                <a:latin typeface="Liberation Mono"/>
              </a:rPr>
              <a:t> </a:t>
            </a:r>
          </a:p>
        </p:txBody>
      </p:sp>
      <p:sp>
        <p:nvSpPr>
          <p:cNvPr id="8" name="Rectangle 7"/>
          <p:cNvSpPr/>
          <p:nvPr/>
        </p:nvSpPr>
        <p:spPr>
          <a:xfrm>
            <a:off x="334566" y="3124202"/>
            <a:ext cx="11449271"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rPr>
              <a:t>CASE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a:t>
            </a:r>
            <a:r>
              <a:rPr lang="en-IN" dirty="0">
                <a:latin typeface="Liberation Mono"/>
                <a:ea typeface="Times New Roman" panose="02020603050405020304" pitchFamily="18" charset="0"/>
              </a:rPr>
              <a:t> = 10 </a:t>
            </a:r>
            <a:r>
              <a:rPr lang="en-IN" dirty="0">
                <a:solidFill>
                  <a:srgbClr val="0077AA"/>
                </a:solidFill>
                <a:latin typeface="Liberation Mono"/>
              </a:rPr>
              <a:t>THEN</a:t>
            </a:r>
            <a:r>
              <a:rPr lang="en-IN" dirty="0">
                <a:latin typeface="Liberation Mono"/>
                <a:ea typeface="Times New Roman" panose="02020603050405020304" pitchFamily="18" charset="0"/>
              </a:rPr>
              <a:t> 'Sales' </a:t>
            </a:r>
            <a:r>
              <a:rPr lang="en-IN" dirty="0">
                <a:solidFill>
                  <a:srgbClr val="0077AA"/>
                </a:solidFill>
                <a:latin typeface="Liberation Mono"/>
              </a:rPr>
              <a:t>WHEN</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deptno </a:t>
            </a:r>
            <a:r>
              <a:rPr lang="en-IN" dirty="0">
                <a:latin typeface="Liberation Mono"/>
                <a:ea typeface="Times New Roman" panose="02020603050405020304" pitchFamily="18" charset="0"/>
              </a:rPr>
              <a:t>= 20 </a:t>
            </a:r>
            <a:r>
              <a:rPr lang="en-IN" dirty="0">
                <a:solidFill>
                  <a:srgbClr val="0077AA"/>
                </a:solidFill>
                <a:latin typeface="Liberation Mono"/>
              </a:rPr>
              <a:t>THEN</a:t>
            </a:r>
            <a:r>
              <a:rPr lang="en-IN" dirty="0">
                <a:latin typeface="Liberation Mono"/>
                <a:ea typeface="Times New Roman" panose="02020603050405020304" pitchFamily="18" charset="0"/>
              </a:rPr>
              <a:t> 'Purchase'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ELSE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'N/A'</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END</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a:t>
            </a:r>
          </a:p>
        </p:txBody>
      </p:sp>
      <p:pic>
        <p:nvPicPr>
          <p:cNvPr id="7" name="Picture 6">
            <a:extLst>
              <a:ext uri="{FF2B5EF4-FFF2-40B4-BE49-F238E27FC236}">
                <a16:creationId xmlns:a16="http://schemas.microsoft.com/office/drawing/2014/main" xmlns="" id="{7B6EBC66-FC83-4C41-9A47-19B72F3FB4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1B6E28C9-25A8-49B7-8868-C7ED171B2E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xmlns="" id="{EF8E0928-6F3A-4008-9E04-F4C4341C8FD4}"/>
              </a:ext>
            </a:extLst>
          </p:cNvPr>
          <p:cNvSpPr txBox="1"/>
          <p:nvPr/>
        </p:nvSpPr>
        <p:spPr>
          <a:xfrm>
            <a:off x="334566" y="4069429"/>
            <a:ext cx="11352867"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cnum, COUNT(*), </a:t>
            </a:r>
            <a:r>
              <a:rPr lang="en-IN" dirty="0">
                <a:solidFill>
                  <a:srgbClr val="0077AA"/>
                </a:solidFill>
                <a:latin typeface="Liberation Mono"/>
              </a:rPr>
              <a:t>CASE</a:t>
            </a:r>
            <a:r>
              <a:rPr lang="en-IN" dirty="0">
                <a:latin typeface="Liberation Mono"/>
              </a:rPr>
              <a:t>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1 </a:t>
            </a:r>
            <a:r>
              <a:rPr lang="en-IN" dirty="0">
                <a:solidFill>
                  <a:srgbClr val="0077AA"/>
                </a:solidFill>
                <a:latin typeface="Liberation Mono"/>
              </a:rPr>
              <a:t>THEN</a:t>
            </a:r>
            <a:r>
              <a:rPr lang="en-IN" dirty="0">
                <a:latin typeface="Liberation Mono"/>
              </a:rPr>
              <a:t> 'one-time-customer'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2 </a:t>
            </a:r>
            <a:r>
              <a:rPr lang="en-IN" dirty="0">
                <a:solidFill>
                  <a:srgbClr val="0077AA"/>
                </a:solidFill>
                <a:latin typeface="Liberation Mono"/>
              </a:rPr>
              <a:t>THEN</a:t>
            </a:r>
            <a:r>
              <a:rPr lang="en-IN" dirty="0">
                <a:latin typeface="Liberation Mono"/>
              </a:rPr>
              <a:t> 'repeated-customer'</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 3 </a:t>
            </a:r>
            <a:r>
              <a:rPr lang="en-IN" dirty="0">
                <a:solidFill>
                  <a:srgbClr val="0077AA"/>
                </a:solidFill>
                <a:latin typeface="Liberation Mono"/>
              </a:rPr>
              <a:t>THEN</a:t>
            </a:r>
            <a:r>
              <a:rPr lang="en-IN" dirty="0">
                <a:latin typeface="Liberation Mono"/>
              </a:rPr>
              <a:t> 'frequent-customer' </a:t>
            </a:r>
          </a:p>
          <a:p>
            <a:pPr marL="261938"/>
            <a:r>
              <a:rPr lang="en-IN" dirty="0">
                <a:solidFill>
                  <a:srgbClr val="0077AA"/>
                </a:solidFill>
                <a:latin typeface="Liberation Mono"/>
              </a:rPr>
              <a:t>WHEN</a:t>
            </a:r>
            <a:r>
              <a:rPr lang="en-IN" dirty="0">
                <a:latin typeface="Liberation Mono"/>
              </a:rPr>
              <a:t> </a:t>
            </a:r>
            <a:r>
              <a:rPr lang="en-IN" dirty="0">
                <a:solidFill>
                  <a:srgbClr val="0077AA"/>
                </a:solidFill>
                <a:latin typeface="Liberation Mono"/>
              </a:rPr>
              <a:t>COUNT</a:t>
            </a:r>
            <a:r>
              <a:rPr lang="en-IN" dirty="0">
                <a:latin typeface="Liberation Mono"/>
              </a:rPr>
              <a:t>(*) &gt;= 4 </a:t>
            </a:r>
            <a:r>
              <a:rPr lang="en-IN" dirty="0">
                <a:solidFill>
                  <a:srgbClr val="0077AA"/>
                </a:solidFill>
                <a:latin typeface="Liberation Mono"/>
              </a:rPr>
              <a:t>THEN</a:t>
            </a:r>
            <a:r>
              <a:rPr lang="en-IN" dirty="0">
                <a:latin typeface="Liberation Mono"/>
              </a:rPr>
              <a:t> 'loyal-customer' </a:t>
            </a:r>
            <a:r>
              <a:rPr lang="en-IN" dirty="0">
                <a:solidFill>
                  <a:srgbClr val="0077AA"/>
                </a:solidFill>
                <a:latin typeface="Liberation Mono"/>
              </a:rPr>
              <a:t>END</a:t>
            </a:r>
            <a:r>
              <a:rPr lang="en-IN" dirty="0">
                <a:latin typeface="Liberation Mono"/>
              </a:rPr>
              <a:t> "R1" </a:t>
            </a:r>
          </a:p>
          <a:p>
            <a:pPr marL="261938"/>
            <a:r>
              <a:rPr lang="en-IN" dirty="0">
                <a:solidFill>
                  <a:srgbClr val="0077AA"/>
                </a:solidFill>
                <a:latin typeface="Liberation Mono"/>
              </a:rPr>
              <a:t>FROM</a:t>
            </a:r>
            <a:r>
              <a:rPr lang="en-IN" dirty="0">
                <a:latin typeface="Liberation Mono"/>
              </a:rPr>
              <a:t> orders </a:t>
            </a:r>
            <a:r>
              <a:rPr lang="en-IN" dirty="0">
                <a:solidFill>
                  <a:srgbClr val="0077AA"/>
                </a:solidFill>
                <a:latin typeface="Liberation Mono"/>
              </a:rPr>
              <a:t>GROUP</a:t>
            </a:r>
            <a:r>
              <a:rPr lang="en-IN" dirty="0">
                <a:latin typeface="Liberation Mono"/>
              </a:rPr>
              <a:t> </a:t>
            </a:r>
            <a:r>
              <a:rPr lang="en-IN" dirty="0">
                <a:solidFill>
                  <a:srgbClr val="0077AA"/>
                </a:solidFill>
                <a:latin typeface="Liberation Mono"/>
              </a:rPr>
              <a:t>BY</a:t>
            </a:r>
            <a:r>
              <a:rPr lang="en-IN" dirty="0">
                <a:latin typeface="Liberation Mono"/>
              </a:rPr>
              <a:t> cnum </a:t>
            </a:r>
            <a:r>
              <a:rPr lang="en-IN" dirty="0">
                <a:solidFill>
                  <a:srgbClr val="0077AA"/>
                </a:solidFill>
                <a:latin typeface="Liberation Mono"/>
              </a:rPr>
              <a:t>ORDER</a:t>
            </a:r>
            <a:r>
              <a:rPr lang="en-IN" dirty="0">
                <a:latin typeface="Liberation Mono"/>
              </a:rPr>
              <a:t> </a:t>
            </a:r>
            <a:r>
              <a:rPr lang="en-IN" dirty="0">
                <a:solidFill>
                  <a:srgbClr val="0077AA"/>
                </a:solidFill>
                <a:latin typeface="Liberation Mono"/>
              </a:rPr>
              <a:t>BY</a:t>
            </a:r>
            <a:r>
              <a:rPr lang="en-IN" dirty="0">
                <a:latin typeface="Liberation Mono"/>
              </a:rPr>
              <a:t> 2;</a:t>
            </a:r>
          </a:p>
        </p:txBody>
      </p:sp>
    </p:spTree>
    <p:extLst>
      <p:ext uri="{BB962C8B-B14F-4D97-AF65-F5344CB8AC3E}">
        <p14:creationId xmlns:p14="http://schemas.microsoft.com/office/powerpoint/2010/main" xmlns="" val="1096286455"/>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0624"/>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WHERE Clause</a:t>
            </a:r>
          </a:p>
        </p:txBody>
      </p:sp>
      <p:sp>
        <p:nvSpPr>
          <p:cNvPr id="3" name="Rectangle 2"/>
          <p:cNvSpPr/>
          <p:nvPr/>
        </p:nvSpPr>
        <p:spPr>
          <a:xfrm>
            <a:off x="334566" y="7647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Note:</a:t>
            </a:r>
          </a:p>
          <a:p>
            <a:pPr>
              <a:lnSpc>
                <a:spcPct val="107000"/>
              </a:lnSpc>
            </a:pPr>
            <a:endParaRPr lang="en-IN" sz="800" b="1"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b="1" dirty="0">
                <a:latin typeface="Palatino Linotype" panose="02040502050505030304" pitchFamily="18" charset="0"/>
                <a:ea typeface="Calibri" panose="020F0502020204030204" pitchFamily="34" charset="0"/>
                <a:cs typeface="Arial" panose="020B0604020202020204" pitchFamily="34" charset="0"/>
              </a:rPr>
              <a:t>Expressions in WHERE clause can use.</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Arithmetic</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Comparison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Logical</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operators</a:t>
            </a:r>
            <a:endParaRPr lang="en-IN" i="1" dirty="0">
              <a:latin typeface="Palatino Linotype" panose="02040502050505030304" pitchFamily="18" charset="0"/>
              <a:cs typeface="Arial" panose="020B0604020202020204" pitchFamily="34" charset="0"/>
            </a:endParaRPr>
          </a:p>
        </p:txBody>
      </p:sp>
      <p:sp>
        <p:nvSpPr>
          <p:cNvPr id="4" name="Rectangle 3"/>
          <p:cNvSpPr/>
          <p:nvPr/>
        </p:nvSpPr>
        <p:spPr>
          <a:xfrm>
            <a:off x="334566" y="4365104"/>
            <a:ext cx="8838049" cy="2110771"/>
          </a:xfrm>
          <a:prstGeom prst="rect">
            <a:avLst/>
          </a:prstGeom>
          <a:solidFill>
            <a:schemeClr val="bg1"/>
          </a:solidFill>
        </p:spPr>
        <p:txBody>
          <a:bodyPr wrap="square">
            <a:spAutoFit/>
          </a:bodyPr>
          <a:lstStyle/>
          <a:p>
            <a:pPr>
              <a:lnSpc>
                <a:spcPct val="107000"/>
              </a:lnSpc>
            </a:pPr>
            <a:r>
              <a:rPr lang="en-IN" sz="2200" dirty="0">
                <a:solidFill>
                  <a:srgbClr val="FF0000"/>
                </a:solidFill>
                <a:latin typeface="Palatino Linotype" panose="02040502050505030304" pitchFamily="18" charset="0"/>
                <a:cs typeface="Arial" panose="020B0604020202020204" pitchFamily="34" charset="0"/>
              </a:rPr>
              <a:t>Remember:</a:t>
            </a:r>
          </a:p>
          <a:p>
            <a:pPr>
              <a:lnSpc>
                <a:spcPct val="107000"/>
              </a:lnSpc>
            </a:pPr>
            <a:endParaRPr lang="en-IN" sz="800" dirty="0">
              <a:latin typeface="Palatino Linotype" panose="02040502050505030304" pitchFamily="18" charset="0"/>
              <a:ea typeface="Calibri" panose="020F0502020204030204" pitchFamily="34" charset="0"/>
              <a:cs typeface="Arial" panose="020B0604020202020204" pitchFamily="34" charset="0"/>
            </a:endParaRPr>
          </a:p>
          <a:p>
            <a:pPr>
              <a:lnSpc>
                <a:spcPct val="107000"/>
              </a:lnSpc>
            </a:pPr>
            <a:r>
              <a:rPr lang="en-IN" dirty="0">
                <a:latin typeface="Palatino Linotype" panose="02040502050505030304" pitchFamily="18" charset="0"/>
                <a:ea typeface="Calibri" panose="020F0502020204030204" pitchFamily="34" charset="0"/>
                <a:cs typeface="Arial" panose="020B0604020202020204" pitchFamily="34" charset="0"/>
              </a:rPr>
              <a:t>In </a:t>
            </a:r>
            <a:r>
              <a:rPr lang="en-IN" b="1" dirty="0">
                <a:latin typeface="Palatino Linotype" panose="02040502050505030304" pitchFamily="18" charset="0"/>
                <a:ea typeface="Calibri" panose="020F0502020204030204" pitchFamily="34" charset="0"/>
                <a:cs typeface="Arial" panose="020B0604020202020204" pitchFamily="34" charset="0"/>
              </a:rPr>
              <a:t>WHERE</a:t>
            </a:r>
            <a:r>
              <a:rPr lang="en-IN" dirty="0">
                <a:latin typeface="Palatino Linotype" panose="02040502050505030304" pitchFamily="18" charset="0"/>
                <a:ea typeface="Calibri" panose="020F0502020204030204" pitchFamily="34" charset="0"/>
                <a:cs typeface="Arial" panose="020B0604020202020204" pitchFamily="34" charset="0"/>
              </a:rPr>
              <a:t> clause operations can be performed using…</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CONSTANTS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TABLE</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columns</a:t>
            </a:r>
          </a:p>
          <a:p>
            <a:pPr marL="285750" indent="-285750">
              <a:lnSpc>
                <a:spcPct val="150000"/>
              </a:lnSpc>
              <a:buFont typeface="Arial" panose="020B0604020202020204" pitchFamily="34" charset="0"/>
              <a:buChar char="•"/>
            </a:pPr>
            <a:r>
              <a:rPr lang="en-IN" i="1" dirty="0">
                <a:latin typeface="Palatino Linotype" panose="02040502050505030304" pitchFamily="18" charset="0"/>
                <a:ea typeface="Calibri" panose="020F0502020204030204" pitchFamily="34" charset="0"/>
                <a:cs typeface="Arial" panose="020B0604020202020204" pitchFamily="34" charset="0"/>
              </a:rPr>
              <a:t>FUNCTION</a:t>
            </a:r>
            <a:r>
              <a:rPr lang="en-IN" dirty="0">
                <a:latin typeface="Palatino Linotype" panose="02040502050505030304" pitchFamily="18" charset="0"/>
                <a:ea typeface="Calibri" panose="020F0502020204030204" pitchFamily="34" charset="0"/>
                <a:cs typeface="Arial" panose="020B0604020202020204" pitchFamily="34" charset="0"/>
              </a:rPr>
              <a:t> </a:t>
            </a:r>
            <a:r>
              <a:rPr lang="en-IN" i="1" dirty="0">
                <a:latin typeface="Palatino Linotype" panose="02040502050505030304" pitchFamily="18" charset="0"/>
                <a:ea typeface="Calibri" panose="020F0502020204030204" pitchFamily="34" charset="0"/>
                <a:cs typeface="Arial" panose="020B0604020202020204" pitchFamily="34" charset="0"/>
              </a:rPr>
              <a:t>calls (PRE-DEFINED / UDF)</a:t>
            </a:r>
          </a:p>
        </p:txBody>
      </p:sp>
      <p:sp>
        <p:nvSpPr>
          <p:cNvPr id="5" name="Rectangle 4"/>
          <p:cNvSpPr/>
          <p:nvPr/>
        </p:nvSpPr>
        <p:spPr>
          <a:xfrm>
            <a:off x="1005373" y="3497875"/>
            <a:ext cx="10179665" cy="672492"/>
          </a:xfrm>
          <a:prstGeom prst="rect">
            <a:avLst/>
          </a:prstGeom>
          <a:solidFill>
            <a:schemeClr val="bg1"/>
          </a:solidFill>
        </p:spPr>
        <p:txBody>
          <a:bodyPr wrap="square">
            <a:spAutoFit/>
          </a:bodyPr>
          <a:lstStyle/>
          <a:p>
            <a:pPr>
              <a:lnSpc>
                <a:spcPct val="107000"/>
              </a:lnSpc>
            </a:pPr>
            <a:r>
              <a:rPr lang="en-IN" dirty="0">
                <a:solidFill>
                  <a:schemeClr val="tx1">
                    <a:lumMod val="85000"/>
                    <a:lumOff val="15000"/>
                  </a:schemeClr>
                </a:solidFill>
                <a:latin typeface="Palatino Linotype" panose="02040502050505030304" pitchFamily="18" charset="0"/>
                <a:ea typeface="Calibri" panose="020F0502020204030204" pitchFamily="34" charset="0"/>
                <a:cs typeface="Arial" panose="020B0604020202020204" pitchFamily="34" charset="0"/>
              </a:rPr>
              <a:t>The WHERE Clause is used when you want to retrieve specific information from a table excluding other irrelevant data.</a:t>
            </a:r>
          </a:p>
        </p:txBody>
      </p:sp>
      <p:pic>
        <p:nvPicPr>
          <p:cNvPr id="6" name="Picture 5">
            <a:extLst>
              <a:ext uri="{FF2B5EF4-FFF2-40B4-BE49-F238E27FC236}">
                <a16:creationId xmlns:a16="http://schemas.microsoft.com/office/drawing/2014/main" xmlns="" id="{2C9F3AAA-4A55-428C-B4BD-CF5F5B8F57F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8D13885-E892-4083-A44D-C6B6BC425E55}"/>
              </a:ext>
            </a:extLst>
          </p:cNvPr>
          <p:cNvSpPr txBox="1">
            <a:spLocks/>
          </p:cNvSpPr>
          <p:nvPr/>
        </p:nvSpPr>
        <p:spPr>
          <a:xfrm>
            <a:off x="3237431" y="6520259"/>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0980906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sp>
        <p:nvSpPr>
          <p:cNvPr id="2" name="Rectangle 1"/>
          <p:cNvSpPr/>
          <p:nvPr/>
        </p:nvSpPr>
        <p:spPr>
          <a:xfrm>
            <a:off x="407315" y="703538"/>
            <a:ext cx="11375783" cy="64624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We can use a conditional clause called WHERE clause to filter out results. Using WHERE clause, we can specify a selection criteria to select required records from a table.</a:t>
            </a:r>
          </a:p>
        </p:txBody>
      </p:sp>
      <p:sp>
        <p:nvSpPr>
          <p:cNvPr id="6" name="Rectangle 5"/>
          <p:cNvSpPr/>
          <p:nvPr/>
        </p:nvSpPr>
        <p:spPr>
          <a:xfrm>
            <a:off x="262558" y="155703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
        <p:nvSpPr>
          <p:cNvPr id="9" name="Rectangle 8"/>
          <p:cNvSpPr/>
          <p:nvPr/>
        </p:nvSpPr>
        <p:spPr>
          <a:xfrm>
            <a:off x="353650" y="4436981"/>
            <a:ext cx="10449925" cy="1261720"/>
          </a:xfrm>
          <a:prstGeom prst="rect">
            <a:avLst/>
          </a:prstGeom>
        </p:spPr>
        <p:txBody>
          <a:bodyPr wrap="square">
            <a:spAutoFit/>
          </a:bodyPr>
          <a:lstStyle/>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A predicate is a condition expression that evaluates to a boolean value, either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true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or </a:t>
            </a:r>
            <a:r>
              <a:rPr lang="en-US" sz="1900" b="1" dirty="0">
                <a:solidFill>
                  <a:schemeClr val="tx1">
                    <a:lumMod val="75000"/>
                    <a:lumOff val="25000"/>
                  </a:schemeClr>
                </a:solidFill>
                <a:latin typeface="Palatino Linotype" panose="02040502050505030304" pitchFamily="18" charset="0"/>
                <a:cs typeface="Arial" panose="020B0604020202020204" pitchFamily="34" charset="0"/>
              </a:rPr>
              <a:t>false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a:t>
            </a:r>
          </a:p>
          <a:p>
            <a:pPr marL="342866" indent="-342866">
              <a:buFont typeface="Arial" pitchFamily="34" charset="0"/>
              <a:buChar char="•"/>
            </a:pPr>
            <a:endParaRPr lang="en-US" sz="1900" dirty="0">
              <a:solidFill>
                <a:schemeClr val="tx1">
                  <a:lumMod val="75000"/>
                  <a:lumOff val="25000"/>
                </a:schemeClr>
              </a:solidFill>
              <a:latin typeface="Palatino Linotype" panose="02040502050505030304" pitchFamily="18" charset="0"/>
              <a:cs typeface="Arial" panose="020B0604020202020204" pitchFamily="34" charset="0"/>
            </a:endParaRPr>
          </a:p>
          <a:p>
            <a:pPr marL="342866" indent="-342866">
              <a:buFont typeface="Arial" pitchFamily="34" charset="0"/>
              <a:buChar char="•"/>
            </a:pPr>
            <a:r>
              <a:rPr lang="en-US" sz="1900" dirty="0">
                <a:solidFill>
                  <a:schemeClr val="tx1">
                    <a:lumMod val="75000"/>
                    <a:lumOff val="25000"/>
                  </a:schemeClr>
                </a:solidFill>
                <a:latin typeface="Palatino Linotype" panose="02040502050505030304" pitchFamily="18" charset="0"/>
                <a:cs typeface="Arial" panose="020B0604020202020204" pitchFamily="34" charset="0"/>
              </a:rPr>
              <a:t> Predicates can be used as follows: In a SELECT statement's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WHERE</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or </a:t>
            </a:r>
            <a:r>
              <a:rPr lang="en-US" sz="1900" b="1" i="1" dirty="0">
                <a:solidFill>
                  <a:schemeClr val="tx1">
                    <a:lumMod val="75000"/>
                    <a:lumOff val="25000"/>
                  </a:schemeClr>
                </a:solidFill>
                <a:latin typeface="Palatino Linotype" panose="02040502050505030304" pitchFamily="18" charset="0"/>
                <a:cs typeface="Arial" panose="020B0604020202020204" pitchFamily="34" charset="0"/>
              </a:rPr>
              <a:t>HAVING</a:t>
            </a:r>
            <a:r>
              <a:rPr lang="en-US" sz="1900" dirty="0">
                <a:solidFill>
                  <a:schemeClr val="tx1">
                    <a:lumMod val="75000"/>
                    <a:lumOff val="25000"/>
                  </a:schemeClr>
                </a:solidFill>
                <a:latin typeface="Palatino Linotype" panose="02040502050505030304" pitchFamily="18" charset="0"/>
                <a:cs typeface="Arial" panose="020B0604020202020204" pitchFamily="34" charset="0"/>
              </a:rPr>
              <a:t> clause to determine which rows are relevant to a particular query.</a:t>
            </a:r>
          </a:p>
        </p:txBody>
      </p:sp>
      <p:sp>
        <p:nvSpPr>
          <p:cNvPr id="10" name="Rectangle 9"/>
          <p:cNvSpPr/>
          <p:nvPr/>
        </p:nvSpPr>
        <p:spPr>
          <a:xfrm>
            <a:off x="325191" y="2440852"/>
            <a:ext cx="8714301" cy="1420140"/>
          </a:xfrm>
          <a:prstGeom prst="rect">
            <a:avLst/>
          </a:prstGeom>
        </p:spPr>
        <p:txBody>
          <a:bodyPr wrap="square">
            <a:spAutoFit/>
          </a:bodyPr>
          <a:lstStyle/>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r</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the relations (tables)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A</a:t>
            </a:r>
            <a:r>
              <a:rPr lang="en-US" sz="2000" baseline="-25000" dirty="0">
                <a:solidFill>
                  <a:schemeClr val="accent2">
                    <a:lumMod val="50000"/>
                  </a:schemeClr>
                </a:solidFill>
                <a:latin typeface="Palatino Linotype" panose="02040502050505030304" pitchFamily="18" charset="0"/>
                <a:cs typeface="Arial" panose="020B0604020202020204" pitchFamily="34" charset="0"/>
              </a:rPr>
              <a:t>i</a:t>
            </a:r>
            <a:r>
              <a:rPr lang="en-US" sz="2000" dirty="0">
                <a:solidFill>
                  <a:schemeClr val="accent2">
                    <a:lumMod val="50000"/>
                  </a:schemeClr>
                </a:solidFill>
                <a:latin typeface="Palatino Linotype" panose="02040502050505030304" pitchFamily="18" charset="0"/>
                <a:cs typeface="Arial" panose="020B0604020202020204" pitchFamily="34" charset="0"/>
              </a:rPr>
              <a:t> are attributes (columns) </a:t>
            </a:r>
          </a:p>
          <a:p>
            <a:pPr>
              <a:lnSpc>
                <a:spcPct val="150000"/>
              </a:lnSpc>
              <a:buFont typeface="Wingdings" pitchFamily="2" charset="2"/>
              <a:buChar char="v"/>
            </a:pPr>
            <a:r>
              <a:rPr lang="en-US" sz="2000" dirty="0">
                <a:solidFill>
                  <a:schemeClr val="accent2">
                    <a:lumMod val="50000"/>
                  </a:schemeClr>
                </a:solidFill>
                <a:latin typeface="Palatino Linotype" panose="02040502050505030304" pitchFamily="18" charset="0"/>
                <a:cs typeface="Arial" panose="020B0604020202020204" pitchFamily="34" charset="0"/>
              </a:rPr>
              <a:t> P is the selection predicate</a:t>
            </a:r>
          </a:p>
        </p:txBody>
      </p:sp>
      <p:pic>
        <p:nvPicPr>
          <p:cNvPr id="7" name="Picture 6">
            <a:extLst>
              <a:ext uri="{FF2B5EF4-FFF2-40B4-BE49-F238E27FC236}">
                <a16:creationId xmlns:a16="http://schemas.microsoft.com/office/drawing/2014/main" xmlns="" id="{449A9CA4-5255-4B1A-BAAC-54A0191B8D1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01F4CE59-498C-4B7C-985B-9910D708673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9947438"/>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69F980B1-F657-4295-BD07-EA5AE25632C3}"/>
              </a:ext>
            </a:extLst>
          </p:cNvPr>
          <p:cNvSpPr/>
          <p:nvPr/>
        </p:nvSpPr>
        <p:spPr>
          <a:xfrm>
            <a:off x="551312" y="827759"/>
            <a:ext cx="554389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 </a:t>
            </a:r>
            <a:r>
              <a:rPr lang="en-IN" dirty="0">
                <a:solidFill>
                  <a:srgbClr val="669900"/>
                </a:solidFill>
                <a:latin typeface="Liberation Mono"/>
              </a:rPr>
              <a:t>'MANAGER'</a:t>
            </a:r>
            <a:r>
              <a:rPr lang="en-IN" dirty="0">
                <a:latin typeface="Liberation Mono"/>
              </a:rPr>
              <a:t>;</a:t>
            </a:r>
            <a:endParaRPr lang="en-IN" dirty="0">
              <a:latin typeface="Liberation Mono"/>
              <a:cs typeface="Arial" panose="020B0604020202020204" pitchFamily="34" charset="0"/>
            </a:endParaRPr>
          </a:p>
        </p:txBody>
      </p:sp>
      <p:grpSp>
        <p:nvGrpSpPr>
          <p:cNvPr id="12" name="Group 11">
            <a:extLst>
              <a:ext uri="{FF2B5EF4-FFF2-40B4-BE49-F238E27FC236}">
                <a16:creationId xmlns:a16="http://schemas.microsoft.com/office/drawing/2014/main" xmlns="" id="{66054647-F030-4A07-949C-959797BA08D1}"/>
              </a:ext>
            </a:extLst>
          </p:cNvPr>
          <p:cNvGrpSpPr/>
          <p:nvPr/>
        </p:nvGrpSpPr>
        <p:grpSpPr>
          <a:xfrm>
            <a:off x="203657" y="3932990"/>
            <a:ext cx="11783098" cy="2375955"/>
            <a:chOff x="203684" y="3933056"/>
            <a:chExt cx="11784632" cy="2376264"/>
          </a:xfrm>
        </p:grpSpPr>
        <p:pic>
          <p:nvPicPr>
            <p:cNvPr id="8" name="Picture 7">
              <a:extLst>
                <a:ext uri="{FF2B5EF4-FFF2-40B4-BE49-F238E27FC236}">
                  <a16:creationId xmlns:a16="http://schemas.microsoft.com/office/drawing/2014/main" xmlns="" id="{D3E12B64-B9B5-438B-B8A0-D653EE429472}"/>
                </a:ext>
              </a:extLst>
            </p:cNvPr>
            <p:cNvPicPr>
              <a:picLocks noChangeAspect="1"/>
            </p:cNvPicPr>
            <p:nvPr/>
          </p:nvPicPr>
          <p:blipFill>
            <a:blip r:embed="rId2"/>
            <a:stretch>
              <a:fillRect/>
            </a:stretch>
          </p:blipFill>
          <p:spPr>
            <a:xfrm>
              <a:off x="203684" y="3933056"/>
              <a:ext cx="11784632" cy="2376264"/>
            </a:xfrm>
            <a:prstGeom prst="rect">
              <a:avLst/>
            </a:prstGeom>
          </p:spPr>
        </p:pic>
        <p:sp>
          <p:nvSpPr>
            <p:cNvPr id="9" name="Rectangle 8">
              <a:extLst>
                <a:ext uri="{FF2B5EF4-FFF2-40B4-BE49-F238E27FC236}">
                  <a16:creationId xmlns:a16="http://schemas.microsoft.com/office/drawing/2014/main" xmlns="" id="{52AC823A-0EF1-4BCF-8E14-06C1EA3E8A7A}"/>
                </a:ext>
              </a:extLst>
            </p:cNvPr>
            <p:cNvSpPr/>
            <p:nvPr/>
          </p:nvSpPr>
          <p:spPr>
            <a:xfrm>
              <a:off x="2408602" y="3933056"/>
              <a:ext cx="1080120" cy="2376264"/>
            </a:xfrm>
            <a:prstGeom prst="rect">
              <a:avLst/>
            </a:prstGeom>
            <a:noFill/>
            <a:ln w="19050">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1" name="Group 10">
            <a:extLst>
              <a:ext uri="{FF2B5EF4-FFF2-40B4-BE49-F238E27FC236}">
                <a16:creationId xmlns:a16="http://schemas.microsoft.com/office/drawing/2014/main" xmlns="" id="{E32CCCF3-6DA6-4D0A-8360-8C72B530438F}"/>
              </a:ext>
            </a:extLst>
          </p:cNvPr>
          <p:cNvGrpSpPr/>
          <p:nvPr/>
        </p:nvGrpSpPr>
        <p:grpSpPr>
          <a:xfrm>
            <a:off x="690539" y="1745230"/>
            <a:ext cx="10542913" cy="1502584"/>
            <a:chOff x="690629" y="1745011"/>
            <a:chExt cx="10544286" cy="1502780"/>
          </a:xfrm>
        </p:grpSpPr>
        <p:grpSp>
          <p:nvGrpSpPr>
            <p:cNvPr id="7" name="Group 6">
              <a:extLst>
                <a:ext uri="{FF2B5EF4-FFF2-40B4-BE49-F238E27FC236}">
                  <a16:creationId xmlns:a16="http://schemas.microsoft.com/office/drawing/2014/main" xmlns="" id="{353CFC07-7547-4F71-99C2-60FEE7A328E4}"/>
                </a:ext>
              </a:extLst>
            </p:cNvPr>
            <p:cNvGrpSpPr/>
            <p:nvPr/>
          </p:nvGrpSpPr>
          <p:grpSpPr>
            <a:xfrm>
              <a:off x="695400" y="1745011"/>
              <a:ext cx="10539515" cy="1502780"/>
              <a:chOff x="695400" y="1745011"/>
              <a:chExt cx="10539515" cy="1502780"/>
            </a:xfrm>
          </p:grpSpPr>
          <p:grpSp>
            <p:nvGrpSpPr>
              <p:cNvPr id="45" name="Group 44">
                <a:extLst>
                  <a:ext uri="{FF2B5EF4-FFF2-40B4-BE49-F238E27FC236}">
                    <a16:creationId xmlns:a16="http://schemas.microsoft.com/office/drawing/2014/main" xmlns="" id="{CF18B854-3174-4AB7-9E8A-5E1851627448}"/>
                  </a:ext>
                </a:extLst>
              </p:cNvPr>
              <p:cNvGrpSpPr/>
              <p:nvPr/>
            </p:nvGrpSpPr>
            <p:grpSpPr>
              <a:xfrm>
                <a:off x="695400" y="1835990"/>
                <a:ext cx="8952150" cy="1304978"/>
                <a:chOff x="267703" y="1600839"/>
                <a:chExt cx="8952150" cy="1304978"/>
              </a:xfrm>
            </p:grpSpPr>
            <p:grpSp>
              <p:nvGrpSpPr>
                <p:cNvPr id="30" name="Group 29">
                  <a:extLst>
                    <a:ext uri="{FF2B5EF4-FFF2-40B4-BE49-F238E27FC236}">
                      <a16:creationId xmlns:a16="http://schemas.microsoft.com/office/drawing/2014/main" xmlns="" id="{C5BBC7C9-135B-4570-924C-9A52B3F6600D}"/>
                    </a:ext>
                  </a:extLst>
                </p:cNvPr>
                <p:cNvGrpSpPr/>
                <p:nvPr/>
              </p:nvGrpSpPr>
              <p:grpSpPr>
                <a:xfrm>
                  <a:off x="1651832" y="1600839"/>
                  <a:ext cx="7568021" cy="1296144"/>
                  <a:chOff x="31591" y="1556792"/>
                  <a:chExt cx="7568021" cy="1296144"/>
                </a:xfrm>
              </p:grpSpPr>
              <p:grpSp>
                <p:nvGrpSpPr>
                  <p:cNvPr id="29" name="Group 28">
                    <a:extLst>
                      <a:ext uri="{FF2B5EF4-FFF2-40B4-BE49-F238E27FC236}">
                        <a16:creationId xmlns:a16="http://schemas.microsoft.com/office/drawing/2014/main" xmlns="" id="{6FFF7BA7-26C1-4CEB-9EBC-6488EFA74D4B}"/>
                      </a:ext>
                    </a:extLst>
                  </p:cNvPr>
                  <p:cNvGrpSpPr/>
                  <p:nvPr/>
                </p:nvGrpSpPr>
                <p:grpSpPr>
                  <a:xfrm>
                    <a:off x="669977" y="1556792"/>
                    <a:ext cx="2736304" cy="1296144"/>
                    <a:chOff x="669977" y="1556792"/>
                    <a:chExt cx="2736304" cy="1296144"/>
                  </a:xfrm>
                </p:grpSpPr>
                <p:sp>
                  <p:nvSpPr>
                    <p:cNvPr id="23" name="Rectangle 22">
                      <a:extLst>
                        <a:ext uri="{FF2B5EF4-FFF2-40B4-BE49-F238E27FC236}">
                          <a16:creationId xmlns:a16="http://schemas.microsoft.com/office/drawing/2014/main" xmlns="" id="{945B6E97-E16D-48DC-8F01-85631D0FF45A}"/>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xmlns="" id="{BA4B279B-534E-4808-9CF1-1E0D14E4FB9A}"/>
                        </a:ext>
                      </a:extLst>
                    </p:cNvPr>
                    <p:cNvSpPr txBox="1"/>
                    <p:nvPr/>
                  </p:nvSpPr>
                  <p:spPr>
                    <a:xfrm>
                      <a:off x="697842" y="1620089"/>
                      <a:ext cx="2708438"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7" name="TextBox 26">
                      <a:extLst>
                        <a:ext uri="{FF2B5EF4-FFF2-40B4-BE49-F238E27FC236}">
                          <a16:creationId xmlns:a16="http://schemas.microsoft.com/office/drawing/2014/main" xmlns="" id="{A8304BDE-4FAF-4376-9617-E5ACFB8F9116}"/>
                        </a:ext>
                      </a:extLst>
                    </p:cNvPr>
                    <p:cNvSpPr txBox="1"/>
                    <p:nvPr/>
                  </p:nvSpPr>
                  <p:spPr>
                    <a:xfrm>
                      <a:off x="669977" y="2152221"/>
                      <a:ext cx="2736303" cy="400110"/>
                    </a:xfrm>
                    <a:prstGeom prst="rect">
                      <a:avLst/>
                    </a:prstGeom>
                    <a:noFill/>
                  </p:spPr>
                  <p:txBody>
                    <a:bodyPr wrap="square">
                      <a:spAutoFit/>
                    </a:bodyPr>
                    <a:lstStyle/>
                    <a:p>
                      <a:pPr algn="ctr"/>
                      <a:r>
                        <a:rPr lang="en-IN" sz="2000" dirty="0">
                          <a:latin typeface="Liberation Mono"/>
                          <a:cs typeface="Arial" panose="020B0604020202020204" pitchFamily="34" charset="0"/>
                        </a:rPr>
                        <a:t>job = </a:t>
                      </a:r>
                      <a:r>
                        <a:rPr lang="en-IN" sz="2000" dirty="0">
                          <a:latin typeface="Liberation Mono"/>
                        </a:rPr>
                        <a:t>'MANAGER'</a:t>
                      </a:r>
                      <a:endParaRPr lang="en-IN" sz="2000" dirty="0"/>
                    </a:p>
                  </p:txBody>
                </p:sp>
              </p:grpSp>
              <p:sp>
                <p:nvSpPr>
                  <p:cNvPr id="28" name="Arrow: Right 27">
                    <a:extLst>
                      <a:ext uri="{FF2B5EF4-FFF2-40B4-BE49-F238E27FC236}">
                        <a16:creationId xmlns:a16="http://schemas.microsoft.com/office/drawing/2014/main" xmlns="" id="{521B26F1-EE04-4835-81D9-B7FFDBA4A7E4}"/>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Arrow: Right 37">
                    <a:extLst>
                      <a:ext uri="{FF2B5EF4-FFF2-40B4-BE49-F238E27FC236}">
                        <a16:creationId xmlns:a16="http://schemas.microsoft.com/office/drawing/2014/main" xmlns="" id="{7303D31D-D0BD-4737-925B-4E3D04014D6D}"/>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Arrow: Right 30">
                    <a:extLst>
                      <a:ext uri="{FF2B5EF4-FFF2-40B4-BE49-F238E27FC236}">
                        <a16:creationId xmlns:a16="http://schemas.microsoft.com/office/drawing/2014/main" xmlns="" id="{7B4C9113-FD2F-4C72-9F66-915E2BF74408}"/>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Flowchart: Magnetic Disk 32">
                  <a:extLst>
                    <a:ext uri="{FF2B5EF4-FFF2-40B4-BE49-F238E27FC236}">
                      <a16:creationId xmlns:a16="http://schemas.microsoft.com/office/drawing/2014/main" xmlns="" id="{6E652B9D-F766-46A3-8925-CC8367E01D5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xmlns="" id="{09F21F09-1A0C-4E8A-9690-FDB9A52688A9}"/>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TextBox 41">
                  <a:extLst>
                    <a:ext uri="{FF2B5EF4-FFF2-40B4-BE49-F238E27FC236}">
                      <a16:creationId xmlns:a16="http://schemas.microsoft.com/office/drawing/2014/main" xmlns="" id="{04F4471A-5E10-4C41-B6B1-6C4B377EF728}"/>
                    </a:ext>
                  </a:extLst>
                </p:cNvPr>
                <p:cNvSpPr txBox="1"/>
                <p:nvPr/>
              </p:nvSpPr>
              <p:spPr>
                <a:xfrm>
                  <a:off x="5811003" y="1672970"/>
                  <a:ext cx="2717857"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44" name="TextBox 43">
                  <a:extLst>
                    <a:ext uri="{FF2B5EF4-FFF2-40B4-BE49-F238E27FC236}">
                      <a16:creationId xmlns:a16="http://schemas.microsoft.com/office/drawing/2014/main" xmlns="" id="{58C5710E-9A9E-4F1D-93C3-13D94BB140D8}"/>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4" name="Oval 3">
                <a:extLst>
                  <a:ext uri="{FF2B5EF4-FFF2-40B4-BE49-F238E27FC236}">
                    <a16:creationId xmlns:a16="http://schemas.microsoft.com/office/drawing/2014/main" xmlns="" id="{E5D1F3E2-F3BC-4548-AFF8-983C8A7936FE}"/>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xmlns="" id="{3D60FBB6-3DB7-4E1E-BDD6-DE8CB205FC64}"/>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xmlns="" id="{06FE2489-78F4-45F8-B89A-3EB65A1F191A}"/>
                </a:ext>
              </a:extLst>
            </p:cNvPr>
            <p:cNvSpPr txBox="1"/>
            <p:nvPr/>
          </p:nvSpPr>
          <p:spPr>
            <a:xfrm>
              <a:off x="695400" y="176583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0" name="TextBox 9">
              <a:extLst>
                <a:ext uri="{FF2B5EF4-FFF2-40B4-BE49-F238E27FC236}">
                  <a16:creationId xmlns:a16="http://schemas.microsoft.com/office/drawing/2014/main" xmlns="" id="{A1971705-DE8A-4097-A613-E269BD172D39}"/>
                </a:ext>
              </a:extLst>
            </p:cNvPr>
            <p:cNvSpPr txBox="1"/>
            <p:nvPr/>
          </p:nvSpPr>
          <p:spPr>
            <a:xfrm>
              <a:off x="690629" y="2586962"/>
              <a:ext cx="1285868"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xmlns="" id="{4F32F01D-EA7A-41BB-86C5-49285C31900B}"/>
              </a:ext>
            </a:extLst>
          </p:cNvPr>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32" name="Picture 31">
            <a:extLst>
              <a:ext uri="{FF2B5EF4-FFF2-40B4-BE49-F238E27FC236}">
                <a16:creationId xmlns:a16="http://schemas.microsoft.com/office/drawing/2014/main" xmlns="" id="{96B12610-39EF-4926-9186-5F9148C46B6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00481880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1910046689"/>
              </p:ext>
            </p:extLst>
          </p:nvPr>
        </p:nvGraphicFramePr>
        <p:xfrm>
          <a:off x="335316" y="1326760"/>
          <a:ext cx="11448522" cy="2966336"/>
        </p:xfrm>
        <a:graphic>
          <a:graphicData uri="http://schemas.openxmlformats.org/drawingml/2006/table">
            <a:tbl>
              <a:tblPr firstRow="1" bandRow="1">
                <a:tableStyleId>{7E9639D4-E3E2-4D34-9284-5A2195B3D0D7}</a:tableStyleId>
              </a:tblPr>
              <a:tblGrid>
                <a:gridCol w="2171272">
                  <a:extLst>
                    <a:ext uri="{9D8B030D-6E8A-4147-A177-3AD203B41FA5}">
                      <a16:colId xmlns:a16="http://schemas.microsoft.com/office/drawing/2014/main" xmlns="" val="20000"/>
                    </a:ext>
                  </a:extLst>
                </a:gridCol>
                <a:gridCol w="9277250">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Equal operator</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operator</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Greater than or equal operator</a:t>
                      </a:r>
                    </a:p>
                  </a:txBody>
                  <a:tcPr marL="91428" marR="91428" marT="45714" marB="45714" anchor="ctr"/>
                </a:tc>
                <a:extLst>
                  <a:ext uri="{0D108BD9-81ED-4DB2-BD59-A6C34878D82A}">
                    <a16:rowId xmlns:a16="http://schemas.microsoft.com/office/drawing/2014/main" xmlns="" val="10003"/>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operator</a:t>
                      </a:r>
                    </a:p>
                  </a:txBody>
                  <a:tcPr marL="91428" marR="91428" marT="45714" marB="45714" anchor="ctr"/>
                </a:tc>
                <a:extLst>
                  <a:ext uri="{0D108BD9-81ED-4DB2-BD59-A6C34878D82A}">
                    <a16:rowId xmlns:a16="http://schemas.microsoft.com/office/drawing/2014/main" xmlns="" val="10004"/>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Less than or equal operator</a:t>
                      </a:r>
                    </a:p>
                  </a:txBody>
                  <a:tcPr marL="91428" marR="91428" marT="45714" marB="45714" anchor="ctr"/>
                </a:tc>
                <a:extLst>
                  <a:ext uri="{0D108BD9-81ED-4DB2-BD59-A6C34878D82A}">
                    <a16:rowId xmlns:a16="http://schemas.microsoft.com/office/drawing/2014/main" xmlns="" val="10005"/>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 &lt;&gt;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equal operator</a:t>
                      </a:r>
                    </a:p>
                  </a:txBody>
                  <a:tcPr marL="91428" marR="91428" marT="45714" marB="45714" anchor="ctr"/>
                </a:tc>
                <a:extLst>
                  <a:ext uri="{0D108BD9-81ED-4DB2-BD59-A6C34878D82A}">
                    <a16:rowId xmlns:a16="http://schemas.microsoft.com/office/drawing/2014/main" xmlns="" val="10006"/>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&lt;=&gt;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NULL-safe equal to operator</a:t>
                      </a:r>
                    </a:p>
                  </a:txBody>
                  <a:tcPr marL="91428" marR="91428" marT="45714" marB="45714" anchor="ctr"/>
                </a:tc>
                <a:extLst>
                  <a:ext uri="{0D108BD9-81ED-4DB2-BD59-A6C34878D82A}">
                    <a16:rowId xmlns:a16="http://schemas.microsoft.com/office/drawing/2014/main" xmlns="" val="10007"/>
                  </a:ext>
                </a:extLst>
              </a:tr>
            </a:tbl>
          </a:graphicData>
        </a:graphic>
      </p:graphicFrame>
      <p:pic>
        <p:nvPicPr>
          <p:cNvPr id="10" name="Picture 9">
            <a:extLst>
              <a:ext uri="{FF2B5EF4-FFF2-40B4-BE49-F238E27FC236}">
                <a16:creationId xmlns:a16="http://schemas.microsoft.com/office/drawing/2014/main" xmlns="" id="{4352B8C1-45DD-4239-A8CE-3B64DB7EB44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11" name="Table 10">
            <a:extLst>
              <a:ext uri="{FF2B5EF4-FFF2-40B4-BE49-F238E27FC236}">
                <a16:creationId xmlns:a16="http://schemas.microsoft.com/office/drawing/2014/main" xmlns="" id="{01E1D95B-411C-49E5-ABA5-C7EB5D6B265A}"/>
              </a:ext>
            </a:extLst>
          </p:cNvPr>
          <p:cNvGraphicFramePr>
            <a:graphicFrameLocks noGrp="1"/>
          </p:cNvGraphicFramePr>
          <p:nvPr>
            <p:extLst>
              <p:ext uri="{D42A27DB-BD31-4B8C-83A1-F6EECF244321}">
                <p14:modId xmlns:p14="http://schemas.microsoft.com/office/powerpoint/2010/main" xmlns="" val="626084380"/>
              </p:ext>
            </p:extLst>
          </p:nvPr>
        </p:nvGraphicFramePr>
        <p:xfrm>
          <a:off x="335316" y="4653136"/>
          <a:ext cx="11448522" cy="1483168"/>
        </p:xfrm>
        <a:graphic>
          <a:graphicData uri="http://schemas.openxmlformats.org/drawingml/2006/table">
            <a:tbl>
              <a:tblPr firstRow="1" bandRow="1">
                <a:tableStyleId>{7E9639D4-E3E2-4D34-9284-5A2195B3D0D7}</a:tableStyleId>
              </a:tblPr>
              <a:tblGrid>
                <a:gridCol w="2171271">
                  <a:extLst>
                    <a:ext uri="{9D8B030D-6E8A-4147-A177-3AD203B41FA5}">
                      <a16:colId xmlns:a16="http://schemas.microsoft.com/office/drawing/2014/main" xmlns="" val="20000"/>
                    </a:ext>
                  </a:extLst>
                </a:gridCol>
                <a:gridCol w="9277251">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Logical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AND, &amp;&amp;</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Logical AND  eg. SELECT 1 AND 1;</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OR,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Logical OR    eg. SELECT 1 OR 1;</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83A2"/>
                          </a:solidFill>
                          <a:latin typeface="Arial" panose="020B0604020202020204" pitchFamily="34" charset="0"/>
                          <a:cs typeface="Arial" panose="020B0604020202020204" pitchFamily="34" charset="0"/>
                        </a:rPr>
                        <a:t>NOT, !</a:t>
                      </a:r>
                    </a:p>
                  </a:txBody>
                  <a:tcPr marL="91428" marR="91428" marT="45714" marB="45714"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Negates value eg. SELECT NOT 1;</a:t>
                      </a:r>
                    </a:p>
                  </a:txBody>
                  <a:tcPr marL="91428" marR="91428" marT="45714" marB="45714" anchor="ctr"/>
                </a:tc>
                <a:extLst>
                  <a:ext uri="{0D108BD9-81ED-4DB2-BD59-A6C34878D82A}">
                    <a16:rowId xmlns:a16="http://schemas.microsoft.com/office/drawing/2014/main" xmlns="" val="10003"/>
                  </a:ext>
                </a:extLst>
              </a:tr>
            </a:tbl>
          </a:graphicData>
        </a:graphic>
      </p:graphicFrame>
      <p:sp>
        <p:nvSpPr>
          <p:cNvPr id="7" name="Footer Placeholder 2">
            <a:extLst>
              <a:ext uri="{FF2B5EF4-FFF2-40B4-BE49-F238E27FC236}">
                <a16:creationId xmlns:a16="http://schemas.microsoft.com/office/drawing/2014/main" xmlns="" id="{522690C5-741E-481B-80EC-18300CF3830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E7C501AD-E4B8-4A77-B1A6-B1CC8BD1467A}"/>
              </a:ext>
            </a:extLst>
          </p:cNvPr>
          <p:cNvSpPr/>
          <p:nvPr/>
        </p:nvSpPr>
        <p:spPr>
          <a:xfrm>
            <a:off x="262558" y="692696"/>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xmlns="" val="35492117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F7CAC65F-21A9-4429-A97B-FB4F7A1552A8}"/>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pic>
        <p:nvPicPr>
          <p:cNvPr id="8" name="Picture 7">
            <a:extLst>
              <a:ext uri="{FF2B5EF4-FFF2-40B4-BE49-F238E27FC236}">
                <a16:creationId xmlns:a16="http://schemas.microsoft.com/office/drawing/2014/main" xmlns="" id="{E3B4BD1B-BD9A-4765-AF09-2A82E15EE18A}"/>
              </a:ext>
            </a:extLst>
          </p:cNvPr>
          <p:cNvPicPr>
            <a:picLocks noChangeAspect="1"/>
          </p:cNvPicPr>
          <p:nvPr/>
        </p:nvPicPr>
        <p:blipFill>
          <a:blip r:embed="rId4" cstate="print"/>
          <a:stretch>
            <a:fillRect/>
          </a:stretch>
        </p:blipFill>
        <p:spPr>
          <a:xfrm>
            <a:off x="694606" y="941377"/>
            <a:ext cx="10801200" cy="5603821"/>
          </a:xfrm>
          <a:prstGeom prst="rect">
            <a:avLst/>
          </a:prstGeom>
        </p:spPr>
      </p:pic>
      <p:sp>
        <p:nvSpPr>
          <p:cNvPr id="10" name="Rectangle 9">
            <a:extLst>
              <a:ext uri="{FF2B5EF4-FFF2-40B4-BE49-F238E27FC236}">
                <a16:creationId xmlns:a16="http://schemas.microsoft.com/office/drawing/2014/main" xmlns="" id="{DB34E826-1015-471F-9869-07B210C1499C}"/>
              </a:ext>
            </a:extLst>
          </p:cNvPr>
          <p:cNvSpPr/>
          <p:nvPr/>
        </p:nvSpPr>
        <p:spPr>
          <a:xfrm>
            <a:off x="1702718" y="561782"/>
            <a:ext cx="1160511" cy="369332"/>
          </a:xfrm>
          <a:prstGeom prst="rect">
            <a:avLst/>
          </a:prstGeom>
        </p:spPr>
        <p:txBody>
          <a:bodyPr wrap="none">
            <a:spAutoFit/>
          </a:bodyPr>
          <a:lstStyle/>
          <a:p>
            <a:r>
              <a:rPr lang="en-IN" dirty="0"/>
              <a:t>EMP Table</a:t>
            </a:r>
          </a:p>
        </p:txBody>
      </p:sp>
      <p:sp>
        <p:nvSpPr>
          <p:cNvPr id="7" name="Footer Placeholder 2">
            <a:extLst>
              <a:ext uri="{FF2B5EF4-FFF2-40B4-BE49-F238E27FC236}">
                <a16:creationId xmlns:a16="http://schemas.microsoft.com/office/drawing/2014/main" xmlns="" id="{45C523E3-38CB-4AA2-9B57-FAD3DB2343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9196845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F7CAC65F-21A9-4429-A97B-FB4F7A1552A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68C48C06-94AA-477E-BCA7-FB226044AA9D}"/>
              </a:ext>
            </a:extLst>
          </p:cNvPr>
          <p:cNvSpPr/>
          <p:nvPr/>
        </p:nvSpPr>
        <p:spPr>
          <a:xfrm>
            <a:off x="262558" y="836712"/>
            <a:ext cx="11593288" cy="458587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 are working in department number 10.</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deptno = 10;</a:t>
            </a:r>
          </a:p>
          <a:p>
            <a:endParaRPr lang="en-US" sz="800" dirty="0">
              <a:latin typeface="Liberation Mono"/>
              <a:ea typeface="Times New Roman" panose="02020603050405020304" pitchFamily="18" charset="0"/>
            </a:endParaRPr>
          </a:p>
          <a:p>
            <a:r>
              <a:rPr lang="en-US" dirty="0">
                <a:latin typeface="Arial" panose="020B0604020202020204" pitchFamily="34" charset="0"/>
              </a:rPr>
              <a:t>Write a query to get all employees who are working as ‘MANAGER’.</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a:t>
            </a:r>
          </a:p>
          <a:p>
            <a:endParaRPr lang="en-US" sz="800" dirty="0">
              <a:latin typeface="Arial" panose="020B0604020202020204" pitchFamily="34" charset="0"/>
            </a:endParaRPr>
          </a:p>
          <a:p>
            <a:r>
              <a:rPr lang="en-US" dirty="0">
                <a:latin typeface="Arial" panose="020B0604020202020204" pitchFamily="34" charset="0"/>
              </a:rPr>
              <a:t>Write a query to get all employees who were hired before </a:t>
            </a:r>
            <a:r>
              <a:rPr lang="en-US" dirty="0">
                <a:latin typeface="Arial" panose="020B0604020202020204" pitchFamily="34" charset="0"/>
                <a:ea typeface="Times New Roman" panose="02020603050405020304" pitchFamily="18" charset="0"/>
              </a:rPr>
              <a:t>1981-11-17.</a:t>
            </a: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hiredate &lt;  '1981-11-17';</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77AA"/>
                </a:solidFill>
                <a:latin typeface="Liberation Mono"/>
              </a:rPr>
              <a:t>or</a:t>
            </a:r>
            <a:r>
              <a:rPr lang="en-US" dirty="0">
                <a:latin typeface="Liberation Mono"/>
                <a:ea typeface="Times New Roman" panose="02020603050405020304" pitchFamily="18" charset="0"/>
              </a:rPr>
              <a:t> job =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 ;</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sal&gt; 1000 </a:t>
            </a:r>
            <a:r>
              <a:rPr lang="en-US" dirty="0">
                <a:solidFill>
                  <a:srgbClr val="0077AA"/>
                </a:solidFill>
                <a:latin typeface="Liberation Mono"/>
              </a:rPr>
              <a:t>and</a:t>
            </a:r>
            <a:r>
              <a:rPr lang="en-US" dirty="0">
                <a:latin typeface="Liberation Mono"/>
                <a:ea typeface="Times New Roman" panose="02020603050405020304" pitchFamily="18" charset="0"/>
              </a:rPr>
              <a:t> sal&lt; 2000;</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active employees.</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isActive = TRUE;</a:t>
            </a:r>
          </a:p>
        </p:txBody>
      </p:sp>
      <p:sp>
        <p:nvSpPr>
          <p:cNvPr id="8" name="Footer Placeholder 2">
            <a:extLst>
              <a:ext uri="{FF2B5EF4-FFF2-40B4-BE49-F238E27FC236}">
                <a16:creationId xmlns:a16="http://schemas.microsoft.com/office/drawing/2014/main" xmlns="" id="{14220F7D-EABB-497A-9A99-B8F4003E69B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5173592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35316" y="1605373"/>
          <a:ext cx="11447781" cy="2803860"/>
        </p:xfrm>
        <a:graphic>
          <a:graphicData uri="http://schemas.openxmlformats.org/drawingml/2006/table">
            <a:tbl>
              <a:tblPr firstRow="1" bandRow="1">
                <a:tableStyleId>{7E9639D4-E3E2-4D34-9284-5A2195B3D0D7}</a:tableStyleId>
              </a:tblPr>
              <a:tblGrid>
                <a:gridCol w="3848823">
                  <a:extLst>
                    <a:ext uri="{9D8B030D-6E8A-4147-A177-3AD203B41FA5}">
                      <a16:colId xmlns:a16="http://schemas.microsoft.com/office/drawing/2014/main" xmlns="" val="20000"/>
                    </a:ext>
                  </a:extLst>
                </a:gridCol>
                <a:gridCol w="7598958">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NULL value test</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 NOT NULL</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NOT NULL value test</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ISNULL(expr)</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If expr is NULL, ISNULL() returns 1, otherwise it returns 0.</a:t>
                      </a:r>
                    </a:p>
                  </a:txBody>
                  <a:tcPr marL="91428" marR="91428" marT="45714" marB="45714" anchor="ctr"/>
                </a:tc>
                <a:extLst>
                  <a:ext uri="{0D108BD9-81ED-4DB2-BD59-A6C34878D82A}">
                    <a16:rowId xmlns:a16="http://schemas.microsoft.com/office/drawing/2014/main" xmlns="" val="10003"/>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STRCMP(expr1,expr2)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STRCMP() returns 0 if the strings are the same, -1 if the first argument is smaller than the second according to the current sort order, and 1 otherwise.</a:t>
                      </a:r>
                    </a:p>
                  </a:txBody>
                  <a:tcPr marL="91428" marR="91428" marT="45714" marB="45714" anchor="ctr"/>
                </a:tc>
                <a:extLst>
                  <a:ext uri="{0D108BD9-81ED-4DB2-BD59-A6C34878D82A}">
                    <a16:rowId xmlns:a16="http://schemas.microsoft.com/office/drawing/2014/main" xmlns="" val="10004"/>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LEAST(value1,value2,...)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smallest argument.</a:t>
                      </a:r>
                    </a:p>
                  </a:txBody>
                  <a:tcPr marL="91428" marR="91428" marT="45714" marB="45714" anchor="ctr"/>
                </a:tc>
                <a:extLst>
                  <a:ext uri="{0D108BD9-81ED-4DB2-BD59-A6C34878D82A}">
                    <a16:rowId xmlns:a16="http://schemas.microsoft.com/office/drawing/2014/main" xmlns="" val="10005"/>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GREATEST(value1,value2,...)</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With two or more arguments, returns the largest argument.</a:t>
                      </a:r>
                    </a:p>
                  </a:txBody>
                  <a:tcPr marL="91428" marR="91428" marT="45714" marB="45714" anchor="ctr"/>
                </a:tc>
                <a:extLst>
                  <a:ext uri="{0D108BD9-81ED-4DB2-BD59-A6C34878D82A}">
                    <a16:rowId xmlns:a16="http://schemas.microsoft.com/office/drawing/2014/main" xmlns="" val="10006"/>
                  </a:ext>
                </a:extLst>
              </a:tr>
            </a:tbl>
          </a:graphicData>
        </a:graphic>
      </p:graphicFrame>
      <p:sp>
        <p:nvSpPr>
          <p:cNvPr id="6" name="Rectangle 5"/>
          <p:cNvSpPr/>
          <p:nvPr/>
        </p:nvSpPr>
        <p:spPr>
          <a:xfrm>
            <a:off x="335316" y="4716204"/>
            <a:ext cx="8857159" cy="1477136"/>
          </a:xfrm>
          <a:prstGeom prst="rect">
            <a:avLst/>
          </a:prstGeom>
          <a:solidFill>
            <a:schemeClr val="bg1"/>
          </a:solidFill>
        </p:spPr>
        <p:txBody>
          <a:bodyPr wrap="square">
            <a:spAutoFit/>
          </a:bodyPr>
          <a:lstStyle/>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20, 30),     </a:t>
            </a:r>
            <a:r>
              <a:rPr lang="en-US" i="1" dirty="0">
                <a:solidFill>
                  <a:srgbClr val="00B050"/>
                </a:solidFill>
                <a:latin typeface="Arial" panose="020B0604020202020204" pitchFamily="34" charset="0"/>
                <a:cs typeface="Arial" panose="020B0604020202020204" pitchFamily="34" charset="0"/>
              </a:rPr>
              <a:t>-- 30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r>
              <a:rPr lang="en-US" dirty="0">
                <a:solidFill>
                  <a:schemeClr val="tx1">
                    <a:lumMod val="75000"/>
                    <a:lumOff val="25000"/>
                  </a:schemeClr>
                </a:solidFill>
                <a:latin typeface="Arial" panose="020B0604020202020204" pitchFamily="34" charset="0"/>
                <a:cs typeface="Arial" panose="020B0604020202020204" pitchFamily="34" charset="0"/>
              </a:rPr>
              <a:t>LEAST(10, 20,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-- 10</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rgbClr val="00B0F0"/>
                </a:solidFill>
                <a:latin typeface="Arial" panose="020B0604020202020204" pitchFamily="34" charset="0"/>
                <a:cs typeface="Arial" panose="020B0604020202020204" pitchFamily="34" charset="0"/>
              </a:rPr>
              <a:t>  </a:t>
            </a:r>
          </a:p>
          <a:p>
            <a:pPr latinLnBrk="1"/>
            <a:r>
              <a:rPr lang="en-US" dirty="0">
                <a:solidFill>
                  <a:srgbClr val="0077AA"/>
                </a:solidFill>
                <a:latin typeface="Arial" panose="020B0604020202020204" pitchFamily="34" charset="0"/>
                <a:cs typeface="Times New Roman" panose="02020603050405020304" pitchFamily="18" charset="0"/>
              </a:rPr>
              <a:t>SELECT</a:t>
            </a:r>
            <a:r>
              <a:rPr lang="en-US" dirty="0">
                <a:solidFill>
                  <a:schemeClr val="tx1">
                    <a:lumMod val="75000"/>
                    <a:lumOff val="25000"/>
                  </a:schemeClr>
                </a:solidFill>
                <a:latin typeface="Arial" panose="020B0604020202020204" pitchFamily="34" charset="0"/>
                <a:cs typeface="Arial" panose="020B0604020202020204" pitchFamily="34" charset="0"/>
              </a:rPr>
              <a:t> GREATEST(10, null, 30), </a:t>
            </a:r>
            <a:r>
              <a:rPr lang="en-US" dirty="0">
                <a:solidFill>
                  <a:srgbClr val="00B0F0"/>
                </a:solidFill>
                <a:latin typeface="Arial" panose="020B0604020202020204" pitchFamily="34" charset="0"/>
                <a:cs typeface="Arial" panose="020B0604020202020204" pitchFamily="34" charset="0"/>
              </a:rPr>
              <a:t>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a:p>
            <a:pPr latinLnBrk="1"/>
            <a:r>
              <a:rPr lang="en-US" dirty="0">
                <a:solidFill>
                  <a:schemeClr val="tx1">
                    <a:lumMod val="75000"/>
                    <a:lumOff val="25000"/>
                  </a:schemeClr>
                </a:solidFill>
                <a:latin typeface="Arial" panose="020B0604020202020204" pitchFamily="34" charset="0"/>
                <a:cs typeface="Arial" panose="020B0604020202020204" pitchFamily="34" charset="0"/>
              </a:rPr>
              <a:t>               LEAST(10, null , 30);           </a:t>
            </a:r>
            <a:r>
              <a:rPr lang="en-US" i="1" dirty="0">
                <a:solidFill>
                  <a:srgbClr val="00B050"/>
                </a:solidFill>
                <a:latin typeface="Arial" panose="020B0604020202020204" pitchFamily="34" charset="0"/>
                <a:cs typeface="Arial" panose="020B0604020202020204" pitchFamily="34" charset="0"/>
              </a:rPr>
              <a:t>-- null</a:t>
            </a:r>
            <a:endParaRPr lang="en-US" dirty="0">
              <a:solidFill>
                <a:srgbClr val="00B050"/>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B438FC12-8FE4-4AD1-95B0-03DA3885783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1C514CAD-A4D5-4522-B695-05302603D6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xmlns="" id="{4E97AA09-4F96-4D57-81F9-5D9EF78166E7}"/>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xmlns="" val="88770538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WHERE</a:t>
            </a:r>
            <a:endParaRPr lang="en-IN" sz="3200" b="1" i="1" dirty="0">
              <a:latin typeface="Arial" pitchFamily="34" charset="0"/>
              <a:cs typeface="Arial" pitchFamily="34" charset="0"/>
            </a:endParaRPr>
          </a:p>
        </p:txBody>
      </p:sp>
      <p:graphicFrame>
        <p:nvGraphicFramePr>
          <p:cNvPr id="3" name="Table 2"/>
          <p:cNvGraphicFramePr>
            <a:graphicFrameLocks noGrp="1"/>
          </p:cNvGraphicFramePr>
          <p:nvPr/>
        </p:nvGraphicFramePr>
        <p:xfrm>
          <a:off x="346740" y="1611905"/>
          <a:ext cx="11436356" cy="3012176"/>
        </p:xfrm>
        <a:graphic>
          <a:graphicData uri="http://schemas.openxmlformats.org/drawingml/2006/table">
            <a:tbl>
              <a:tblPr firstRow="1" bandRow="1">
                <a:tableStyleId>{7E9639D4-E3E2-4D34-9284-5A2195B3D0D7}</a:tableStyleId>
              </a:tblPr>
              <a:tblGrid>
                <a:gridCol w="3943571">
                  <a:extLst>
                    <a:ext uri="{9D8B030D-6E8A-4147-A177-3AD203B41FA5}">
                      <a16:colId xmlns:a16="http://schemas.microsoft.com/office/drawing/2014/main" xmlns="" val="20000"/>
                    </a:ext>
                  </a:extLst>
                </a:gridCol>
                <a:gridCol w="7492785">
                  <a:extLst>
                    <a:ext uri="{9D8B030D-6E8A-4147-A177-3AD203B41FA5}">
                      <a16:colId xmlns:a16="http://schemas.microsoft.com/office/drawing/2014/main" xmlns="" val="20001"/>
                    </a:ext>
                  </a:extLst>
                </a:gridCol>
              </a:tblGrid>
              <a:tr h="370792">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rgbClr val="B7F7E2"/>
                          </a:solidFill>
                          <a:latin typeface="Arial" panose="020B0604020202020204" pitchFamily="34" charset="0"/>
                          <a:ea typeface="+mn-ea"/>
                          <a:cs typeface="Arial" panose="020B0604020202020204" pitchFamily="34" charset="0"/>
                        </a:rPr>
                        <a:t>Comparison Functions and Operators</a:t>
                      </a:r>
                    </a:p>
                  </a:txBody>
                  <a:tcPr marL="91428" marR="91428" marT="45714" marB="45714"/>
                </a:tc>
                <a:tc hMerge="1">
                  <a:txBody>
                    <a:bodyPr/>
                    <a:lstStyle/>
                    <a:p>
                      <a:endParaRPr lang="en-IN" dirty="0"/>
                    </a:p>
                  </a:txBody>
                  <a:tcPr/>
                </a:tc>
                <a:extLst>
                  <a:ext uri="{0D108BD9-81ED-4DB2-BD59-A6C34878D82A}">
                    <a16:rowId xmlns:a16="http://schemas.microsoft.com/office/drawing/2014/main" xmlns="" val="10000"/>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range of values</a:t>
                      </a:r>
                    </a:p>
                  </a:txBody>
                  <a:tcPr marL="91428" marR="91428" marT="45714" marB="45714" anchor="ctr"/>
                </a:tc>
                <a:extLst>
                  <a:ext uri="{0D108BD9-81ED-4DB2-BD59-A6C34878D82A}">
                    <a16:rowId xmlns:a16="http://schemas.microsoft.com/office/drawing/2014/main" xmlns="" val="10001"/>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NOT BETWEEN ... AND ...</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range of values</a:t>
                      </a:r>
                    </a:p>
                  </a:txBody>
                  <a:tcPr marL="91428" marR="91428" marT="45714" marB="45714" anchor="ctr"/>
                </a:tc>
                <a:extLst>
                  <a:ext uri="{0D108BD9-81ED-4DB2-BD59-A6C34878D82A}">
                    <a16:rowId xmlns:a16="http://schemas.microsoft.com/office/drawing/2014/main" xmlns="" val="10002"/>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within a set of values</a:t>
                      </a:r>
                    </a:p>
                  </a:txBody>
                  <a:tcPr marL="91428" marR="91428" marT="45714" marB="45714" anchor="ctr"/>
                </a:tc>
                <a:extLst>
                  <a:ext uri="{0D108BD9-81ED-4DB2-BD59-A6C34878D82A}">
                    <a16:rowId xmlns:a16="http://schemas.microsoft.com/office/drawing/2014/main" xmlns="" val="10003"/>
                  </a:ext>
                </a:extLst>
              </a:tr>
              <a:tr h="370792">
                <a:tc>
                  <a:txBody>
                    <a:bodyPr/>
                    <a:lstStyle/>
                    <a:p>
                      <a:r>
                        <a:rPr lang="en-IN" sz="1600" dirty="0">
                          <a:solidFill>
                            <a:srgbClr val="005E74"/>
                          </a:solidFill>
                          <a:latin typeface="Arial" panose="020B0604020202020204" pitchFamily="34" charset="0"/>
                          <a:cs typeface="Arial" panose="020B0604020202020204" pitchFamily="34" charset="0"/>
                        </a:rPr>
                        <a:t>expr NOT IN (value,...)</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Check whether a value is not within a set of values</a:t>
                      </a:r>
                    </a:p>
                  </a:txBody>
                  <a:tcPr marL="91428" marR="91428" marT="45714" marB="45714" anchor="ctr"/>
                </a:tc>
                <a:extLst>
                  <a:ext uri="{0D108BD9-81ED-4DB2-BD59-A6C34878D82A}">
                    <a16:rowId xmlns:a16="http://schemas.microsoft.com/office/drawing/2014/main" xmlns="" val="10004"/>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Pattern matching using an SQL pattern. Returns 1 (TRUE) or 0 (FALSE). If either expr or pat is NULL, the result is NULL.</a:t>
                      </a:r>
                    </a:p>
                  </a:txBody>
                  <a:tcPr marL="91428" marR="91428" marT="45714" marB="45714" anchor="ctr"/>
                </a:tc>
                <a:extLst>
                  <a:ext uri="{0D108BD9-81ED-4DB2-BD59-A6C34878D82A}">
                    <a16:rowId xmlns:a16="http://schemas.microsoft.com/office/drawing/2014/main" xmlns="" val="10005"/>
                  </a:ext>
                </a:extLst>
              </a:tr>
              <a:tr h="579045">
                <a:tc>
                  <a:txBody>
                    <a:bodyPr/>
                    <a:lstStyle/>
                    <a:p>
                      <a:r>
                        <a:rPr lang="en-IN" sz="1600" dirty="0">
                          <a:solidFill>
                            <a:srgbClr val="005E74"/>
                          </a:solidFill>
                          <a:latin typeface="Arial" panose="020B0604020202020204" pitchFamily="34" charset="0"/>
                          <a:cs typeface="Arial" panose="020B0604020202020204" pitchFamily="34" charset="0"/>
                        </a:rPr>
                        <a:t>expr NOT LIKE pat [ESCAPE '</a:t>
                      </a:r>
                      <a:r>
                        <a:rPr lang="en-IN" sz="1600" dirty="0" err="1">
                          <a:solidFill>
                            <a:srgbClr val="005E74"/>
                          </a:solidFill>
                          <a:latin typeface="Arial" panose="020B0604020202020204" pitchFamily="34" charset="0"/>
                          <a:cs typeface="Arial" panose="020B0604020202020204" pitchFamily="34" charset="0"/>
                        </a:rPr>
                        <a:t>escape_char</a:t>
                      </a:r>
                      <a:r>
                        <a:rPr lang="en-IN" sz="1600" dirty="0">
                          <a:solidFill>
                            <a:srgbClr val="005E74"/>
                          </a:solidFill>
                          <a:latin typeface="Arial" panose="020B0604020202020204" pitchFamily="34" charset="0"/>
                          <a:cs typeface="Arial" panose="020B0604020202020204" pitchFamily="34" charset="0"/>
                        </a:rPr>
                        <a:t>']</a:t>
                      </a:r>
                    </a:p>
                  </a:txBody>
                  <a:tcPr marL="91428" marR="91428" marT="45714" marB="45714" anchor="ctr"/>
                </a:tc>
                <a:tc>
                  <a:txBody>
                    <a:bodyPr/>
                    <a:lstStyle/>
                    <a:p>
                      <a:r>
                        <a:rPr lang="en-IN" sz="1600" dirty="0">
                          <a:latin typeface="Arial" panose="020B0604020202020204" pitchFamily="34" charset="0"/>
                          <a:cs typeface="Arial" panose="020B0604020202020204" pitchFamily="34" charset="0"/>
                        </a:rPr>
                        <a:t>Negation of simple pattern matching.</a:t>
                      </a:r>
                    </a:p>
                  </a:txBody>
                  <a:tcPr marL="91428" marR="91428" marT="45714" marB="45714" anchor="ctr"/>
                </a:tc>
                <a:extLst>
                  <a:ext uri="{0D108BD9-81ED-4DB2-BD59-A6C34878D82A}">
                    <a16:rowId xmlns:a16="http://schemas.microsoft.com/office/drawing/2014/main" xmlns="" val="10006"/>
                  </a:ext>
                </a:extLst>
              </a:tr>
            </a:tbl>
          </a:graphicData>
        </a:graphic>
      </p:graphicFrame>
      <p:pic>
        <p:nvPicPr>
          <p:cNvPr id="6" name="Picture 5">
            <a:extLst>
              <a:ext uri="{FF2B5EF4-FFF2-40B4-BE49-F238E27FC236}">
                <a16:creationId xmlns:a16="http://schemas.microsoft.com/office/drawing/2014/main" xmlns="" id="{12C9D66D-7C16-4D10-A57C-FF5405D9CA0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14792479-AAD2-4F9D-BAE0-C1095A1B3878}"/>
              </a:ext>
            </a:extLst>
          </p:cNvPr>
          <p:cNvSpPr/>
          <p:nvPr/>
        </p:nvSpPr>
        <p:spPr>
          <a:xfrm>
            <a:off x="268274" y="4789064"/>
            <a:ext cx="11593288" cy="1846659"/>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0077AA"/>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whose salary is between 1000 and 2000.</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sal </a:t>
            </a:r>
            <a:r>
              <a:rPr lang="en-US" dirty="0">
                <a:solidFill>
                  <a:srgbClr val="0077AA"/>
                </a:solidFill>
                <a:latin typeface="Liberation Mono"/>
              </a:rPr>
              <a:t>BETWEEN</a:t>
            </a:r>
            <a:r>
              <a:rPr lang="en-US" dirty="0">
                <a:latin typeface="Liberation Mono"/>
                <a:ea typeface="Times New Roman" panose="02020603050405020304" pitchFamily="18" charset="0"/>
              </a:rPr>
              <a:t> 1000 </a:t>
            </a:r>
            <a:r>
              <a:rPr lang="en-US" dirty="0">
                <a:solidFill>
                  <a:srgbClr val="0077AA"/>
                </a:solidFill>
                <a:latin typeface="Liberation Mono"/>
              </a:rPr>
              <a:t>AND</a:t>
            </a:r>
            <a:r>
              <a:rPr lang="en-US" dirty="0">
                <a:latin typeface="Liberation Mono"/>
                <a:ea typeface="Times New Roman" panose="02020603050405020304" pitchFamily="18" charset="0"/>
              </a:rPr>
              <a:t>  2000;</a:t>
            </a:r>
          </a:p>
          <a:p>
            <a:endParaRPr lang="en-US" sz="800" dirty="0">
              <a:latin typeface="Arial" panose="020B0604020202020204" pitchFamily="34" charset="0"/>
            </a:endParaRPr>
          </a:p>
          <a:p>
            <a:r>
              <a:rPr lang="en-US" dirty="0">
                <a:latin typeface="Arial" panose="020B0604020202020204" pitchFamily="34" charset="0"/>
              </a:rPr>
              <a:t>Write a query to get all employees who are working as MANAGER or SALESMAN.</a:t>
            </a:r>
            <a:endParaRPr lang="en-US" dirty="0">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ea typeface="Times New Roman" panose="02020603050405020304" pitchFamily="18" charset="0"/>
              </a:rPr>
              <a:t> * </a:t>
            </a:r>
            <a:r>
              <a:rPr lang="en-US" dirty="0">
                <a:solidFill>
                  <a:srgbClr val="0077AA"/>
                </a:solidFill>
                <a:latin typeface="Liberation Mono"/>
              </a:rPr>
              <a:t>FROM</a:t>
            </a:r>
            <a:r>
              <a:rPr lang="en-US" dirty="0">
                <a:latin typeface="Liberation Mono"/>
                <a:ea typeface="Times New Roman" panose="02020603050405020304" pitchFamily="18" charset="0"/>
              </a:rPr>
              <a:t> emp </a:t>
            </a:r>
            <a:r>
              <a:rPr lang="en-US" dirty="0">
                <a:solidFill>
                  <a:srgbClr val="0077AA"/>
                </a:solidFill>
                <a:latin typeface="Liberation Mono"/>
              </a:rPr>
              <a:t>WHERE</a:t>
            </a:r>
            <a:r>
              <a:rPr lang="en-US" dirty="0">
                <a:latin typeface="Liberation Mono"/>
                <a:ea typeface="Times New Roman" panose="02020603050405020304" pitchFamily="18" charset="0"/>
              </a:rPr>
              <a:t> job  </a:t>
            </a:r>
            <a:r>
              <a:rPr lang="en-US" dirty="0">
                <a:solidFill>
                  <a:srgbClr val="0077AA"/>
                </a:solidFill>
                <a:latin typeface="Liberation Mono"/>
              </a:rPr>
              <a:t>IN</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MANAGER</a:t>
            </a:r>
            <a:r>
              <a:rPr lang="en-US" dirty="0">
                <a:latin typeface="Liberation Mono"/>
                <a:ea typeface="Times New Roman" panose="02020603050405020304" pitchFamily="18" charset="0"/>
              </a:rPr>
              <a:t>', '</a:t>
            </a:r>
            <a:r>
              <a:rPr lang="en-US" dirty="0">
                <a:solidFill>
                  <a:srgbClr val="00B050"/>
                </a:solidFill>
                <a:latin typeface="Liberation Mono"/>
                <a:ea typeface="Times New Roman" panose="02020603050405020304" pitchFamily="18" charset="0"/>
              </a:rPr>
              <a:t>SALESMAN</a:t>
            </a:r>
            <a:r>
              <a:rPr lang="en-US" dirty="0">
                <a:latin typeface="Liberation Mono"/>
                <a:ea typeface="Times New Roman" panose="02020603050405020304" pitchFamily="18" charset="0"/>
              </a:rPr>
              <a:t>');</a:t>
            </a:r>
          </a:p>
          <a:p>
            <a:pPr marL="285750" indent="-285750">
              <a:buFont typeface="Arial" panose="020B0604020202020204" pitchFamily="34" charset="0"/>
              <a:buChar char="•"/>
            </a:pPr>
            <a:endParaRPr lang="en-US" sz="800" dirty="0">
              <a:latin typeface="Arial" panose="020B0604020202020204" pitchFamily="34" charset="0"/>
              <a:ea typeface="Times New Roman" panose="02020603050405020304" pitchFamily="18" charset="0"/>
            </a:endParaRPr>
          </a:p>
        </p:txBody>
      </p:sp>
      <p:sp>
        <p:nvSpPr>
          <p:cNvPr id="9" name="Footer Placeholder 2">
            <a:extLst>
              <a:ext uri="{FF2B5EF4-FFF2-40B4-BE49-F238E27FC236}">
                <a16:creationId xmlns:a16="http://schemas.microsoft.com/office/drawing/2014/main" xmlns="" id="{3D03E32B-D28F-4B56-9615-0FFB9A2B03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xmlns="" id="{F31ACBE9-4F4D-4032-ADBE-78BCA20FE55A}"/>
              </a:ext>
            </a:extLst>
          </p:cNvPr>
          <p:cNvSpPr/>
          <p:nvPr/>
        </p:nvSpPr>
        <p:spPr>
          <a:xfrm>
            <a:off x="262558" y="812225"/>
            <a:ext cx="8838049" cy="50629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i="1" baseline="-25000" dirty="0">
                <a:solidFill>
                  <a:srgbClr val="0077AA"/>
                </a:solidFill>
                <a:latin typeface="Liberation Mono"/>
                <a:cs typeface="Arial" panose="020B0604020202020204" pitchFamily="34" charset="0"/>
              </a:rPr>
              <a:t>1</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A</a:t>
            </a:r>
            <a:r>
              <a:rPr lang="en-US" sz="2000" i="1" baseline="-25000" dirty="0">
                <a:solidFill>
                  <a:srgbClr val="0077AA"/>
                </a:solidFill>
                <a:latin typeface="Liberation Mono"/>
                <a:cs typeface="Arial" panose="020B0604020202020204" pitchFamily="34" charset="0"/>
              </a:rPr>
              <a:t>3</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 . .,A</a:t>
            </a:r>
            <a:r>
              <a:rPr lang="en-US" sz="2000" b="1" i="1" baseline="-25000" dirty="0">
                <a:solidFill>
                  <a:srgbClr val="0077AA"/>
                </a:solidFill>
                <a:latin typeface="Liberation Mono"/>
                <a:cs typeface="Arial" panose="020B0604020202020204" pitchFamily="34" charset="0"/>
              </a:rPr>
              <a:t>n</a:t>
            </a:r>
            <a:r>
              <a:rPr lang="en-US" sz="2000" b="1" i="1" dirty="0">
                <a:solidFill>
                  <a:srgbClr val="0077AA"/>
                </a:solidFill>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 </a:t>
            </a:r>
            <a:r>
              <a:rPr lang="en-US" sz="2000" b="1" i="1" dirty="0">
                <a:solidFill>
                  <a:srgbClr val="0077AA"/>
                </a:solidFill>
                <a:latin typeface="Liberation Mono"/>
                <a:cs typeface="Arial" panose="020B0604020202020204" pitchFamily="34" charset="0"/>
              </a:rPr>
              <a:t>r</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2</a:t>
            </a:r>
            <a:r>
              <a:rPr lang="en-US" sz="2000" i="1" dirty="0">
                <a:solidFill>
                  <a:srgbClr val="0077AA"/>
                </a:solidFill>
                <a:latin typeface="Liberation Mono"/>
                <a:cs typeface="Arial" panose="020B0604020202020204" pitchFamily="34" charset="0"/>
              </a:rPr>
              <a:t>,</a:t>
            </a:r>
            <a:r>
              <a:rPr lang="en-US" sz="2000" b="1" i="1" dirty="0">
                <a:solidFill>
                  <a:srgbClr val="0077AA"/>
                </a:solidFill>
                <a:latin typeface="Liberation Mono"/>
                <a:cs typeface="Arial" panose="020B0604020202020204" pitchFamily="34" charset="0"/>
              </a:rPr>
              <a:t> r</a:t>
            </a:r>
            <a:r>
              <a:rPr lang="en-US" sz="2000" i="1" baseline="-25000" dirty="0">
                <a:solidFill>
                  <a:srgbClr val="0077AA"/>
                </a:solidFill>
                <a:latin typeface="Liberation Mono"/>
                <a:cs typeface="Arial" panose="020B0604020202020204" pitchFamily="34" charset="0"/>
              </a:rPr>
              <a:t>3</a:t>
            </a:r>
            <a:r>
              <a:rPr lang="en-US" sz="2000" b="1" i="1" dirty="0">
                <a:solidFill>
                  <a:srgbClr val="0077AA"/>
                </a:solidFill>
                <a:latin typeface="Liberation Mono"/>
                <a:cs typeface="Arial" panose="020B0604020202020204" pitchFamily="34" charset="0"/>
              </a:rPr>
              <a:t>  . . .   </a:t>
            </a:r>
            <a:r>
              <a:rPr lang="en-US" sz="2000" dirty="0">
                <a:solidFill>
                  <a:srgbClr val="0077AA"/>
                </a:solidFill>
                <a:latin typeface="Liberation Mono"/>
                <a:cs typeface="Arial" panose="020B0604020202020204" pitchFamily="34" charset="0"/>
              </a:rPr>
              <a:t>[ WHERE </a:t>
            </a:r>
            <a:r>
              <a:rPr lang="en-US" sz="2000" b="1" i="1" dirty="0">
                <a:solidFill>
                  <a:srgbClr val="0077AA"/>
                </a:solidFill>
                <a:latin typeface="Liberation Mono"/>
                <a:cs typeface="Arial" panose="020B0604020202020204" pitchFamily="34" charset="0"/>
              </a:rPr>
              <a:t>P </a:t>
            </a:r>
            <a:r>
              <a:rPr lang="en-US" sz="2000" dirty="0">
                <a:solidFill>
                  <a:srgbClr val="0077AA"/>
                </a:solidFill>
                <a:latin typeface="Liberation Mono"/>
                <a:cs typeface="Arial" panose="020B0604020202020204" pitchFamily="34" charset="0"/>
              </a:rPr>
              <a:t>]</a:t>
            </a:r>
          </a:p>
        </p:txBody>
      </p:sp>
    </p:spTree>
    <p:extLst>
      <p:ext uri="{BB962C8B-B14F-4D97-AF65-F5344CB8AC3E}">
        <p14:creationId xmlns:p14="http://schemas.microsoft.com/office/powerpoint/2010/main" xmlns="" val="3139534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Entity?</a:t>
            </a:r>
          </a:p>
        </p:txBody>
      </p:sp>
      <p:sp>
        <p:nvSpPr>
          <p:cNvPr id="4" name="Rectangle 3"/>
          <p:cNvSpPr/>
          <p:nvPr/>
        </p:nvSpPr>
        <p:spPr>
          <a:xfrm>
            <a:off x="335316" y="693053"/>
            <a:ext cx="8685669" cy="492379"/>
          </a:xfrm>
          <a:prstGeom prst="rect">
            <a:avLst/>
          </a:prstGeom>
        </p:spPr>
        <p:txBody>
          <a:bodyPr wrap="square">
            <a:spAutoFit/>
          </a:bodyPr>
          <a:lstStyle/>
          <a:p>
            <a:pPr lvl="0" algn="just" fontAlgn="base">
              <a:spcBef>
                <a:spcPct val="0"/>
              </a:spcBef>
              <a:spcAft>
                <a:spcPct val="0"/>
              </a:spcAft>
            </a:pPr>
            <a:r>
              <a:rPr lang="en-US" sz="2600" dirty="0">
                <a:solidFill>
                  <a:srgbClr val="527E67"/>
                </a:solidFill>
                <a:latin typeface="Arial" pitchFamily="34" charset="0"/>
                <a:ea typeface="MS Mincho" pitchFamily="49" charset="-128"/>
                <a:cs typeface="Arial" pitchFamily="34" charset="0"/>
              </a:rPr>
              <a:t>An entity can be a </a:t>
            </a:r>
            <a:r>
              <a:rPr lang="en-US" sz="2600" b="1" dirty="0">
                <a:solidFill>
                  <a:srgbClr val="527E67"/>
                </a:solidFill>
                <a:latin typeface="Arial" pitchFamily="34" charset="0"/>
                <a:ea typeface="MS Mincho" pitchFamily="49" charset="-128"/>
                <a:cs typeface="Arial" pitchFamily="34" charset="0"/>
              </a:rPr>
              <a:t>real-world object.</a:t>
            </a:r>
            <a:endParaRPr lang="en-US" sz="2600" dirty="0">
              <a:solidFill>
                <a:srgbClr val="527E67"/>
              </a:solidFill>
              <a:latin typeface="Arial" pitchFamily="34" charset="0"/>
              <a:ea typeface="MS Mincho" pitchFamily="49" charset="-128"/>
              <a:cs typeface="Arial"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9957" y="3429000"/>
            <a:ext cx="8533289" cy="3270814"/>
          </a:xfrm>
          <a:prstGeom prst="rect">
            <a:avLst/>
          </a:prstGeom>
        </p:spPr>
      </p:pic>
      <p:pic>
        <p:nvPicPr>
          <p:cNvPr id="3" name="Picture 2">
            <a:extLst>
              <a:ext uri="{FF2B5EF4-FFF2-40B4-BE49-F238E27FC236}">
                <a16:creationId xmlns:a16="http://schemas.microsoft.com/office/drawing/2014/main" xmlns="" id="{BDFA3286-6335-466F-913B-6423C5B5E5EE}"/>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29EE5CF-8F18-433A-BA40-0ED3B31DEE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8988017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IS NULL / IS NOT NULL</a:t>
            </a:r>
          </a:p>
        </p:txBody>
      </p:sp>
      <p:sp>
        <p:nvSpPr>
          <p:cNvPr id="3" name="Rectangle 2"/>
          <p:cNvSpPr/>
          <p:nvPr/>
        </p:nvSpPr>
        <p:spPr>
          <a:xfrm>
            <a:off x="406574" y="3172363"/>
            <a:ext cx="11377264" cy="1969770"/>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NULL and false if the supplied value is NOT NULL.</a:t>
            </a:r>
          </a:p>
          <a:p>
            <a:pPr marL="285750" indent="-285750" algn="just">
              <a:buFont typeface="Arial" panose="020B0604020202020204" pitchFamily="34" charset="0"/>
              <a:buChar char="•"/>
            </a:pPr>
            <a:endParaRPr lang="en-IN" dirty="0">
              <a:latin typeface="Palatino Linotype" panose="02040502050505030304" pitchFamily="18" charset="0"/>
              <a:cs typeface="Courier New" panose="02070309020205020404" pitchFamily="49" charset="0"/>
            </a:endParaRPr>
          </a:p>
          <a:p>
            <a:pPr marL="285750" indent="-285750" algn="just">
              <a:buFont typeface="Arial" panose="020B0604020202020204" pitchFamily="34" charset="0"/>
              <a:buChar char="•"/>
            </a:pPr>
            <a:r>
              <a:rPr lang="en-IN" dirty="0">
                <a:latin typeface="Palatino Linotype" panose="02040502050505030304" pitchFamily="18" charset="0"/>
                <a:cs typeface="Courier New" panose="02070309020205020404" pitchFamily="49" charset="0"/>
              </a:rPr>
              <a:t>“</a:t>
            </a:r>
            <a:r>
              <a:rPr lang="en-IN" b="1" i="1" dirty="0">
                <a:latin typeface="Palatino Linotype" panose="02040502050505030304" pitchFamily="18" charset="0"/>
                <a:cs typeface="Courier New" panose="02070309020205020404" pitchFamily="49" charset="0"/>
              </a:rPr>
              <a:t>IS NOT NULL</a:t>
            </a:r>
            <a:r>
              <a:rPr lang="en-IN" dirty="0">
                <a:latin typeface="Palatino Linotype" panose="02040502050505030304" pitchFamily="18" charset="0"/>
                <a:cs typeface="Courier New" panose="02070309020205020404" pitchFamily="49" charset="0"/>
              </a:rPr>
              <a:t>" is the keyword that performs the Boolean comparison. It returns true if the supplied value is NOT NULL and false if the supplied value is null.</a:t>
            </a:r>
          </a:p>
        </p:txBody>
      </p:sp>
      <p:pic>
        <p:nvPicPr>
          <p:cNvPr id="4" name="Picture 3">
            <a:extLst>
              <a:ext uri="{FF2B5EF4-FFF2-40B4-BE49-F238E27FC236}">
                <a16:creationId xmlns:a16="http://schemas.microsoft.com/office/drawing/2014/main" xmlns="" id="{B02028D9-FA92-430F-A320-E48E8C866A4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3E84E57-41E5-4C9B-984F-59E6A24992A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2055556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xmlns="" id="{A0320F95-10B4-4F4F-98B6-3B4B919B81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741B5E88-6DF9-494A-BBD5-4EB123E6F1E0}"/>
              </a:ext>
            </a:extLst>
          </p:cNvPr>
          <p:cNvSpPr/>
          <p:nvPr/>
        </p:nvSpPr>
        <p:spPr>
          <a:xfrm>
            <a:off x="334566" y="870392"/>
            <a:ext cx="11161240" cy="1169551"/>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pPr marL="285750" indent="-285750">
              <a:buFont typeface="Arial" panose="020B0604020202020204" pitchFamily="34" charset="0"/>
              <a:buChar char="•"/>
            </a:pPr>
            <a:endParaRPr lang="en-IN" sz="800" dirty="0">
              <a:solidFill>
                <a:srgbClr val="0077AA"/>
              </a:solidFill>
              <a:latin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NULL</a:t>
            </a:r>
            <a:r>
              <a:rPr lang="en-IN" dirty="0">
                <a:latin typeface="Liberation Mono"/>
                <a:cs typeface="Arial" panose="020B0604020202020204" pitchFamily="34" charset="0"/>
              </a:rPr>
              <a: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empno, ename, job, hiredate, sal, comm </a:t>
            </a:r>
            <a:r>
              <a:rPr lang="en-IN" dirty="0">
                <a:solidFill>
                  <a:srgbClr val="0077AA"/>
                </a:solidFill>
                <a:latin typeface="Liberation Mono"/>
              </a:rPr>
              <a:t>FROM</a:t>
            </a:r>
            <a:r>
              <a:rPr lang="en-IN" dirty="0">
                <a:latin typeface="Liberation Mono"/>
                <a:cs typeface="Arial" panose="020B0604020202020204" pitchFamily="34" charset="0"/>
              </a:rPr>
              <a:t> emp </a:t>
            </a:r>
            <a:r>
              <a:rPr lang="en-IN" dirty="0">
                <a:solidFill>
                  <a:srgbClr val="0077AA"/>
                </a:solidFill>
                <a:latin typeface="Liberation Mono"/>
              </a:rPr>
              <a:t>WHERE</a:t>
            </a:r>
            <a:r>
              <a:rPr lang="en-IN" dirty="0">
                <a:latin typeface="Liberation Mono"/>
                <a:cs typeface="Arial" panose="020B0604020202020204" pitchFamily="34" charset="0"/>
              </a:rPr>
              <a:t> comm </a:t>
            </a:r>
            <a:r>
              <a:rPr lang="en-IN" dirty="0">
                <a:solidFill>
                  <a:schemeClr val="accent6">
                    <a:lumMod val="75000"/>
                  </a:schemeClr>
                </a:solidFill>
                <a:latin typeface="Liberation Mono"/>
                <a:cs typeface="Arial" panose="020B0604020202020204" pitchFamily="34" charset="0"/>
              </a:rPr>
              <a:t>IS NOT NULL</a:t>
            </a:r>
            <a:r>
              <a:rPr lang="en-IN" dirty="0">
                <a:latin typeface="Liberation Mono"/>
                <a:cs typeface="Arial" panose="020B0604020202020204" pitchFamily="34" charset="0"/>
              </a:rPr>
              <a:t>;</a:t>
            </a:r>
          </a:p>
        </p:txBody>
      </p:sp>
      <p:pic>
        <p:nvPicPr>
          <p:cNvPr id="3" name="Picture 2">
            <a:extLst>
              <a:ext uri="{FF2B5EF4-FFF2-40B4-BE49-F238E27FC236}">
                <a16:creationId xmlns:a16="http://schemas.microsoft.com/office/drawing/2014/main" xmlns="" id="{9CF87A45-B040-4A6E-AE75-9B3E69EC38B9}"/>
              </a:ext>
            </a:extLst>
          </p:cNvPr>
          <p:cNvPicPr>
            <a:picLocks noChangeAspect="1"/>
          </p:cNvPicPr>
          <p:nvPr/>
        </p:nvPicPr>
        <p:blipFill>
          <a:blip r:embed="rId3" cstate="print"/>
          <a:stretch>
            <a:fillRect/>
          </a:stretch>
        </p:blipFill>
        <p:spPr>
          <a:xfrm>
            <a:off x="118542" y="2376630"/>
            <a:ext cx="5787733" cy="3932690"/>
          </a:xfrm>
          <a:prstGeom prst="rect">
            <a:avLst/>
          </a:prstGeom>
        </p:spPr>
      </p:pic>
      <p:pic>
        <p:nvPicPr>
          <p:cNvPr id="4" name="Picture 3">
            <a:extLst>
              <a:ext uri="{FF2B5EF4-FFF2-40B4-BE49-F238E27FC236}">
                <a16:creationId xmlns:a16="http://schemas.microsoft.com/office/drawing/2014/main" xmlns="" id="{73F5B283-EDA8-45F2-A8CB-9824C6BCC5C6}"/>
              </a:ext>
            </a:extLst>
          </p:cNvPr>
          <p:cNvPicPr>
            <a:picLocks noChangeAspect="1"/>
          </p:cNvPicPr>
          <p:nvPr/>
        </p:nvPicPr>
        <p:blipFill>
          <a:blip r:embed="rId4" cstate="print"/>
          <a:stretch>
            <a:fillRect/>
          </a:stretch>
        </p:blipFill>
        <p:spPr>
          <a:xfrm>
            <a:off x="6088951" y="2376630"/>
            <a:ext cx="5602483" cy="2238178"/>
          </a:xfrm>
          <a:prstGeom prst="rect">
            <a:avLst/>
          </a:prstGeom>
        </p:spPr>
      </p:pic>
      <p:sp>
        <p:nvSpPr>
          <p:cNvPr id="7" name="Footer Placeholder 2">
            <a:extLst>
              <a:ext uri="{FF2B5EF4-FFF2-40B4-BE49-F238E27FC236}">
                <a16:creationId xmlns:a16="http://schemas.microsoft.com/office/drawing/2014/main" xmlns="" id="{B899C891-E1B4-47AA-9C2D-683E83AA1D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724479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IS NULL / IS NOT NULL</a:t>
            </a:r>
            <a:endParaRPr lang="en-IN" sz="3200" b="1" i="1" dirty="0">
              <a:latin typeface="Arial" pitchFamily="34" charset="0"/>
              <a:cs typeface="Arial" pitchFamily="34" charset="0"/>
            </a:endParaRPr>
          </a:p>
        </p:txBody>
      </p:sp>
      <p:sp>
        <p:nvSpPr>
          <p:cNvPr id="17" name="Rectangle 16">
            <a:extLst>
              <a:ext uri="{FF2B5EF4-FFF2-40B4-BE49-F238E27FC236}">
                <a16:creationId xmlns:a16="http://schemas.microsoft.com/office/drawing/2014/main" xmlns="" id="{D2010CC9-4ACE-4CCE-8C89-950FCE49E4F7}"/>
              </a:ext>
            </a:extLst>
          </p:cNvPr>
          <p:cNvSpPr/>
          <p:nvPr/>
        </p:nvSpPr>
        <p:spPr>
          <a:xfrm>
            <a:off x="191345" y="1332303"/>
            <a:ext cx="554461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NOT</a:t>
            </a:r>
            <a:r>
              <a:rPr lang="en-IN" dirty="0">
                <a:latin typeface="Liberation Mono"/>
                <a:cs typeface="Arial" panose="020B0604020202020204" pitchFamily="34" charset="0"/>
              </a:rPr>
              <a:t> </a:t>
            </a:r>
            <a:r>
              <a:rPr lang="en-IN" dirty="0">
                <a:solidFill>
                  <a:schemeClr val="accent6">
                    <a:lumMod val="75000"/>
                  </a:schemeClr>
                </a:solidFill>
                <a:latin typeface="Liberation Mono"/>
              </a:rPr>
              <a:t>NULL</a:t>
            </a:r>
            <a:r>
              <a:rPr lang="en-IN" dirty="0">
                <a:latin typeface="Liberation Mono"/>
                <a:cs typeface="Arial" panose="020B0604020202020204" pitchFamily="34" charset="0"/>
              </a:rPr>
              <a:t>;</a:t>
            </a:r>
          </a:p>
        </p:txBody>
      </p:sp>
      <p:sp>
        <p:nvSpPr>
          <p:cNvPr id="18" name="Rectangle 17">
            <a:extLst>
              <a:ext uri="{FF2B5EF4-FFF2-40B4-BE49-F238E27FC236}">
                <a16:creationId xmlns:a16="http://schemas.microsoft.com/office/drawing/2014/main" xmlns="" id="{8A8EFB40-6B55-42F4-B3C8-2A510615B154}"/>
              </a:ext>
            </a:extLst>
          </p:cNvPr>
          <p:cNvSpPr/>
          <p:nvPr/>
        </p:nvSpPr>
        <p:spPr>
          <a:xfrm>
            <a:off x="153816" y="4624104"/>
            <a:ext cx="5582145"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empno, ename, job, sal, comm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comm </a:t>
            </a:r>
            <a:r>
              <a:rPr lang="en-IN" dirty="0">
                <a:solidFill>
                  <a:srgbClr val="0077AA"/>
                </a:solidFill>
                <a:latin typeface="Liberation Mono"/>
                <a:cs typeface="Arial" panose="020B0604020202020204" pitchFamily="34" charset="0"/>
              </a:rPr>
              <a:t>IS</a:t>
            </a:r>
            <a:r>
              <a:rPr lang="en-IN" dirty="0">
                <a:latin typeface="Liberation Mono"/>
                <a:cs typeface="Arial" panose="020B0604020202020204" pitchFamily="34" charset="0"/>
              </a:rPr>
              <a:t> </a:t>
            </a:r>
            <a:r>
              <a:rPr lang="en-IN" dirty="0">
                <a:solidFill>
                  <a:schemeClr val="accent6">
                    <a:lumMod val="75000"/>
                  </a:schemeClr>
                </a:solidFill>
                <a:latin typeface="Liberation Mono"/>
              </a:rPr>
              <a:t>TRUE</a:t>
            </a:r>
            <a:r>
              <a:rPr lang="en-IN" dirty="0">
                <a:latin typeface="Liberation Mono"/>
                <a:cs typeface="Arial" panose="020B0604020202020204" pitchFamily="34" charset="0"/>
              </a:rPr>
              <a:t>;</a:t>
            </a:r>
          </a:p>
        </p:txBody>
      </p:sp>
      <p:pic>
        <p:nvPicPr>
          <p:cNvPr id="19" name="Picture 18">
            <a:extLst>
              <a:ext uri="{FF2B5EF4-FFF2-40B4-BE49-F238E27FC236}">
                <a16:creationId xmlns:a16="http://schemas.microsoft.com/office/drawing/2014/main" xmlns="" id="{4E7778A6-B9B1-4077-A751-398BABD63D12}"/>
              </a:ext>
            </a:extLst>
          </p:cNvPr>
          <p:cNvPicPr>
            <a:picLocks noChangeAspect="1"/>
          </p:cNvPicPr>
          <p:nvPr/>
        </p:nvPicPr>
        <p:blipFill>
          <a:blip r:embed="rId2" cstate="print"/>
          <a:stretch>
            <a:fillRect/>
          </a:stretch>
        </p:blipFill>
        <p:spPr>
          <a:xfrm>
            <a:off x="6088468" y="4041162"/>
            <a:ext cx="5734256" cy="2268694"/>
          </a:xfrm>
          <a:prstGeom prst="rect">
            <a:avLst/>
          </a:prstGeom>
        </p:spPr>
      </p:pic>
      <p:grpSp>
        <p:nvGrpSpPr>
          <p:cNvPr id="20" name="Group 19">
            <a:extLst>
              <a:ext uri="{FF2B5EF4-FFF2-40B4-BE49-F238E27FC236}">
                <a16:creationId xmlns:a16="http://schemas.microsoft.com/office/drawing/2014/main" xmlns="" id="{5238A8AB-8835-4BA3-AE6B-63A3488BBFB9}"/>
              </a:ext>
            </a:extLst>
          </p:cNvPr>
          <p:cNvGrpSpPr/>
          <p:nvPr/>
        </p:nvGrpSpPr>
        <p:grpSpPr>
          <a:xfrm>
            <a:off x="6096000" y="919944"/>
            <a:ext cx="5760639" cy="2725080"/>
            <a:chOff x="6689109" y="2892650"/>
            <a:chExt cx="4230634" cy="1864123"/>
          </a:xfrm>
        </p:grpSpPr>
        <p:pic>
          <p:nvPicPr>
            <p:cNvPr id="21" name="Picture 20">
              <a:extLst>
                <a:ext uri="{FF2B5EF4-FFF2-40B4-BE49-F238E27FC236}">
                  <a16:creationId xmlns:a16="http://schemas.microsoft.com/office/drawing/2014/main" xmlns="" id="{38894992-84DF-4BF5-9AF8-0657EC9899E7}"/>
                </a:ext>
              </a:extLst>
            </p:cNvPr>
            <p:cNvPicPr>
              <a:picLocks noChangeAspect="1"/>
            </p:cNvPicPr>
            <p:nvPr/>
          </p:nvPicPr>
          <p:blipFill>
            <a:blip r:embed="rId3" cstate="print"/>
            <a:stretch>
              <a:fillRect/>
            </a:stretch>
          </p:blipFill>
          <p:spPr>
            <a:xfrm>
              <a:off x="6689109" y="2892650"/>
              <a:ext cx="4230634" cy="1864123"/>
            </a:xfrm>
            <a:prstGeom prst="rect">
              <a:avLst/>
            </a:prstGeom>
          </p:spPr>
        </p:pic>
        <p:sp>
          <p:nvSpPr>
            <p:cNvPr id="22" name="Rectangle 21">
              <a:extLst>
                <a:ext uri="{FF2B5EF4-FFF2-40B4-BE49-F238E27FC236}">
                  <a16:creationId xmlns:a16="http://schemas.microsoft.com/office/drawing/2014/main" xmlns="" id="{3F29EAFB-2196-42BE-ABE4-ADE11BF7B1D0}"/>
                </a:ext>
              </a:extLst>
            </p:cNvPr>
            <p:cNvSpPr/>
            <p:nvPr/>
          </p:nvSpPr>
          <p:spPr>
            <a:xfrm>
              <a:off x="7080740" y="3824205"/>
              <a:ext cx="381409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9" name="Picture 8">
            <a:extLst>
              <a:ext uri="{FF2B5EF4-FFF2-40B4-BE49-F238E27FC236}">
                <a16:creationId xmlns:a16="http://schemas.microsoft.com/office/drawing/2014/main" xmlns="" id="{A0320F95-10B4-4F4F-98B6-3B4B919B81BC}"/>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681845CA-4D1D-4181-BBB9-42488AF3DE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4904591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IN</a:t>
            </a:r>
          </a:p>
        </p:txBody>
      </p:sp>
      <p:sp>
        <p:nvSpPr>
          <p:cNvPr id="5" name="TextBox 4">
            <a:extLst>
              <a:ext uri="{FF2B5EF4-FFF2-40B4-BE49-F238E27FC236}">
                <a16:creationId xmlns:a16="http://schemas.microsoft.com/office/drawing/2014/main" xmlns="" id="{142B9D1F-A5E8-4727-8C70-76D93288CF6E}"/>
              </a:ext>
            </a:extLst>
          </p:cNvPr>
          <p:cNvSpPr txBox="1"/>
          <p:nvPr/>
        </p:nvSpPr>
        <p:spPr>
          <a:xfrm>
            <a:off x="407314" y="4288916"/>
            <a:ext cx="3527933" cy="2308023"/>
          </a:xfrm>
          <a:prstGeom prst="rect">
            <a:avLst/>
          </a:prstGeom>
          <a:noFill/>
        </p:spPr>
        <p:txBody>
          <a:bodyPr wrap="square">
            <a:spAutoFit/>
          </a:bodyPr>
          <a:lstStyle/>
          <a:p>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a:t>
            </a:r>
            <a:r>
              <a:rPr lang="en-US" dirty="0">
                <a:solidFill>
                  <a:schemeClr val="bg1">
                    <a:lumMod val="65000"/>
                  </a:schemeClr>
                </a:solidFill>
                <a:latin typeface="Liberation Mono"/>
              </a:rPr>
              <a:t>(</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US" dirty="0">
                <a:solidFill>
                  <a:srgbClr val="0077AA"/>
                </a:solidFill>
                <a:latin typeface="Liberation Mono"/>
                <a:cs typeface="Times New Roman" panose="02020603050405020304" pitchFamily="18" charset="0"/>
              </a:rPr>
              <a:t>OR</a:t>
            </a:r>
            <a:r>
              <a:rPr lang="en-US" dirty="0">
                <a:latin typeface="Liberation Mono"/>
              </a:rPr>
              <a:t> </a:t>
            </a:r>
          </a:p>
          <a:p>
            <a:r>
              <a:rPr lang="en-US" dirty="0">
                <a:latin typeface="Liberation Mono"/>
              </a:rPr>
              <a:t>   state =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endParaRPr lang="en-US" dirty="0">
              <a:latin typeface="Liberation Mono"/>
            </a:endParaRPr>
          </a:p>
          <a:p>
            <a:r>
              <a:rPr lang="en-US" dirty="0">
                <a:solidFill>
                  <a:schemeClr val="bg1">
                    <a:lumMod val="65000"/>
                  </a:schemeClr>
                </a:solidFill>
                <a:latin typeface="Liberation Mono"/>
              </a:rPr>
              <a:t>)</a:t>
            </a:r>
            <a:r>
              <a:rPr lang="en-US" dirty="0">
                <a:latin typeface="Liberation Mono"/>
              </a:rPr>
              <a:t>;</a:t>
            </a:r>
            <a:endParaRPr lang="en-IN" dirty="0">
              <a:latin typeface="Liberation Mono"/>
            </a:endParaRPr>
          </a:p>
        </p:txBody>
      </p:sp>
      <p:sp>
        <p:nvSpPr>
          <p:cNvPr id="7" name="TextBox 6">
            <a:extLst>
              <a:ext uri="{FF2B5EF4-FFF2-40B4-BE49-F238E27FC236}">
                <a16:creationId xmlns:a16="http://schemas.microsoft.com/office/drawing/2014/main" xmlns="" id="{8CF94663-BBE3-4026-81B1-49A641D83E9C}"/>
              </a:ext>
            </a:extLst>
          </p:cNvPr>
          <p:cNvSpPr txBox="1"/>
          <p:nvPr/>
        </p:nvSpPr>
        <p:spPr>
          <a:xfrm>
            <a:off x="4881394" y="5258286"/>
            <a:ext cx="6887191" cy="104630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r>
              <a:rPr lang="en-US" dirty="0">
                <a:latin typeface="Liberation Mono"/>
              </a:rPr>
              <a:t>VT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NH</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ME</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MA</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CT</a:t>
            </a:r>
            <a:r>
              <a:rPr lang="en-IN" dirty="0">
                <a:latin typeface="Liberation Mono"/>
                <a:ea typeface="Times New Roman" panose="02020603050405020304" pitchFamily="18" charset="0"/>
              </a:rPr>
              <a:t>'</a:t>
            </a:r>
            <a:r>
              <a:rPr lang="en-US" dirty="0">
                <a:latin typeface="Liberation Mono"/>
              </a:rPr>
              <a:t>, </a:t>
            </a:r>
            <a:r>
              <a:rPr lang="en-IN" dirty="0">
                <a:latin typeface="Liberation Mono"/>
                <a:ea typeface="Times New Roman" panose="02020603050405020304" pitchFamily="18" charset="0"/>
              </a:rPr>
              <a:t>'</a:t>
            </a:r>
            <a:r>
              <a:rPr lang="en-US" dirty="0">
                <a:latin typeface="Liberation Mono"/>
              </a:rPr>
              <a:t>RI</a:t>
            </a:r>
            <a:r>
              <a:rPr lang="en-IN"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US" dirty="0">
              <a:solidFill>
                <a:schemeClr val="bg1">
                  <a:lumMod val="65000"/>
                </a:schemeClr>
              </a:solidFill>
              <a:latin typeface="Liberation Mono"/>
            </a:endParaRPr>
          </a:p>
          <a:p>
            <a:pPr marL="285721" indent="-285721">
              <a:buFont typeface="Arial" panose="020B0604020202020204" pitchFamily="34" charset="0"/>
              <a:buChar char="•"/>
            </a:pPr>
            <a:endParaRPr lang="en-US"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Times New Roman" panose="02020603050405020304" pitchFamily="18" charset="0"/>
              </a:rPr>
              <a:t>SELECT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FROM </a:t>
            </a:r>
            <a:r>
              <a:rPr lang="en-US" dirty="0">
                <a:latin typeface="Liberation Mono"/>
                <a:cs typeface="Times New Roman" panose="02020603050405020304" pitchFamily="18" charset="0"/>
              </a:rPr>
              <a:t>…</a:t>
            </a:r>
            <a:r>
              <a:rPr lang="en-US" dirty="0">
                <a:solidFill>
                  <a:srgbClr val="0077AA"/>
                </a:solidFill>
                <a:latin typeface="Liberation Mono"/>
                <a:cs typeface="Times New Roman" panose="02020603050405020304" pitchFamily="18" charset="0"/>
              </a:rPr>
              <a:t> WHERE</a:t>
            </a:r>
            <a:r>
              <a:rPr lang="en-US" dirty="0">
                <a:latin typeface="Liberation Mono"/>
              </a:rPr>
              <a:t> state </a:t>
            </a:r>
            <a:r>
              <a:rPr lang="en-US" dirty="0">
                <a:solidFill>
                  <a:srgbClr val="0077AA"/>
                </a:solidFill>
                <a:latin typeface="Liberation Mono"/>
                <a:cs typeface="Times New Roman" panose="02020603050405020304" pitchFamily="18" charset="0"/>
              </a:rPr>
              <a:t>IN</a:t>
            </a:r>
            <a:r>
              <a:rPr lang="en-US" dirty="0">
                <a:latin typeface="Liberation Mono"/>
              </a:rPr>
              <a:t> </a:t>
            </a:r>
            <a:r>
              <a:rPr lang="en-US" dirty="0">
                <a:solidFill>
                  <a:schemeClr val="bg1">
                    <a:lumMod val="65000"/>
                  </a:schemeClr>
                </a:solidFill>
                <a:latin typeface="Liberation Mono"/>
              </a:rPr>
              <a:t>(</a:t>
            </a: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a:t>
            </a:r>
            <a:r>
              <a:rPr lang="en-US" dirty="0">
                <a:solidFill>
                  <a:schemeClr val="bg1">
                    <a:lumMod val="65000"/>
                  </a:schemeClr>
                </a:solidFill>
                <a:latin typeface="Liberation Mono"/>
              </a:rPr>
              <a:t>)</a:t>
            </a:r>
            <a:r>
              <a:rPr lang="en-IN" dirty="0">
                <a:latin typeface="Liberation Mono"/>
                <a:ea typeface="Times New Roman" panose="02020603050405020304" pitchFamily="18" charset="0"/>
              </a:rPr>
              <a:t>;</a:t>
            </a:r>
            <a:endParaRPr lang="en-IN" dirty="0">
              <a:solidFill>
                <a:schemeClr val="bg1">
                  <a:lumMod val="65000"/>
                </a:schemeClr>
              </a:solidFill>
              <a:latin typeface="Liberation Mono"/>
            </a:endParaRPr>
          </a:p>
          <a:p>
            <a:pPr marL="285721" indent="-285721">
              <a:buFont typeface="Arial" panose="020B0604020202020204" pitchFamily="34" charset="0"/>
              <a:buChar char="•"/>
            </a:pPr>
            <a:endParaRPr lang="en-IN" dirty="0">
              <a:solidFill>
                <a:schemeClr val="bg1">
                  <a:lumMod val="65000"/>
                </a:schemeClr>
              </a:solidFill>
              <a:latin typeface="Liberation Mono"/>
            </a:endParaRPr>
          </a:p>
        </p:txBody>
      </p:sp>
      <p:sp>
        <p:nvSpPr>
          <p:cNvPr id="9" name="TextBox 8">
            <a:extLst>
              <a:ext uri="{FF2B5EF4-FFF2-40B4-BE49-F238E27FC236}">
                <a16:creationId xmlns:a16="http://schemas.microsoft.com/office/drawing/2014/main" xmlns="" id="{F54D5AB8-8903-4E62-B6C5-C2E30DFBA159}"/>
              </a:ext>
            </a:extLst>
          </p:cNvPr>
          <p:cNvSpPr txBox="1"/>
          <p:nvPr/>
        </p:nvSpPr>
        <p:spPr>
          <a:xfrm>
            <a:off x="766994" y="3205479"/>
            <a:ext cx="10656424" cy="646331"/>
          </a:xfrm>
          <a:prstGeom prst="rect">
            <a:avLst/>
          </a:prstGeom>
          <a:noFill/>
        </p:spPr>
        <p:txBody>
          <a:bodyPr wrap="square">
            <a:spAutoFit/>
          </a:bodyPr>
          <a:lstStyle/>
          <a:p>
            <a:r>
              <a:rPr lang="en-US" dirty="0">
                <a:latin typeface="Palatino Linotype" panose="02040502050505030304" pitchFamily="18" charset="0"/>
              </a:rPr>
              <a:t>The IN statement is used in a WHERE clause to choose items from a set. The IN  operator allows you to determine if a specified value matches any value in a set of values or value returned by a subquery. </a:t>
            </a:r>
            <a:endParaRPr lang="en-IN" dirty="0">
              <a:latin typeface="Palatino Linotype" panose="02040502050505030304" pitchFamily="18" charset="0"/>
            </a:endParaRPr>
          </a:p>
        </p:txBody>
      </p:sp>
      <p:sp>
        <p:nvSpPr>
          <p:cNvPr id="6" name="Arrow: Right 5">
            <a:extLst>
              <a:ext uri="{FF2B5EF4-FFF2-40B4-BE49-F238E27FC236}">
                <a16:creationId xmlns:a16="http://schemas.microsoft.com/office/drawing/2014/main" xmlns="" id="{940FB959-5320-4C0C-AE21-59357F76CDDA}"/>
              </a:ext>
            </a:extLst>
          </p:cNvPr>
          <p:cNvSpPr/>
          <p:nvPr/>
        </p:nvSpPr>
        <p:spPr>
          <a:xfrm>
            <a:off x="2181426" y="5248494"/>
            <a:ext cx="2665803" cy="335534"/>
          </a:xfrm>
          <a:prstGeom prst="rightArrow">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xmlns="" id="{A2DF76F4-64C1-41DA-8C50-679BAC9D582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4BD2F348-4A06-40AC-B841-1BA1EF35FC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6" name="Group 45">
            <a:extLst>
              <a:ext uri="{FF2B5EF4-FFF2-40B4-BE49-F238E27FC236}">
                <a16:creationId xmlns:a16="http://schemas.microsoft.com/office/drawing/2014/main" xmlns="" id="{DFE002CF-F26B-449B-B87B-968BBDAFB5D9}"/>
              </a:ext>
            </a:extLst>
          </p:cNvPr>
          <p:cNvGrpSpPr/>
          <p:nvPr/>
        </p:nvGrpSpPr>
        <p:grpSpPr>
          <a:xfrm>
            <a:off x="781056" y="774092"/>
            <a:ext cx="10548697" cy="1502780"/>
            <a:chOff x="781056" y="404664"/>
            <a:chExt cx="10548697" cy="1502780"/>
          </a:xfrm>
        </p:grpSpPr>
        <p:grpSp>
          <p:nvGrpSpPr>
            <p:cNvPr id="47" name="Group 46">
              <a:extLst>
                <a:ext uri="{FF2B5EF4-FFF2-40B4-BE49-F238E27FC236}">
                  <a16:creationId xmlns:a16="http://schemas.microsoft.com/office/drawing/2014/main" xmlns="" id="{EDE4EE54-E4BB-4FB7-9D88-272274021F91}"/>
                </a:ext>
              </a:extLst>
            </p:cNvPr>
            <p:cNvGrpSpPr/>
            <p:nvPr/>
          </p:nvGrpSpPr>
          <p:grpSpPr>
            <a:xfrm>
              <a:off x="781056" y="404664"/>
              <a:ext cx="10548697" cy="1502780"/>
              <a:chOff x="781056" y="404664"/>
              <a:chExt cx="10548697" cy="1502780"/>
            </a:xfrm>
          </p:grpSpPr>
          <p:grpSp>
            <p:nvGrpSpPr>
              <p:cNvPr id="49" name="Group 48">
                <a:extLst>
                  <a:ext uri="{FF2B5EF4-FFF2-40B4-BE49-F238E27FC236}">
                    <a16:creationId xmlns:a16="http://schemas.microsoft.com/office/drawing/2014/main" xmlns="" id="{A9034430-C18C-486F-B972-1DD56F15945B}"/>
                  </a:ext>
                </a:extLst>
              </p:cNvPr>
              <p:cNvGrpSpPr/>
              <p:nvPr/>
            </p:nvGrpSpPr>
            <p:grpSpPr>
              <a:xfrm>
                <a:off x="790238" y="404664"/>
                <a:ext cx="10539515" cy="1502780"/>
                <a:chOff x="695400" y="1745011"/>
                <a:chExt cx="10539515" cy="1502780"/>
              </a:xfrm>
            </p:grpSpPr>
            <p:grpSp>
              <p:nvGrpSpPr>
                <p:cNvPr id="51" name="Group 50">
                  <a:extLst>
                    <a:ext uri="{FF2B5EF4-FFF2-40B4-BE49-F238E27FC236}">
                      <a16:creationId xmlns:a16="http://schemas.microsoft.com/office/drawing/2014/main" xmlns="" id="{3B9A9B06-8E00-4404-9F16-BF62BD1D4B83}"/>
                    </a:ext>
                  </a:extLst>
                </p:cNvPr>
                <p:cNvGrpSpPr/>
                <p:nvPr/>
              </p:nvGrpSpPr>
              <p:grpSpPr>
                <a:xfrm>
                  <a:off x="695400" y="1835990"/>
                  <a:ext cx="8952150" cy="1304978"/>
                  <a:chOff x="267703" y="1600839"/>
                  <a:chExt cx="8952150" cy="1304978"/>
                </a:xfrm>
              </p:grpSpPr>
              <p:grpSp>
                <p:nvGrpSpPr>
                  <p:cNvPr id="54" name="Group 53">
                    <a:extLst>
                      <a:ext uri="{FF2B5EF4-FFF2-40B4-BE49-F238E27FC236}">
                        <a16:creationId xmlns:a16="http://schemas.microsoft.com/office/drawing/2014/main" xmlns="" id="{ADB71AF2-C04D-451B-86E2-8D1B6B7D32E8}"/>
                      </a:ext>
                    </a:extLst>
                  </p:cNvPr>
                  <p:cNvGrpSpPr/>
                  <p:nvPr/>
                </p:nvGrpSpPr>
                <p:grpSpPr>
                  <a:xfrm>
                    <a:off x="1651832" y="1600839"/>
                    <a:ext cx="7568021" cy="1296144"/>
                    <a:chOff x="31591" y="1556792"/>
                    <a:chExt cx="7568021" cy="1296144"/>
                  </a:xfrm>
                </p:grpSpPr>
                <p:grpSp>
                  <p:nvGrpSpPr>
                    <p:cNvPr id="59" name="Group 58">
                      <a:extLst>
                        <a:ext uri="{FF2B5EF4-FFF2-40B4-BE49-F238E27FC236}">
                          <a16:creationId xmlns:a16="http://schemas.microsoft.com/office/drawing/2014/main" xmlns="" id="{7222185F-ABBC-4CA3-9EE7-CFBBD3F7BBAC}"/>
                        </a:ext>
                      </a:extLst>
                    </p:cNvPr>
                    <p:cNvGrpSpPr/>
                    <p:nvPr/>
                  </p:nvGrpSpPr>
                  <p:grpSpPr>
                    <a:xfrm>
                      <a:off x="665207" y="1556792"/>
                      <a:ext cx="2741074" cy="1296144"/>
                      <a:chOff x="665207" y="1556792"/>
                      <a:chExt cx="2741074" cy="1296144"/>
                    </a:xfrm>
                  </p:grpSpPr>
                  <p:sp>
                    <p:nvSpPr>
                      <p:cNvPr id="63" name="Rectangle 62">
                        <a:extLst>
                          <a:ext uri="{FF2B5EF4-FFF2-40B4-BE49-F238E27FC236}">
                            <a16:creationId xmlns:a16="http://schemas.microsoft.com/office/drawing/2014/main" xmlns="" id="{47784338-FD11-4EEB-B563-BC38198049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xmlns="" id="{AADE2AC8-9EC4-456B-A1B9-BECC31A40047}"/>
                          </a:ext>
                        </a:extLst>
                      </p:cNvPr>
                      <p:cNvSpPr txBox="1"/>
                      <p:nvPr/>
                    </p:nvSpPr>
                    <p:spPr>
                      <a:xfrm>
                        <a:off x="679660" y="1620089"/>
                        <a:ext cx="2726619"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65" name="TextBox 64">
                        <a:extLst>
                          <a:ext uri="{FF2B5EF4-FFF2-40B4-BE49-F238E27FC236}">
                            <a16:creationId xmlns:a16="http://schemas.microsoft.com/office/drawing/2014/main" xmlns="" id="{9EC9B993-12CF-4AF2-B930-497C94BC789C}"/>
                          </a:ext>
                        </a:extLst>
                      </p:cNvPr>
                      <p:cNvSpPr txBox="1"/>
                      <p:nvPr/>
                    </p:nvSpPr>
                    <p:spPr>
                      <a:xfrm>
                        <a:off x="665207" y="2152221"/>
                        <a:ext cx="2741074" cy="400110"/>
                      </a:xfrm>
                      <a:prstGeom prst="rect">
                        <a:avLst/>
                      </a:prstGeom>
                      <a:noFill/>
                    </p:spPr>
                    <p:txBody>
                      <a:bodyPr wrap="square">
                        <a:spAutoFit/>
                      </a:bodyPr>
                      <a:lstStyle/>
                      <a:p>
                        <a:pPr algn="ctr"/>
                        <a:r>
                          <a:rPr lang="en-IN" sz="2000" dirty="0">
                            <a:latin typeface="Liberation Mono"/>
                            <a:cs typeface="Arial" panose="020B0604020202020204" pitchFamily="34" charset="0"/>
                          </a:rPr>
                          <a:t>state IN </a:t>
                        </a:r>
                        <a:r>
                          <a:rPr lang="en-US" sz="2000" dirty="0">
                            <a:solidFill>
                              <a:schemeClr val="bg1">
                                <a:lumMod val="65000"/>
                              </a:schemeClr>
                            </a:solidFill>
                            <a:latin typeface="Liberation Mono"/>
                          </a:rPr>
                          <a:t>(</a:t>
                        </a:r>
                        <a:r>
                          <a:rPr lang="en-IN" sz="2000" dirty="0">
                            <a:solidFill>
                              <a:srgbClr val="669900"/>
                            </a:solidFill>
                            <a:latin typeface="Liberation Mono"/>
                          </a:rPr>
                          <a:t>'</a:t>
                        </a:r>
                        <a:r>
                          <a:rPr lang="en-US" sz="2000" dirty="0">
                            <a:solidFill>
                              <a:srgbClr val="669900"/>
                            </a:solidFill>
                            <a:latin typeface="Liberation Mono"/>
                          </a:rPr>
                          <a:t>VT</a:t>
                        </a:r>
                        <a:r>
                          <a:rPr lang="en-IN" sz="2000" dirty="0">
                            <a:solidFill>
                              <a:srgbClr val="669900"/>
                            </a:solidFill>
                            <a:latin typeface="Liberation Mono"/>
                          </a:rPr>
                          <a:t>'</a:t>
                        </a:r>
                        <a:r>
                          <a:rPr lang="en-US" sz="2000" dirty="0">
                            <a:latin typeface="Liberation Mono"/>
                          </a:rPr>
                          <a:t>, </a:t>
                        </a:r>
                        <a:r>
                          <a:rPr lang="en-IN" sz="2000" dirty="0">
                            <a:solidFill>
                              <a:srgbClr val="669900"/>
                            </a:solidFill>
                            <a:latin typeface="Liberation Mono"/>
                          </a:rPr>
                          <a:t>'</a:t>
                        </a:r>
                        <a:r>
                          <a:rPr lang="en-US" sz="2000" dirty="0">
                            <a:solidFill>
                              <a:srgbClr val="669900"/>
                            </a:solidFill>
                            <a:latin typeface="Liberation Mono"/>
                          </a:rPr>
                          <a:t>NH</a:t>
                        </a:r>
                        <a:r>
                          <a:rPr lang="en-IN" sz="2000" dirty="0">
                            <a:solidFill>
                              <a:srgbClr val="669900"/>
                            </a:solidFill>
                            <a:latin typeface="Liberation Mono"/>
                          </a:rPr>
                          <a:t>'</a:t>
                        </a:r>
                        <a:r>
                          <a:rPr lang="en-US" sz="2000" dirty="0">
                            <a:latin typeface="Liberation Mono"/>
                          </a:rPr>
                          <a:t>, . . .</a:t>
                        </a:r>
                        <a:r>
                          <a:rPr lang="en-US" sz="2000" dirty="0">
                            <a:solidFill>
                              <a:schemeClr val="bg1">
                                <a:lumMod val="65000"/>
                              </a:schemeClr>
                            </a:solidFill>
                            <a:latin typeface="Liberation Mono"/>
                          </a:rPr>
                          <a:t>)</a:t>
                        </a:r>
                        <a:endParaRPr lang="en-IN" sz="2000" dirty="0"/>
                      </a:p>
                    </p:txBody>
                  </p:sp>
                </p:grpSp>
                <p:sp>
                  <p:nvSpPr>
                    <p:cNvPr id="60" name="Arrow: Right 59">
                      <a:extLst>
                        <a:ext uri="{FF2B5EF4-FFF2-40B4-BE49-F238E27FC236}">
                          <a16:creationId xmlns:a16="http://schemas.microsoft.com/office/drawing/2014/main" xmlns="" id="{CAD11ECC-8A68-433E-A700-EA8C9CEDBB43}"/>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xmlns="" id="{340C482E-88B2-47CE-B0C0-12DADAB89BB8}"/>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xmlns="" id="{C3CABAD6-7BE3-43FA-89A6-5F3AD6876802}"/>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5" name="Flowchart: Magnetic Disk 54">
                    <a:extLst>
                      <a:ext uri="{FF2B5EF4-FFF2-40B4-BE49-F238E27FC236}">
                        <a16:creationId xmlns:a16="http://schemas.microsoft.com/office/drawing/2014/main" xmlns="" id="{3EE71CB1-B2DC-4BE6-BAEB-4FF09B4E756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xmlns="" id="{FF1C3DB3-76D1-4050-AEEB-FAC198306A53}"/>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xmlns="" id="{9B60A21B-6C3C-4D35-829F-90C0F6737469}"/>
                      </a:ext>
                    </a:extLst>
                  </p:cNvPr>
                  <p:cNvSpPr txBox="1"/>
                  <p:nvPr/>
                </p:nvSpPr>
                <p:spPr>
                  <a:xfrm>
                    <a:off x="5797326" y="1672970"/>
                    <a:ext cx="2731536"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58" name="TextBox 57">
                    <a:extLst>
                      <a:ext uri="{FF2B5EF4-FFF2-40B4-BE49-F238E27FC236}">
                        <a16:creationId xmlns:a16="http://schemas.microsoft.com/office/drawing/2014/main" xmlns="" id="{97F2D177-77D7-4DED-8A26-5B844FA1B3D7}"/>
                      </a:ext>
                    </a:extLst>
                  </p:cNvPr>
                  <p:cNvSpPr txBox="1"/>
                  <p:nvPr/>
                </p:nvSpPr>
                <p:spPr>
                  <a:xfrm>
                    <a:off x="5815774" y="2229960"/>
                    <a:ext cx="2713087"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52" name="Oval 51">
                  <a:extLst>
                    <a:ext uri="{FF2B5EF4-FFF2-40B4-BE49-F238E27FC236}">
                      <a16:creationId xmlns:a16="http://schemas.microsoft.com/office/drawing/2014/main" xmlns="" id="{D73B6B49-926F-4ABA-A5E4-7272DBA565F0}"/>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Box 52">
                  <a:extLst>
                    <a:ext uri="{FF2B5EF4-FFF2-40B4-BE49-F238E27FC236}">
                      <a16:creationId xmlns:a16="http://schemas.microsoft.com/office/drawing/2014/main" xmlns="" id="{54364DEB-EFEC-4230-902D-89F59CE5584E}"/>
                    </a:ext>
                  </a:extLst>
                </p:cNvPr>
                <p:cNvSpPr txBox="1"/>
                <p:nvPr/>
              </p:nvSpPr>
              <p:spPr>
                <a:xfrm>
                  <a:off x="10056747" y="2296346"/>
                  <a:ext cx="929199"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xmlns="" id="{333C098B-EECB-408C-9CEE-54AF95C013A3}"/>
                  </a:ext>
                </a:extLst>
              </p:cNvPr>
              <p:cNvSpPr txBox="1"/>
              <p:nvPr/>
            </p:nvSpPr>
            <p:spPr>
              <a:xfrm>
                <a:off x="781056" y="43486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grpSp>
        <p:sp>
          <p:nvSpPr>
            <p:cNvPr id="48" name="TextBox 47">
              <a:extLst>
                <a:ext uri="{FF2B5EF4-FFF2-40B4-BE49-F238E27FC236}">
                  <a16:creationId xmlns:a16="http://schemas.microsoft.com/office/drawing/2014/main" xmlns="" id="{7C3DD106-8666-41C8-8DAF-AB77D718A0E1}"/>
                </a:ext>
              </a:extLst>
            </p:cNvPr>
            <p:cNvSpPr txBox="1"/>
            <p:nvPr/>
          </p:nvSpPr>
          <p:spPr>
            <a:xfrm>
              <a:off x="790237" y="1255986"/>
              <a:ext cx="1296143" cy="400110"/>
            </a:xfrm>
            <a:prstGeom prst="rect">
              <a:avLst/>
            </a:prstGeom>
            <a:noFill/>
          </p:spPr>
          <p:txBody>
            <a:bodyPr wrap="square">
              <a:spAutoFit/>
            </a:bodyPr>
            <a:lstStyle/>
            <a:p>
              <a:pPr algn="ctr"/>
              <a:r>
                <a:rPr lang="en-US" sz="2000" dirty="0">
                  <a:latin typeface="Liberation Mono"/>
                </a:rPr>
                <a:t>state</a:t>
              </a:r>
              <a:endParaRPr lang="en-IN" sz="2000" dirty="0"/>
            </a:p>
          </p:txBody>
        </p:sp>
      </p:grpSp>
    </p:spTree>
    <p:extLst>
      <p:ext uri="{BB962C8B-B14F-4D97-AF65-F5344CB8AC3E}">
        <p14:creationId xmlns:p14="http://schemas.microsoft.com/office/powerpoint/2010/main" xmlns="" val="382902519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4" name="Rectangle 3"/>
          <p:cNvSpPr/>
          <p:nvPr/>
        </p:nvSpPr>
        <p:spPr>
          <a:xfrm>
            <a:off x="335318" y="910689"/>
            <a:ext cx="8639834" cy="707794"/>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IN ( v1, v2, v3, ...)</a:t>
            </a:r>
          </a:p>
          <a:p>
            <a:r>
              <a:rPr lang="en-US" sz="2000" dirty="0">
                <a:solidFill>
                  <a:srgbClr val="0077AA"/>
                </a:solidFill>
                <a:latin typeface="Liberation Mono"/>
                <a:cs typeface="Arial" panose="020B0604020202020204" pitchFamily="34" charset="0"/>
              </a:rPr>
              <a:t>column | expression IN (subquery)</a:t>
            </a:r>
          </a:p>
        </p:txBody>
      </p:sp>
      <p:sp>
        <p:nvSpPr>
          <p:cNvPr id="3" name="Rectangle 2"/>
          <p:cNvSpPr/>
          <p:nvPr/>
        </p:nvSpPr>
        <p:spPr>
          <a:xfrm>
            <a:off x="335316" y="1598742"/>
            <a:ext cx="11303784" cy="2118253"/>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 value in the column or the expression is equal to any value in the list, the result of the IN operator is TRUE.</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The IN operator is equivalent to multiple OR operators.</a:t>
            </a:r>
          </a:p>
          <a:p>
            <a:pPr marL="285721" indent="-285721">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To negate the IN operator, you use the NOT IN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xmlns="" id="{E7A0367D-A2C9-4AF9-AF73-E005FF22F4B6}"/>
              </a:ext>
            </a:extLst>
          </p:cNvPr>
          <p:cNvCxnSpPr/>
          <p:nvPr/>
        </p:nvCxnSpPr>
        <p:spPr>
          <a:xfrm>
            <a:off x="392885" y="386099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xmlns="" id="{A812D2B1-086D-4826-8315-851FF37231A6}"/>
              </a:ext>
            </a:extLst>
          </p:cNvPr>
          <p:cNvSpPr/>
          <p:nvPr/>
        </p:nvSpPr>
        <p:spPr>
          <a:xfrm>
            <a:off x="364693" y="4004990"/>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job </a:t>
            </a:r>
            <a:r>
              <a:rPr lang="en-IN" dirty="0">
                <a:solidFill>
                  <a:srgbClr val="0077AA"/>
                </a:solidFill>
                <a:latin typeface="Liberation Mono"/>
                <a:cs typeface="Arial" panose="020B0604020202020204" pitchFamily="34" charset="0"/>
              </a:rPr>
              <a:t>IN</a:t>
            </a:r>
            <a:r>
              <a:rPr lang="en-IN" dirty="0">
                <a:latin typeface="Liberation Mono"/>
                <a:cs typeface="Arial" panose="020B0604020202020204" pitchFamily="34" charset="0"/>
              </a:rPr>
              <a:t> ('salesman', 'manager');</a:t>
            </a:r>
          </a:p>
        </p:txBody>
      </p:sp>
      <p:pic>
        <p:nvPicPr>
          <p:cNvPr id="8" name="Picture 7">
            <a:extLst>
              <a:ext uri="{FF2B5EF4-FFF2-40B4-BE49-F238E27FC236}">
                <a16:creationId xmlns:a16="http://schemas.microsoft.com/office/drawing/2014/main" xmlns="" id="{8E3A278B-47A7-4045-9D6A-7A78258C1322}"/>
              </a:ext>
            </a:extLst>
          </p:cNvPr>
          <p:cNvPicPr>
            <a:picLocks noChangeAspect="1"/>
          </p:cNvPicPr>
          <p:nvPr/>
        </p:nvPicPr>
        <p:blipFill>
          <a:blip r:embed="rId2"/>
          <a:stretch>
            <a:fillRect/>
          </a:stretch>
        </p:blipFill>
        <p:spPr>
          <a:xfrm>
            <a:off x="314741" y="4487980"/>
            <a:ext cx="8012422" cy="2235900"/>
          </a:xfrm>
          <a:prstGeom prst="rect">
            <a:avLst/>
          </a:prstGeom>
        </p:spPr>
      </p:pic>
      <p:sp>
        <p:nvSpPr>
          <p:cNvPr id="14" name="Rectangle 13">
            <a:extLst>
              <a:ext uri="{FF2B5EF4-FFF2-40B4-BE49-F238E27FC236}">
                <a16:creationId xmlns:a16="http://schemas.microsoft.com/office/drawing/2014/main" xmlns="" id="{2172B361-8741-4399-8D90-C87A7A4C58A5}"/>
              </a:ext>
            </a:extLst>
          </p:cNvPr>
          <p:cNvSpPr/>
          <p:nvPr/>
        </p:nvSpPr>
        <p:spPr>
          <a:xfrm>
            <a:off x="8625432" y="3913815"/>
            <a:ext cx="2869671" cy="544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xmlns="" id="{20598E04-54A7-4703-BC49-5D7C5103B85A}"/>
              </a:ext>
            </a:extLst>
          </p:cNvPr>
          <p:cNvSpPr/>
          <p:nvPr/>
        </p:nvSpPr>
        <p:spPr>
          <a:xfrm>
            <a:off x="370936" y="405058"/>
            <a:ext cx="925133" cy="400058"/>
          </a:xfrm>
          <a:prstGeom prst="rect">
            <a:avLst/>
          </a:prstGeom>
        </p:spPr>
        <p:txBody>
          <a:bodyPr wrap="none">
            <a:spAutoFit/>
          </a:bodyPr>
          <a:lstStyle/>
          <a:p>
            <a:r>
              <a:rPr lang="en-US" sz="2000" i="1" dirty="0">
                <a:solidFill>
                  <a:schemeClr val="accent1">
                    <a:lumMod val="75000"/>
                  </a:schemeClr>
                </a:solidFill>
                <a:latin typeface="Arial" pitchFamily="34" charset="0"/>
                <a:cs typeface="Arial" pitchFamily="34" charset="0"/>
              </a:rPr>
              <a:t>syntax</a:t>
            </a:r>
            <a:endParaRPr lang="en-US" sz="2800" i="1" dirty="0">
              <a:solidFill>
                <a:schemeClr val="accent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xmlns="" val="105852551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76ACC2D-8426-4B9D-8469-E36B7173816A}"/>
              </a:ext>
            </a:extLst>
          </p:cNvPr>
          <p:cNvSpPr/>
          <p:nvPr/>
        </p:nvSpPr>
        <p:spPr>
          <a:xfrm>
            <a:off x="407315" y="2337756"/>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xmlns=""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xmlns="" id="{AB634BED-CAC5-476F-85C4-5A53E7113975}"/>
              </a:ext>
            </a:extLst>
          </p:cNvPr>
          <p:cNvSpPr/>
          <p:nvPr/>
        </p:nvSpPr>
        <p:spPr>
          <a:xfrm>
            <a:off x="374616" y="620688"/>
            <a:ext cx="11303784" cy="15027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left side of the IN() predicate, the row constructor contains only column references.</a:t>
            </a:r>
          </a:p>
          <a:p>
            <a:pPr marL="285721" indent="-285721">
              <a:lnSpc>
                <a:spcPct val="150000"/>
              </a:lnSpc>
              <a:buFont typeface="Arial" panose="020B0604020202020204" pitchFamily="34" charset="0"/>
              <a:buChar char="•"/>
            </a:pPr>
            <a:r>
              <a:rPr lang="en-US">
                <a:latin typeface="Arial" panose="020B0604020202020204" pitchFamily="34" charset="0"/>
                <a:cs typeface="Arial" panose="020B0604020202020204" pitchFamily="34" charset="0"/>
              </a:rPr>
              <a:t>On the right side of the IN() predicate, there is more than one row constructor.</a:t>
            </a:r>
            <a:endParaRPr lang="en-IN"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xmlns="" id="{A1E84346-D9F6-41DD-96E7-D61C1486EA86}"/>
              </a:ext>
            </a:extLst>
          </p:cNvPr>
          <p:cNvSpPr txBox="1"/>
          <p:nvPr/>
        </p:nvSpPr>
        <p:spPr>
          <a:xfrm>
            <a:off x="393636" y="2948054"/>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False</a:t>
            </a:r>
            <a:r>
              <a:rPr lang="en-IN" dirty="0"/>
              <a:t> IN </a:t>
            </a:r>
            <a:r>
              <a:rPr lang="en-IN" dirty="0">
                <a:solidFill>
                  <a:schemeClr val="bg1">
                    <a:lumMod val="65000"/>
                  </a:schemeClr>
                </a:solidFill>
              </a:rPr>
              <a:t>(</a:t>
            </a:r>
            <a:r>
              <a:rPr lang="en-IN" dirty="0">
                <a:solidFill>
                  <a:schemeClr val="tx1"/>
                </a:solidFill>
              </a:rPr>
              <a:t>10, 20, 0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t> IN </a:t>
            </a:r>
            <a:r>
              <a:rPr lang="en-IN" dirty="0">
                <a:solidFill>
                  <a:schemeClr val="bg1">
                    <a:lumMod val="65000"/>
                  </a:schemeClr>
                </a:solidFill>
              </a:rPr>
              <a:t>(</a:t>
            </a:r>
            <a:r>
              <a:rPr lang="en-IN" dirty="0">
                <a:solidFill>
                  <a:schemeClr val="tx1"/>
                </a:solidFill>
              </a:rPr>
              <a:t>10, 20, 1</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10</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1</a:t>
            </a:r>
            <a:r>
              <a:rPr lang="en-IN" dirty="0"/>
              <a:t> IN </a:t>
            </a:r>
            <a:r>
              <a:rPr lang="en-IN" dirty="0">
                <a:solidFill>
                  <a:schemeClr val="bg1">
                    <a:lumMod val="65000"/>
                  </a:schemeClr>
                </a:solidFill>
              </a:rPr>
              <a:t>(</a:t>
            </a:r>
            <a:r>
              <a:rPr lang="en-IN" dirty="0">
                <a:solidFill>
                  <a:schemeClr val="tx1"/>
                </a:solidFill>
              </a:rPr>
              <a:t>10, 20, </a:t>
            </a:r>
            <a:r>
              <a:rPr lang="en-IN" dirty="0">
                <a:solidFill>
                  <a:schemeClr val="accent6">
                    <a:lumMod val="75000"/>
                  </a:schemeClr>
                </a:solidFill>
                <a:cs typeface="+mn-cs"/>
              </a:rPr>
              <a:t>True</a:t>
            </a:r>
            <a:r>
              <a:rPr lang="en-IN" dirty="0">
                <a:solidFill>
                  <a:schemeClr val="tx1"/>
                </a:solidFill>
              </a:rPr>
              <a:t>, </a:t>
            </a:r>
            <a:r>
              <a:rPr lang="en-IN" dirty="0">
                <a:solidFill>
                  <a:schemeClr val="accent6">
                    <a:lumMod val="75000"/>
                  </a:schemeClr>
                </a:solidFill>
                <a:cs typeface="+mn-cs"/>
              </a:rPr>
              <a:t>False</a:t>
            </a:r>
            <a:r>
              <a:rPr lang="en-IN" dirty="0">
                <a:solidFill>
                  <a:schemeClr val="bg1">
                    <a:lumMod val="65000"/>
                  </a:schemeClr>
                </a:solidFill>
              </a:rPr>
              <a:t>)</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OR</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deptno</a:t>
            </a:r>
            <a:r>
              <a:rPr lang="en-IN" dirty="0"/>
              <a:t> IN</a:t>
            </a:r>
            <a:r>
              <a:rPr lang="en-IN" dirty="0">
                <a:solidFill>
                  <a:schemeClr val="tx1"/>
                </a:solidFill>
              </a:rPr>
              <a:t> </a:t>
            </a:r>
            <a:r>
              <a:rPr lang="en-IN" dirty="0">
                <a:solidFill>
                  <a:schemeClr val="bg1">
                    <a:lumMod val="65000"/>
                  </a:schemeClr>
                </a:solidFill>
              </a:rPr>
              <a:t>(</a:t>
            </a:r>
            <a:r>
              <a:rPr lang="en-IN" dirty="0">
                <a:solidFill>
                  <a:schemeClr val="tx1"/>
                </a:solidFill>
              </a:rPr>
              <a:t>10, 20</a:t>
            </a:r>
            <a:r>
              <a:rPr lang="en-IN" dirty="0">
                <a:solidFill>
                  <a:schemeClr val="bg1">
                    <a:lumMod val="65000"/>
                  </a:schemeClr>
                </a:solidFill>
              </a:rPr>
              <a:t>)</a:t>
            </a:r>
            <a:r>
              <a:rPr lang="en-IN" dirty="0">
                <a:solidFill>
                  <a:schemeClr val="tx1"/>
                </a:solidFill>
              </a:rPr>
              <a:t> </a:t>
            </a:r>
            <a:r>
              <a:rPr lang="en-IN" dirty="0"/>
              <a:t>AND</a:t>
            </a:r>
            <a:r>
              <a:rPr lang="en-IN" dirty="0">
                <a:solidFill>
                  <a:schemeClr val="tx1"/>
                </a:solidFill>
              </a:rPr>
              <a:t> </a:t>
            </a:r>
            <a:r>
              <a:rPr lang="en-IN" dirty="0">
                <a:solidFill>
                  <a:schemeClr val="accent6">
                    <a:lumMod val="75000"/>
                  </a:schemeClr>
                </a:solidFill>
                <a:cs typeface="+mn-cs"/>
              </a:rPr>
              <a:t>True</a:t>
            </a:r>
            <a:r>
              <a:rPr lang="en-IN" dirty="0">
                <a:solidFill>
                  <a:schemeClr val="tx1"/>
                </a:solidFill>
              </a:rPr>
              <a:t>;</a:t>
            </a:r>
          </a:p>
        </p:txBody>
      </p:sp>
      <p:pic>
        <p:nvPicPr>
          <p:cNvPr id="4" name="Picture 3">
            <a:extLst>
              <a:ext uri="{FF2B5EF4-FFF2-40B4-BE49-F238E27FC236}">
                <a16:creationId xmlns:a16="http://schemas.microsoft.com/office/drawing/2014/main" xmlns="" id="{E5745292-C6B1-4173-8AE1-51F57D3E9B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0F15B9A-BDC8-4FB6-A51D-ED4547C25B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2211117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between</a:t>
            </a:r>
          </a:p>
        </p:txBody>
      </p:sp>
      <p:sp>
        <p:nvSpPr>
          <p:cNvPr id="5" name="TextBox 4">
            <a:extLst>
              <a:ext uri="{FF2B5EF4-FFF2-40B4-BE49-F238E27FC236}">
                <a16:creationId xmlns:a16="http://schemas.microsoft.com/office/drawing/2014/main" xmlns="" id="{53240AC3-BC05-4B3A-B03F-9624945E97DF}"/>
              </a:ext>
            </a:extLst>
          </p:cNvPr>
          <p:cNvSpPr txBox="1"/>
          <p:nvPr/>
        </p:nvSpPr>
        <p:spPr>
          <a:xfrm>
            <a:off x="1586030" y="3219664"/>
            <a:ext cx="9018352" cy="369332"/>
          </a:xfrm>
          <a:prstGeom prst="rect">
            <a:avLst/>
          </a:prstGeom>
          <a:noFill/>
        </p:spPr>
        <p:txBody>
          <a:bodyPr wrap="square">
            <a:spAutoFit/>
          </a:bodyPr>
          <a:lstStyle/>
          <a:p>
            <a:r>
              <a:rPr lang="en-US" dirty="0">
                <a:latin typeface="Palatino Linotype" panose="02040502050505030304" pitchFamily="18" charset="0"/>
              </a:rPr>
              <a:t>The BETWEEN operator is a logical operator that allows you to specify a range to test.</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xmlns="" id="{265D3209-9F9E-44DA-B805-4DA7899168F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2D5101A-4F4C-4E7F-B123-A61161D8950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xmlns="" id="{7C7714B1-8ED5-4D3F-A3B4-B055C1CB4066}"/>
              </a:ext>
            </a:extLst>
          </p:cNvPr>
          <p:cNvGrpSpPr/>
          <p:nvPr/>
        </p:nvGrpSpPr>
        <p:grpSpPr>
          <a:xfrm>
            <a:off x="844498" y="774092"/>
            <a:ext cx="10539515" cy="1502780"/>
            <a:chOff x="844498" y="423911"/>
            <a:chExt cx="10539515" cy="1502780"/>
          </a:xfrm>
        </p:grpSpPr>
        <p:grpSp>
          <p:nvGrpSpPr>
            <p:cNvPr id="9" name="Group 8">
              <a:extLst>
                <a:ext uri="{FF2B5EF4-FFF2-40B4-BE49-F238E27FC236}">
                  <a16:creationId xmlns:a16="http://schemas.microsoft.com/office/drawing/2014/main" xmlns="" id="{57F11D01-6404-4F2B-8E90-61FB2B09F831}"/>
                </a:ext>
              </a:extLst>
            </p:cNvPr>
            <p:cNvGrpSpPr/>
            <p:nvPr/>
          </p:nvGrpSpPr>
          <p:grpSpPr>
            <a:xfrm>
              <a:off x="844498" y="423911"/>
              <a:ext cx="10539515" cy="1502780"/>
              <a:chOff x="695400" y="1745011"/>
              <a:chExt cx="10539515" cy="1502780"/>
            </a:xfrm>
          </p:grpSpPr>
          <p:grpSp>
            <p:nvGrpSpPr>
              <p:cNvPr id="12" name="Group 11">
                <a:extLst>
                  <a:ext uri="{FF2B5EF4-FFF2-40B4-BE49-F238E27FC236}">
                    <a16:creationId xmlns:a16="http://schemas.microsoft.com/office/drawing/2014/main" xmlns="" id="{B187BFB5-6563-4DAF-AC80-BC2D3B6CBD2F}"/>
                  </a:ext>
                </a:extLst>
              </p:cNvPr>
              <p:cNvGrpSpPr/>
              <p:nvPr/>
            </p:nvGrpSpPr>
            <p:grpSpPr>
              <a:xfrm>
                <a:off x="695400" y="1835990"/>
                <a:ext cx="8952150" cy="1329934"/>
                <a:chOff x="267703" y="1600839"/>
                <a:chExt cx="8952150" cy="1329934"/>
              </a:xfrm>
            </p:grpSpPr>
            <p:grpSp>
              <p:nvGrpSpPr>
                <p:cNvPr id="15" name="Group 14">
                  <a:extLst>
                    <a:ext uri="{FF2B5EF4-FFF2-40B4-BE49-F238E27FC236}">
                      <a16:creationId xmlns:a16="http://schemas.microsoft.com/office/drawing/2014/main" xmlns="" id="{B231AEF1-E1A2-450C-B27F-4FCD1A9F7887}"/>
                    </a:ext>
                  </a:extLst>
                </p:cNvPr>
                <p:cNvGrpSpPr/>
                <p:nvPr/>
              </p:nvGrpSpPr>
              <p:grpSpPr>
                <a:xfrm>
                  <a:off x="1651832" y="1600839"/>
                  <a:ext cx="7568021" cy="1329934"/>
                  <a:chOff x="31591" y="1556792"/>
                  <a:chExt cx="7568021" cy="1329934"/>
                </a:xfrm>
              </p:grpSpPr>
              <p:grpSp>
                <p:nvGrpSpPr>
                  <p:cNvPr id="20" name="Group 19">
                    <a:extLst>
                      <a:ext uri="{FF2B5EF4-FFF2-40B4-BE49-F238E27FC236}">
                        <a16:creationId xmlns:a16="http://schemas.microsoft.com/office/drawing/2014/main" xmlns="" id="{5D393F0B-DD6D-40E9-9BA2-033FF013A42F}"/>
                      </a:ext>
                    </a:extLst>
                  </p:cNvPr>
                  <p:cNvGrpSpPr/>
                  <p:nvPr/>
                </p:nvGrpSpPr>
                <p:grpSpPr>
                  <a:xfrm>
                    <a:off x="669977" y="1556792"/>
                    <a:ext cx="2736304" cy="1329934"/>
                    <a:chOff x="669977" y="1556792"/>
                    <a:chExt cx="2736304" cy="1329934"/>
                  </a:xfrm>
                </p:grpSpPr>
                <p:sp>
                  <p:nvSpPr>
                    <p:cNvPr id="24" name="Rectangle 23">
                      <a:extLst>
                        <a:ext uri="{FF2B5EF4-FFF2-40B4-BE49-F238E27FC236}">
                          <a16:creationId xmlns:a16="http://schemas.microsoft.com/office/drawing/2014/main" xmlns="" id="{1F2AF508-14CB-4B45-B22B-3CA2B06A9DC3}"/>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xmlns="" id="{DEC39D7D-AE0D-4C18-B120-1AE2C10E0226}"/>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xmlns="" id="{A721B31D-ECF5-4A23-B6A1-1CACFBAB94BF}"/>
                        </a:ext>
                      </a:extLst>
                    </p:cNvPr>
                    <p:cNvSpPr txBox="1"/>
                    <p:nvPr/>
                  </p:nvSpPr>
                  <p:spPr>
                    <a:xfrm>
                      <a:off x="689275" y="2178840"/>
                      <a:ext cx="2717006" cy="707886"/>
                    </a:xfrm>
                    <a:prstGeom prst="rect">
                      <a:avLst/>
                    </a:prstGeom>
                    <a:noFill/>
                  </p:spPr>
                  <p:txBody>
                    <a:bodyPr wrap="square">
                      <a:spAutoFit/>
                    </a:bodyPr>
                    <a:lstStyle/>
                    <a:p>
                      <a:pPr algn="ctr"/>
                      <a:r>
                        <a:rPr lang="en-IN" sz="2000" dirty="0">
                          <a:latin typeface="Liberation Mono"/>
                          <a:cs typeface="Arial" panose="020B0604020202020204" pitchFamily="34" charset="0"/>
                        </a:rPr>
                        <a:t>sal BETWEEN</a:t>
                      </a:r>
                    </a:p>
                    <a:p>
                      <a:pPr algn="ctr"/>
                      <a:r>
                        <a:rPr lang="en-IN" sz="2000" dirty="0">
                          <a:latin typeface="Liberation Mono"/>
                          <a:cs typeface="Arial" panose="020B0604020202020204" pitchFamily="34" charset="0"/>
                        </a:rPr>
                        <a:t>1000 AND 3000</a:t>
                      </a:r>
                      <a:endParaRPr lang="en-IN" sz="2000" dirty="0"/>
                    </a:p>
                  </p:txBody>
                </p:sp>
              </p:grpSp>
              <p:sp>
                <p:nvSpPr>
                  <p:cNvPr id="21" name="Arrow: Right 20">
                    <a:extLst>
                      <a:ext uri="{FF2B5EF4-FFF2-40B4-BE49-F238E27FC236}">
                        <a16:creationId xmlns:a16="http://schemas.microsoft.com/office/drawing/2014/main" xmlns="" id="{F1E5A6D8-0CF1-42C9-A31B-0DB7CE59AC16}"/>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xmlns="" id="{EC1F06E0-EA46-4055-BF92-335B2CE86157}"/>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xmlns="" id="{A80E6031-9335-46B3-A629-41D408FC2FE9}"/>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xmlns="" id="{EA115D90-4713-48FA-9254-53F2D108C688}"/>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xmlns="" id="{F5308DBA-7C4A-41E0-9768-7E0CF7F4E281}"/>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xmlns="" id="{85917FA6-FF34-4D5E-AFDB-1878C9F2FF2D}"/>
                    </a:ext>
                  </a:extLst>
                </p:cNvPr>
                <p:cNvSpPr txBox="1"/>
                <p:nvPr/>
              </p:nvSpPr>
              <p:spPr>
                <a:xfrm>
                  <a:off x="5838992" y="1672970"/>
                  <a:ext cx="2689870"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xmlns="" id="{CF07A0AB-5A41-4761-A29E-3B8ED05309C1}"/>
                    </a:ext>
                  </a:extLst>
                </p:cNvPr>
                <p:cNvSpPr txBox="1"/>
                <p:nvPr/>
              </p:nvSpPr>
              <p:spPr>
                <a:xfrm>
                  <a:off x="5834222" y="2229960"/>
                  <a:ext cx="2689870"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xmlns="" id="{9817C88D-6314-4042-B00E-006D44D2B9E6}"/>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xmlns="" id="{AA89768D-D75A-4AAD-BE8A-F7E84F94CFE2}"/>
                  </a:ext>
                </a:extLst>
              </p:cNvPr>
              <p:cNvSpPr txBox="1"/>
              <p:nvPr/>
            </p:nvSpPr>
            <p:spPr>
              <a:xfrm>
                <a:off x="9732135" y="2296346"/>
                <a:ext cx="150278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xmlns="" id="{172F7984-5FAA-4235-9551-EFFFABB95DB0}"/>
                </a:ext>
              </a:extLst>
            </p:cNvPr>
            <p:cNvSpPr txBox="1"/>
            <p:nvPr/>
          </p:nvSpPr>
          <p:spPr>
            <a:xfrm>
              <a:off x="853064" y="44560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xmlns="" id="{7EA908C7-8601-459A-9BED-4A60D28474FD}"/>
                </a:ext>
              </a:extLst>
            </p:cNvPr>
            <p:cNvSpPr txBox="1"/>
            <p:nvPr/>
          </p:nvSpPr>
          <p:spPr>
            <a:xfrm>
              <a:off x="848294" y="1266732"/>
              <a:ext cx="1277301"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xmlns="" val="309143145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629034"/>
            <a:ext cx="11303784" cy="1892580"/>
          </a:xfrm>
          <a:prstGeom prst="rect">
            <a:avLst/>
          </a:prstGeom>
          <a:solidFill>
            <a:schemeClr val="bg1"/>
          </a:solidFill>
        </p:spPr>
        <p:txBody>
          <a:bodyPr wrap="square">
            <a:spAutoFit/>
          </a:bodyPr>
          <a:lstStyle/>
          <a:p>
            <a:pPr>
              <a:lnSpc>
                <a:spcPct val="150000"/>
              </a:lnSpc>
            </a:pPr>
            <a:r>
              <a:rPr lang="en-IN" sz="2200" dirty="0">
                <a:solidFill>
                  <a:srgbClr val="FF0000"/>
                </a:solidFill>
                <a:latin typeface="Arial" panose="020B0604020202020204" pitchFamily="34" charset="0"/>
                <a:cs typeface="Arial" panose="020B0604020202020204" pitchFamily="34" charset="0"/>
              </a:rPr>
              <a:t>Remember:</a:t>
            </a:r>
          </a:p>
          <a:p>
            <a:pPr marL="285721" indent="-285721">
              <a:lnSpc>
                <a:spcPct val="150000"/>
              </a:lnSpc>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The BETWEEN operator returns TRUE if the expression to test is greater than or equal to the value of the start_expression and less than or equal to the value of the end_expression.</a:t>
            </a: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You can use the greater than or equal to (</a:t>
            </a:r>
            <a:r>
              <a:rPr lang="en-US" b="1" dirty="0">
                <a:latin typeface="Arial" panose="020B0604020202020204" pitchFamily="34" charset="0"/>
                <a:cs typeface="Arial" panose="020B0604020202020204" pitchFamily="34" charset="0"/>
              </a:rPr>
              <a:t>&gt;=</a:t>
            </a:r>
            <a:r>
              <a:rPr lang="en-US" dirty="0">
                <a:latin typeface="Arial" panose="020B0604020202020204" pitchFamily="34" charset="0"/>
                <a:cs typeface="Arial" panose="020B0604020202020204" pitchFamily="34" charset="0"/>
              </a:rPr>
              <a:t>) and less than or equal to (</a:t>
            </a:r>
            <a:r>
              <a:rPr lang="en-US" b="1" dirty="0">
                <a:latin typeface="Arial" panose="020B0604020202020204" pitchFamily="34" charset="0"/>
                <a:cs typeface="Arial" panose="020B0604020202020204" pitchFamily="34" charset="0"/>
              </a:rPr>
              <a:t>&lt;=</a:t>
            </a:r>
            <a:r>
              <a:rPr lang="en-US" dirty="0">
                <a:latin typeface="Arial" panose="020B0604020202020204" pitchFamily="34" charset="0"/>
                <a:cs typeface="Arial" panose="020B0604020202020204" pitchFamily="34" charset="0"/>
              </a:rPr>
              <a:t>) to substitute the BETWEEN operator.</a:t>
            </a:r>
            <a:endParaRPr lang="en-IN" dirty="0">
              <a:latin typeface="Arial" panose="020B0604020202020204" pitchFamily="34" charset="0"/>
              <a:cs typeface="Arial" panose="020B0604020202020204" pitchFamily="34" charset="0"/>
            </a:endParaRPr>
          </a:p>
        </p:txBody>
      </p:sp>
      <p:cxnSp>
        <p:nvCxnSpPr>
          <p:cNvPr id="11" name="Straight Connector 10">
            <a:extLst>
              <a:ext uri="{FF2B5EF4-FFF2-40B4-BE49-F238E27FC236}">
                <a16:creationId xmlns:a16="http://schemas.microsoft.com/office/drawing/2014/main" xmlns="" id="{E7A0367D-A2C9-4AF9-AF73-E005FF22F4B6}"/>
              </a:ext>
            </a:extLst>
          </p:cNvPr>
          <p:cNvCxnSpPr/>
          <p:nvPr/>
        </p:nvCxnSpPr>
        <p:spPr>
          <a:xfrm>
            <a:off x="392885" y="3716994"/>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xmlns="" id="{F45E72C2-1E9C-4CA3-B994-5D0F88413CC7}"/>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BETWEEN start_expression AND end_expression</a:t>
            </a:r>
          </a:p>
        </p:txBody>
      </p:sp>
      <p:grpSp>
        <p:nvGrpSpPr>
          <p:cNvPr id="4" name="Group 3">
            <a:extLst>
              <a:ext uri="{FF2B5EF4-FFF2-40B4-BE49-F238E27FC236}">
                <a16:creationId xmlns:a16="http://schemas.microsoft.com/office/drawing/2014/main" xmlns="" id="{6A42C8E5-43A4-4A23-ACC4-F04B0879F79E}"/>
              </a:ext>
            </a:extLst>
          </p:cNvPr>
          <p:cNvGrpSpPr/>
          <p:nvPr/>
        </p:nvGrpSpPr>
        <p:grpSpPr>
          <a:xfrm>
            <a:off x="335316" y="4004989"/>
            <a:ext cx="11663777" cy="1623997"/>
            <a:chOff x="335360" y="4005064"/>
            <a:chExt cx="11665296" cy="1624208"/>
          </a:xfrm>
        </p:grpSpPr>
        <p:sp>
          <p:nvSpPr>
            <p:cNvPr id="9" name="Rectangle 8"/>
            <p:cNvSpPr/>
            <p:nvPr/>
          </p:nvSpPr>
          <p:spPr>
            <a:xfrm>
              <a:off x="335360" y="4005064"/>
              <a:ext cx="11665296" cy="160043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US" dirty="0">
                  <a:latin typeface="Arial" panose="020B0604020202020204" pitchFamily="34" charset="0"/>
                  <a:cs typeface="Arial" panose="020B0604020202020204" pitchFamily="34" charset="0"/>
                </a:rPr>
                <a:t>if any input to the BETWEEN or NOT BETWEEN is NULL, then the result is UNKNOWN.</a:t>
              </a:r>
            </a:p>
            <a:p>
              <a:pPr marL="285721" indent="-285721">
                <a:buFont typeface="Arial" panose="020B0604020202020204" pitchFamily="34" charset="0"/>
                <a:buChar char="•"/>
              </a:pPr>
              <a:endParaRPr lang="en-US" sz="800" dirty="0">
                <a:solidFill>
                  <a:srgbClr val="FE1212"/>
                </a:solidFill>
                <a:latin typeface="Arial" panose="020B0604020202020204" pitchFamily="34" charset="0"/>
                <a:cs typeface="Arial" panose="020B0604020202020204" pitchFamily="34" charset="0"/>
              </a:endParaRPr>
            </a:p>
            <a:p>
              <a:r>
                <a:rPr lang="en-US" dirty="0">
                  <a:solidFill>
                    <a:srgbClr val="FE1212"/>
                  </a:solidFill>
                  <a:latin typeface="Arial" panose="020B0604020202020204" pitchFamily="34" charset="0"/>
                  <a:cs typeface="Arial" panose="020B0604020202020204" pitchFamily="34" charset="0"/>
                </a:rPr>
                <a:t>    e.g.</a:t>
              </a:r>
            </a:p>
            <a:p>
              <a:r>
                <a:rPr lang="en-IN" dirty="0">
                  <a:solidFill>
                    <a:srgbClr val="0077AA"/>
                  </a:solidFill>
                  <a:latin typeface="Liberation Mono"/>
                  <a:cs typeface="Arial" panose="020B0604020202020204" pitchFamily="34" charset="0"/>
                </a:rPr>
                <a:t>        SELET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a:t>
              </a:r>
              <a:r>
                <a:rPr lang="en-IN" sz="2400" b="1" dirty="0">
                  <a:latin typeface="Liberation Mono"/>
                  <a:cs typeface="Arial" panose="020B0604020202020204" pitchFamily="34" charset="0"/>
                </a:rPr>
                <a:t>NULL</a:t>
              </a:r>
              <a:r>
                <a:rPr lang="en-IN" dirty="0">
                  <a:latin typeface="Liberation Mono"/>
                  <a:cs typeface="Arial" panose="020B0604020202020204" pitchFamily="34" charset="0"/>
                </a:rPr>
                <a:t>;</a:t>
              </a:r>
            </a:p>
          </p:txBody>
        </p:sp>
        <p:sp>
          <p:nvSpPr>
            <p:cNvPr id="8" name="Rectangle 7">
              <a:extLst>
                <a:ext uri="{FF2B5EF4-FFF2-40B4-BE49-F238E27FC236}">
                  <a16:creationId xmlns:a16="http://schemas.microsoft.com/office/drawing/2014/main" xmlns="" id="{BE5AD9FD-5B6C-4589-9F20-F1DA26DA44DA}"/>
                </a:ext>
              </a:extLst>
            </p:cNvPr>
            <p:cNvSpPr/>
            <p:nvPr/>
          </p:nvSpPr>
          <p:spPr>
            <a:xfrm>
              <a:off x="7867734" y="5085184"/>
              <a:ext cx="3772882" cy="5440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6" name="Picture 5">
            <a:extLst>
              <a:ext uri="{FF2B5EF4-FFF2-40B4-BE49-F238E27FC236}">
                <a16:creationId xmlns:a16="http://schemas.microsoft.com/office/drawing/2014/main" xmlns="" id="{98B14D86-EA20-41D0-B60C-A2A4B629A6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0D140C79-5D10-4706-844A-35EA08F3A3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cxnSp>
        <p:nvCxnSpPr>
          <p:cNvPr id="15" name="Straight Connector 14">
            <a:extLst>
              <a:ext uri="{FF2B5EF4-FFF2-40B4-BE49-F238E27FC236}">
                <a16:creationId xmlns:a16="http://schemas.microsoft.com/office/drawing/2014/main" xmlns="" id="{D21D11DB-6C82-433D-A0EB-3DFFEECEEDC2}"/>
              </a:ext>
            </a:extLst>
          </p:cNvPr>
          <p:cNvCxnSpPr/>
          <p:nvPr/>
        </p:nvCxnSpPr>
        <p:spPr>
          <a:xfrm>
            <a:off x="370936" y="5877272"/>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xmlns="" id="{E32FA6D0-D791-4C0D-BA0C-CDEE0A3823A0}"/>
              </a:ext>
            </a:extLst>
          </p:cNvPr>
          <p:cNvSpPr txBox="1"/>
          <p:nvPr/>
        </p:nvSpPr>
        <p:spPr>
          <a:xfrm>
            <a:off x="311696" y="6021288"/>
            <a:ext cx="11305256"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rPr>
              <a:t> * </a:t>
            </a:r>
            <a:r>
              <a:rPr lang="en-IN" dirty="0">
                <a:solidFill>
                  <a:srgbClr val="0077AA"/>
                </a:solidFill>
                <a:latin typeface="Liberation Mono"/>
                <a:cs typeface="Arial" panose="020B0604020202020204" pitchFamily="34" charset="0"/>
              </a:rPr>
              <a:t>FROM</a:t>
            </a:r>
            <a:r>
              <a:rPr lang="en-IN" dirty="0">
                <a:latin typeface="Liberation Mono"/>
              </a:rPr>
              <a:t> salespeople </a:t>
            </a:r>
            <a:r>
              <a:rPr lang="en-IN" dirty="0">
                <a:solidFill>
                  <a:srgbClr val="0077AA"/>
                </a:solidFill>
                <a:latin typeface="Liberation Mono"/>
                <a:cs typeface="Arial" panose="020B0604020202020204" pitchFamily="34" charset="0"/>
              </a:rPr>
              <a:t>WHERE</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(comm,2) &gt; 0.1 </a:t>
            </a:r>
            <a:r>
              <a:rPr lang="en-IN" dirty="0">
                <a:solidFill>
                  <a:srgbClr val="0077AA"/>
                </a:solidFill>
                <a:latin typeface="Liberation Mono"/>
                <a:cs typeface="Arial" panose="020B0604020202020204" pitchFamily="34" charset="0"/>
              </a:rPr>
              <a:t>AND</a:t>
            </a:r>
            <a:r>
              <a:rPr lang="en-IN" dirty="0">
                <a:latin typeface="Liberation Mono"/>
              </a:rPr>
              <a:t> </a:t>
            </a:r>
            <a:r>
              <a:rPr lang="en-IN" dirty="0">
                <a:solidFill>
                  <a:srgbClr val="0077AA"/>
                </a:solidFill>
                <a:latin typeface="Liberation Mono"/>
                <a:cs typeface="Arial" panose="020B0604020202020204" pitchFamily="34" charset="0"/>
              </a:rPr>
              <a:t>format</a:t>
            </a:r>
            <a:r>
              <a:rPr lang="en-IN" dirty="0">
                <a:latin typeface="Liberation Mono"/>
              </a:rPr>
              <a:t>(comm, 2) &lt; 0.26;</a:t>
            </a:r>
          </a:p>
        </p:txBody>
      </p:sp>
    </p:spTree>
    <p:extLst>
      <p:ext uri="{BB962C8B-B14F-4D97-AF65-F5344CB8AC3E}">
        <p14:creationId xmlns:p14="http://schemas.microsoft.com/office/powerpoint/2010/main" xmlns="" val="209834351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between</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xmlns="" id="{9091E19A-4AFE-4273-83C2-165DDE6EC229}"/>
              </a:ext>
            </a:extLst>
          </p:cNvPr>
          <p:cNvSpPr/>
          <p:nvPr/>
        </p:nvSpPr>
        <p:spPr>
          <a:xfrm>
            <a:off x="329819" y="899757"/>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sal </a:t>
            </a:r>
            <a:r>
              <a:rPr lang="en-IN" dirty="0">
                <a:solidFill>
                  <a:srgbClr val="0077AA"/>
                </a:solidFill>
                <a:latin typeface="Liberation Mono"/>
                <a:cs typeface="Arial" panose="020B0604020202020204" pitchFamily="34" charset="0"/>
              </a:rPr>
              <a:t>BETWEEN</a:t>
            </a:r>
            <a:r>
              <a:rPr lang="en-IN" dirty="0">
                <a:latin typeface="Liberation Mono"/>
                <a:cs typeface="Arial" panose="020B0604020202020204" pitchFamily="34" charset="0"/>
              </a:rPr>
              <a:t> 1000 and 3000;</a:t>
            </a:r>
          </a:p>
        </p:txBody>
      </p:sp>
      <p:pic>
        <p:nvPicPr>
          <p:cNvPr id="6" name="Picture 5">
            <a:extLst>
              <a:ext uri="{FF2B5EF4-FFF2-40B4-BE49-F238E27FC236}">
                <a16:creationId xmlns:a16="http://schemas.microsoft.com/office/drawing/2014/main" xmlns="" id="{E7A16412-FD6E-4F36-9A60-0B8DA8EC1083}"/>
              </a:ext>
            </a:extLst>
          </p:cNvPr>
          <p:cNvPicPr>
            <a:picLocks noChangeAspect="1"/>
          </p:cNvPicPr>
          <p:nvPr/>
        </p:nvPicPr>
        <p:blipFill>
          <a:blip r:embed="rId2"/>
          <a:stretch>
            <a:fillRect/>
          </a:stretch>
        </p:blipFill>
        <p:spPr>
          <a:xfrm>
            <a:off x="370935" y="1635281"/>
            <a:ext cx="8638875" cy="3953678"/>
          </a:xfrm>
          <a:prstGeom prst="rect">
            <a:avLst/>
          </a:prstGeom>
        </p:spPr>
      </p:pic>
      <p:pic>
        <p:nvPicPr>
          <p:cNvPr id="2" name="Picture 1">
            <a:extLst>
              <a:ext uri="{FF2B5EF4-FFF2-40B4-BE49-F238E27FC236}">
                <a16:creationId xmlns:a16="http://schemas.microsoft.com/office/drawing/2014/main" xmlns="" id="{C60EB86F-34FA-412D-ADF6-819F9CED817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xmlns="" id="{3A9FE837-AB2F-4A9B-81D6-0D339BF3D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2476722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Like</a:t>
            </a:r>
          </a:p>
        </p:txBody>
      </p:sp>
      <p:sp>
        <p:nvSpPr>
          <p:cNvPr id="5" name="TextBox 4">
            <a:extLst>
              <a:ext uri="{FF2B5EF4-FFF2-40B4-BE49-F238E27FC236}">
                <a16:creationId xmlns:a16="http://schemas.microsoft.com/office/drawing/2014/main" xmlns="" id="{53240AC3-BC05-4B3A-B03F-9624945E97DF}"/>
              </a:ext>
            </a:extLst>
          </p:cNvPr>
          <p:cNvSpPr txBox="1"/>
          <p:nvPr/>
        </p:nvSpPr>
        <p:spPr>
          <a:xfrm>
            <a:off x="894859" y="3212049"/>
            <a:ext cx="10400694" cy="369332"/>
          </a:xfrm>
          <a:prstGeom prst="rect">
            <a:avLst/>
          </a:prstGeom>
          <a:noFill/>
        </p:spPr>
        <p:txBody>
          <a:bodyPr wrap="square">
            <a:spAutoFit/>
          </a:bodyPr>
          <a:lstStyle/>
          <a:p>
            <a:r>
              <a:rPr lang="en-US" dirty="0">
                <a:latin typeface="Palatino Linotype" panose="02040502050505030304" pitchFamily="18" charset="0"/>
              </a:rPr>
              <a:t>The LIKE operator is a logical operator that tests whether a string contains a specified pattern or not.</a:t>
            </a:r>
            <a:endParaRPr lang="en-IN" dirty="0">
              <a:latin typeface="Palatino Linotype" panose="02040502050505030304" pitchFamily="18" charset="0"/>
            </a:endParaRPr>
          </a:p>
        </p:txBody>
      </p:sp>
      <p:pic>
        <p:nvPicPr>
          <p:cNvPr id="11" name="Picture 10">
            <a:extLst>
              <a:ext uri="{FF2B5EF4-FFF2-40B4-BE49-F238E27FC236}">
                <a16:creationId xmlns:a16="http://schemas.microsoft.com/office/drawing/2014/main" xmlns="" id="{2DE4B87D-3CC5-4DC8-AA79-11CDF75A583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402C1A98-0064-4A65-B19B-5AA8B43571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6" name="Group 5">
            <a:extLst>
              <a:ext uri="{FF2B5EF4-FFF2-40B4-BE49-F238E27FC236}">
                <a16:creationId xmlns:a16="http://schemas.microsoft.com/office/drawing/2014/main" xmlns="" id="{3A391900-C3E6-4A71-85CC-77617B03DCDF}"/>
              </a:ext>
            </a:extLst>
          </p:cNvPr>
          <p:cNvGrpSpPr/>
          <p:nvPr/>
        </p:nvGrpSpPr>
        <p:grpSpPr>
          <a:xfrm>
            <a:off x="844498" y="774092"/>
            <a:ext cx="10539515" cy="1502780"/>
            <a:chOff x="844498" y="423911"/>
            <a:chExt cx="10539515" cy="1502780"/>
          </a:xfrm>
        </p:grpSpPr>
        <p:grpSp>
          <p:nvGrpSpPr>
            <p:cNvPr id="7" name="Group 6">
              <a:extLst>
                <a:ext uri="{FF2B5EF4-FFF2-40B4-BE49-F238E27FC236}">
                  <a16:creationId xmlns:a16="http://schemas.microsoft.com/office/drawing/2014/main" xmlns="" id="{35C0FA3B-9CC5-4996-801C-72A47525E435}"/>
                </a:ext>
              </a:extLst>
            </p:cNvPr>
            <p:cNvGrpSpPr/>
            <p:nvPr/>
          </p:nvGrpSpPr>
          <p:grpSpPr>
            <a:xfrm>
              <a:off x="844498" y="423911"/>
              <a:ext cx="10539515" cy="1502780"/>
              <a:chOff x="695400" y="1745011"/>
              <a:chExt cx="10539515" cy="1502780"/>
            </a:xfrm>
          </p:grpSpPr>
          <p:grpSp>
            <p:nvGrpSpPr>
              <p:cNvPr id="10" name="Group 9">
                <a:extLst>
                  <a:ext uri="{FF2B5EF4-FFF2-40B4-BE49-F238E27FC236}">
                    <a16:creationId xmlns:a16="http://schemas.microsoft.com/office/drawing/2014/main" xmlns="" id="{B7DAAFFE-0C61-4B7B-A0EB-6A9357601613}"/>
                  </a:ext>
                </a:extLst>
              </p:cNvPr>
              <p:cNvGrpSpPr/>
              <p:nvPr/>
            </p:nvGrpSpPr>
            <p:grpSpPr>
              <a:xfrm>
                <a:off x="695400" y="1835990"/>
                <a:ext cx="8952150" cy="1304978"/>
                <a:chOff x="267703" y="1600839"/>
                <a:chExt cx="8952150" cy="1304978"/>
              </a:xfrm>
            </p:grpSpPr>
            <p:grpSp>
              <p:nvGrpSpPr>
                <p:cNvPr id="15" name="Group 14">
                  <a:extLst>
                    <a:ext uri="{FF2B5EF4-FFF2-40B4-BE49-F238E27FC236}">
                      <a16:creationId xmlns:a16="http://schemas.microsoft.com/office/drawing/2014/main" xmlns="" id="{A6BBBC43-D74D-47F0-8778-FDFCCBF7363A}"/>
                    </a:ext>
                  </a:extLst>
                </p:cNvPr>
                <p:cNvGrpSpPr/>
                <p:nvPr/>
              </p:nvGrpSpPr>
              <p:grpSpPr>
                <a:xfrm>
                  <a:off x="1651832" y="1600839"/>
                  <a:ext cx="7568021" cy="1296144"/>
                  <a:chOff x="31591" y="1556792"/>
                  <a:chExt cx="7568021" cy="1296144"/>
                </a:xfrm>
              </p:grpSpPr>
              <p:grpSp>
                <p:nvGrpSpPr>
                  <p:cNvPr id="20" name="Group 19">
                    <a:extLst>
                      <a:ext uri="{FF2B5EF4-FFF2-40B4-BE49-F238E27FC236}">
                        <a16:creationId xmlns:a16="http://schemas.microsoft.com/office/drawing/2014/main" xmlns="" id="{491CEC46-D8DD-44B3-A607-82BEE69CC6F4}"/>
                      </a:ext>
                    </a:extLst>
                  </p:cNvPr>
                  <p:cNvGrpSpPr/>
                  <p:nvPr/>
                </p:nvGrpSpPr>
                <p:grpSpPr>
                  <a:xfrm>
                    <a:off x="669977" y="1556792"/>
                    <a:ext cx="2736304" cy="1296144"/>
                    <a:chOff x="669977" y="1556792"/>
                    <a:chExt cx="2736304" cy="1296144"/>
                  </a:xfrm>
                </p:grpSpPr>
                <p:sp>
                  <p:nvSpPr>
                    <p:cNvPr id="24" name="Rectangle 23">
                      <a:extLst>
                        <a:ext uri="{FF2B5EF4-FFF2-40B4-BE49-F238E27FC236}">
                          <a16:creationId xmlns:a16="http://schemas.microsoft.com/office/drawing/2014/main" xmlns="" id="{41326848-9F35-46C0-B119-679F201F7A54}"/>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xmlns="" id="{08AB50D3-FF23-499D-8E4D-7F42DDF29DD8}"/>
                        </a:ext>
                      </a:extLst>
                    </p:cNvPr>
                    <p:cNvSpPr txBox="1"/>
                    <p:nvPr/>
                  </p:nvSpPr>
                  <p:spPr>
                    <a:xfrm>
                      <a:off x="699365" y="1620089"/>
                      <a:ext cx="2706916" cy="584775"/>
                    </a:xfrm>
                    <a:prstGeom prst="rect">
                      <a:avLst/>
                    </a:prstGeom>
                    <a:noFill/>
                  </p:spPr>
                  <p:txBody>
                    <a:bodyPr wrap="square">
                      <a:spAutoFit/>
                    </a:bodyPr>
                    <a:lstStyle/>
                    <a:p>
                      <a:pPr algn="ctr"/>
                      <a:r>
                        <a:rPr lang="en-IN" sz="3200" dirty="0">
                          <a:latin typeface="Liberation Mono"/>
                        </a:rPr>
                        <a:t>WHERE</a:t>
                      </a:r>
                      <a:endParaRPr lang="en-IN" sz="3200" dirty="0"/>
                    </a:p>
                  </p:txBody>
                </p:sp>
                <p:sp>
                  <p:nvSpPr>
                    <p:cNvPr id="26" name="TextBox 25">
                      <a:extLst>
                        <a:ext uri="{FF2B5EF4-FFF2-40B4-BE49-F238E27FC236}">
                          <a16:creationId xmlns:a16="http://schemas.microsoft.com/office/drawing/2014/main" xmlns="" id="{1F57FE61-6A3C-4F24-8FDC-2E684D5D4782}"/>
                        </a:ext>
                      </a:extLst>
                    </p:cNvPr>
                    <p:cNvSpPr txBox="1"/>
                    <p:nvPr/>
                  </p:nvSpPr>
                  <p:spPr>
                    <a:xfrm>
                      <a:off x="690121" y="2166646"/>
                      <a:ext cx="2716160" cy="400110"/>
                    </a:xfrm>
                    <a:prstGeom prst="rect">
                      <a:avLst/>
                    </a:prstGeom>
                    <a:noFill/>
                  </p:spPr>
                  <p:txBody>
                    <a:bodyPr wrap="square">
                      <a:spAutoFit/>
                    </a:bodyPr>
                    <a:lstStyle/>
                    <a:p>
                      <a:pPr algn="ctr"/>
                      <a:r>
                        <a:rPr lang="en-IN" sz="2000" dirty="0">
                          <a:latin typeface="Liberation Mono"/>
                          <a:cs typeface="Arial" panose="020B0604020202020204" pitchFamily="34" charset="0"/>
                        </a:rPr>
                        <a:t>ename LIKE </a:t>
                      </a:r>
                      <a:r>
                        <a:rPr lang="en-IN" sz="2000" dirty="0">
                          <a:solidFill>
                            <a:srgbClr val="669900"/>
                          </a:solidFill>
                          <a:latin typeface="Liberation Mono"/>
                        </a:rPr>
                        <a:t>'a%'</a:t>
                      </a:r>
                    </a:p>
                  </p:txBody>
                </p:sp>
              </p:grpSp>
              <p:sp>
                <p:nvSpPr>
                  <p:cNvPr id="21" name="Arrow: Right 20">
                    <a:extLst>
                      <a:ext uri="{FF2B5EF4-FFF2-40B4-BE49-F238E27FC236}">
                        <a16:creationId xmlns:a16="http://schemas.microsoft.com/office/drawing/2014/main" xmlns="" id="{8EE5F3E6-2A33-425D-90D1-38AC90F82022}"/>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xmlns="" id="{35B50254-C23E-4896-945C-4C1C2E15CF03}"/>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xmlns="" id="{088EB37A-55C9-41B0-8478-F9523309068D}"/>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Flowchart: Magnetic Disk 15">
                  <a:extLst>
                    <a:ext uri="{FF2B5EF4-FFF2-40B4-BE49-F238E27FC236}">
                      <a16:creationId xmlns:a16="http://schemas.microsoft.com/office/drawing/2014/main" xmlns="" id="{EC6335F2-1C37-4754-8892-755D3875D7C5}"/>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xmlns="" id="{0275715B-4CD2-4C7C-ADE2-E1A2795DB3CD}"/>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xmlns="" id="{C7FDB3E3-CB29-438F-8D54-AC8204FA4CFA}"/>
                    </a:ext>
                  </a:extLst>
                </p:cNvPr>
                <p:cNvSpPr txBox="1"/>
                <p:nvPr/>
              </p:nvSpPr>
              <p:spPr>
                <a:xfrm>
                  <a:off x="5841761" y="1672970"/>
                  <a:ext cx="2687099"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9" name="TextBox 18">
                  <a:extLst>
                    <a:ext uri="{FF2B5EF4-FFF2-40B4-BE49-F238E27FC236}">
                      <a16:creationId xmlns:a16="http://schemas.microsoft.com/office/drawing/2014/main" xmlns="" id="{AB973C2D-74A4-4F42-A5E8-B4AF814B9FFB}"/>
                    </a:ext>
                  </a:extLst>
                </p:cNvPr>
                <p:cNvSpPr txBox="1"/>
                <p:nvPr/>
              </p:nvSpPr>
              <p:spPr>
                <a:xfrm>
                  <a:off x="5841762" y="2229960"/>
                  <a:ext cx="2687099"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3" name="Oval 12">
                <a:extLst>
                  <a:ext uri="{FF2B5EF4-FFF2-40B4-BE49-F238E27FC236}">
                    <a16:creationId xmlns:a16="http://schemas.microsoft.com/office/drawing/2014/main" xmlns="" id="{F33EB25C-E6DB-4652-91B7-AD20463D97DB}"/>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xmlns="" id="{769BE8A4-13C5-4E12-95B5-35B668EA7CE3}"/>
                  </a:ext>
                </a:extLst>
              </p:cNvPr>
              <p:cNvSpPr txBox="1"/>
              <p:nvPr/>
            </p:nvSpPr>
            <p:spPr>
              <a:xfrm>
                <a:off x="9814275" y="2296346"/>
                <a:ext cx="1376408"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8" name="TextBox 7">
              <a:extLst>
                <a:ext uri="{FF2B5EF4-FFF2-40B4-BE49-F238E27FC236}">
                  <a16:creationId xmlns:a16="http://schemas.microsoft.com/office/drawing/2014/main" xmlns="" id="{89E2C58A-A648-44B8-ABBF-0B5DC614F6DB}"/>
                </a:ext>
              </a:extLst>
            </p:cNvPr>
            <p:cNvSpPr txBox="1"/>
            <p:nvPr/>
          </p:nvSpPr>
          <p:spPr>
            <a:xfrm>
              <a:off x="852219" y="45227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9" name="TextBox 8">
              <a:extLst>
                <a:ext uri="{FF2B5EF4-FFF2-40B4-BE49-F238E27FC236}">
                  <a16:creationId xmlns:a16="http://schemas.microsoft.com/office/drawing/2014/main" xmlns="" id="{7659FB29-EE72-41E1-A022-86E51BA1FF66}"/>
                </a:ext>
              </a:extLst>
            </p:cNvPr>
            <p:cNvSpPr txBox="1"/>
            <p:nvPr/>
          </p:nvSpPr>
          <p:spPr>
            <a:xfrm>
              <a:off x="847447" y="1273402"/>
              <a:ext cx="1268903"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xmlns="" val="3587771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p:cNvSpPr>
            <a:spLocks noChangeArrowheads="1"/>
          </p:cNvSpPr>
          <p:nvPr/>
        </p:nvSpPr>
        <p:spPr bwMode="auto">
          <a:xfrm>
            <a:off x="335316" y="2320152"/>
            <a:ext cx="11591778" cy="830889"/>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lvl="0" algn="just" fontAlgn="base">
              <a:spcBef>
                <a:spcPct val="0"/>
              </a:spcBef>
              <a:spcAft>
                <a:spcPct val="0"/>
              </a:spcAft>
            </a:pPr>
            <a:r>
              <a:rPr lang="en-US" sz="2400" b="1" i="1" dirty="0">
                <a:solidFill>
                  <a:srgbClr val="FF0000"/>
                </a:solidFill>
                <a:latin typeface="Arial" pitchFamily="34" charset="0"/>
                <a:ea typeface="MS Mincho" pitchFamily="49" charset="-128"/>
                <a:cs typeface="Arial" pitchFamily="34" charset="0"/>
              </a:rPr>
              <a:t>e.g.</a:t>
            </a:r>
            <a:r>
              <a:rPr lang="en-US" sz="2400" dirty="0">
                <a:latin typeface="Arial" pitchFamily="34" charset="0"/>
                <a:ea typeface="MS Mincho" pitchFamily="49" charset="-128"/>
                <a:cs typeface="Arial" pitchFamily="34" charset="0"/>
              </a:rPr>
              <a:t>, in a school database, </a:t>
            </a:r>
            <a:r>
              <a:rPr lang="en-US" sz="2400" b="1" dirty="0">
                <a:latin typeface="Arial" pitchFamily="34" charset="0"/>
                <a:ea typeface="MS Mincho" pitchFamily="49" charset="-128"/>
                <a:cs typeface="Arial" pitchFamily="34" charset="0"/>
              </a:rPr>
              <a:t>students, teachers, classes, </a:t>
            </a:r>
            <a:r>
              <a:rPr lang="en-US" sz="2400" dirty="0">
                <a:latin typeface="Arial" pitchFamily="34" charset="0"/>
                <a:ea typeface="MS Mincho" pitchFamily="49" charset="-128"/>
                <a:cs typeface="Arial" pitchFamily="34" charset="0"/>
              </a:rPr>
              <a:t>and</a:t>
            </a:r>
            <a:r>
              <a:rPr lang="en-US" sz="2400" b="1" dirty="0">
                <a:latin typeface="Arial" pitchFamily="34" charset="0"/>
                <a:ea typeface="MS Mincho" pitchFamily="49" charset="-128"/>
                <a:cs typeface="Arial" pitchFamily="34" charset="0"/>
              </a:rPr>
              <a:t> courses </a:t>
            </a:r>
            <a:r>
              <a:rPr lang="en-US" sz="2400" dirty="0">
                <a:latin typeface="Arial" pitchFamily="34" charset="0"/>
                <a:ea typeface="MS Mincho" pitchFamily="49" charset="-128"/>
                <a:cs typeface="Arial" pitchFamily="34" charset="0"/>
              </a:rPr>
              <a:t>can be considered as </a:t>
            </a:r>
            <a:r>
              <a:rPr lang="en-US" sz="2400" b="1" dirty="0">
                <a:latin typeface="Arial" pitchFamily="34" charset="0"/>
                <a:ea typeface="MS Mincho" pitchFamily="49" charset="-128"/>
                <a:cs typeface="Arial" pitchFamily="34" charset="0"/>
              </a:rPr>
              <a:t>entities</a:t>
            </a:r>
            <a:r>
              <a:rPr lang="en-US" sz="2400" dirty="0">
                <a:latin typeface="Arial" pitchFamily="34" charset="0"/>
                <a:ea typeface="MS Mincho" pitchFamily="49" charset="-128"/>
                <a:cs typeface="Arial" pitchFamily="34" charset="0"/>
              </a:rPr>
              <a:t>.</a:t>
            </a:r>
          </a:p>
        </p:txBody>
      </p:sp>
      <p:sp>
        <p:nvSpPr>
          <p:cNvPr id="72706" name="Rectangle 2"/>
          <p:cNvSpPr>
            <a:spLocks noChangeArrowheads="1"/>
          </p:cNvSpPr>
          <p:nvPr/>
        </p:nvSpPr>
        <p:spPr bwMode="auto">
          <a:xfrm>
            <a:off x="3143262" y="5324572"/>
            <a:ext cx="8685669" cy="584699"/>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r" fontAlgn="base">
              <a:spcBef>
                <a:spcPct val="0"/>
              </a:spcBef>
              <a:spcAft>
                <a:spcPct val="0"/>
              </a:spcAft>
            </a:pPr>
            <a:r>
              <a:rPr lang="en-US" sz="3200" b="1" i="1" dirty="0">
                <a:latin typeface="Arial" pitchFamily="34" charset="0"/>
                <a:ea typeface="MS Mincho" pitchFamily="49" charset="-128"/>
                <a:cs typeface="Arial" pitchFamily="34" charset="0"/>
              </a:rPr>
              <a:t>Every entity has its own characteristics.</a:t>
            </a:r>
          </a:p>
        </p:txBody>
      </p:sp>
      <p:sp>
        <p:nvSpPr>
          <p:cNvPr id="6" name="Rectangle 5"/>
          <p:cNvSpPr/>
          <p:nvPr/>
        </p:nvSpPr>
        <p:spPr>
          <a:xfrm>
            <a:off x="335316" y="948730"/>
            <a:ext cx="11591778" cy="892436"/>
          </a:xfrm>
          <a:prstGeom prst="rect">
            <a:avLst/>
          </a:prstGeom>
        </p:spPr>
        <p:txBody>
          <a:bodyPr wrap="square">
            <a:spAutoFit/>
          </a:bodyPr>
          <a:lstStyle/>
          <a:p>
            <a:r>
              <a:rPr lang="en-US" sz="2400" dirty="0">
                <a:latin typeface="Arial" pitchFamily="34" charset="0"/>
                <a:cs typeface="Arial" pitchFamily="34" charset="0"/>
              </a:rPr>
              <a:t>In relation to a database , an entity is a </a:t>
            </a:r>
            <a:r>
              <a:rPr lang="en-US" sz="2800" b="1" dirty="0">
                <a:solidFill>
                  <a:srgbClr val="C00000"/>
                </a:solidFill>
                <a:latin typeface="Arial" pitchFamily="34" charset="0"/>
                <a:cs typeface="Arial" pitchFamily="34" charset="0"/>
              </a:rPr>
              <a:t>person</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place</a:t>
            </a:r>
            <a:r>
              <a:rPr lang="en-US" sz="2800" b="1" dirty="0">
                <a:latin typeface="Arial" pitchFamily="34" charset="0"/>
                <a:cs typeface="Arial" pitchFamily="34" charset="0"/>
              </a:rPr>
              <a:t>, </a:t>
            </a:r>
            <a:r>
              <a:rPr lang="en-US" sz="2400" dirty="0">
                <a:latin typeface="Arial" pitchFamily="34" charset="0"/>
                <a:cs typeface="Arial" pitchFamily="34" charset="0"/>
              </a:rPr>
              <a:t>or</a:t>
            </a:r>
            <a:r>
              <a:rPr lang="en-US" sz="2800" b="1" dirty="0">
                <a:latin typeface="Arial" pitchFamily="34" charset="0"/>
                <a:cs typeface="Arial" pitchFamily="34" charset="0"/>
              </a:rPr>
              <a:t> </a:t>
            </a:r>
            <a:r>
              <a:rPr lang="en-US" sz="2800" b="1" dirty="0">
                <a:solidFill>
                  <a:srgbClr val="C00000"/>
                </a:solidFill>
                <a:latin typeface="Arial" pitchFamily="34" charset="0"/>
                <a:cs typeface="Arial" pitchFamily="34" charset="0"/>
              </a:rPr>
              <a:t>thing</a:t>
            </a:r>
            <a:r>
              <a:rPr lang="en-US" sz="2400" dirty="0">
                <a:solidFill>
                  <a:srgbClr val="C00000"/>
                </a:solidFill>
                <a:latin typeface="Arial" pitchFamily="34" charset="0"/>
                <a:cs typeface="Arial" pitchFamily="34" charset="0"/>
              </a:rPr>
              <a:t> </a:t>
            </a:r>
            <a:r>
              <a:rPr lang="en-US" sz="2400" dirty="0">
                <a:latin typeface="Arial" pitchFamily="34" charset="0"/>
                <a:cs typeface="Arial" pitchFamily="34" charset="0"/>
              </a:rPr>
              <a:t>about which data can be stored.</a:t>
            </a:r>
          </a:p>
        </p:txBody>
      </p:sp>
      <p:sp>
        <p:nvSpPr>
          <p:cNvPr id="7" name="Rectangle 6"/>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Entity</a:t>
            </a:r>
          </a:p>
        </p:txBody>
      </p:sp>
      <p:sp>
        <p:nvSpPr>
          <p:cNvPr id="4" name="Rectangle 3"/>
          <p:cNvSpPr/>
          <p:nvPr/>
        </p:nvSpPr>
        <p:spPr>
          <a:xfrm>
            <a:off x="335317" y="3615383"/>
            <a:ext cx="11591778" cy="461605"/>
          </a:xfrm>
          <a:prstGeom prst="rect">
            <a:avLst/>
          </a:prstGeom>
        </p:spPr>
        <p:txBody>
          <a:bodyPr wrap="square">
            <a:spAutoFit/>
          </a:bodyPr>
          <a:lstStyle/>
          <a:p>
            <a:pPr lvl="0" algn="just" fontAlgn="base">
              <a:spcBef>
                <a:spcPct val="0"/>
              </a:spcBef>
              <a:spcAft>
                <a:spcPct val="0"/>
              </a:spcAft>
            </a:pPr>
            <a:r>
              <a:rPr lang="en-US" sz="2400" dirty="0">
                <a:latin typeface="Arial" pitchFamily="34" charset="0"/>
                <a:ea typeface="MS Mincho" pitchFamily="49" charset="-128"/>
                <a:cs typeface="Arial" pitchFamily="34" charset="0"/>
              </a:rPr>
              <a:t>All these entities have some</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attributes</a:t>
            </a:r>
            <a:r>
              <a:rPr lang="en-US" sz="2400" b="1" dirty="0">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or</a:t>
            </a:r>
            <a:r>
              <a:rPr lang="en-US" sz="2400" b="1" dirty="0">
                <a:latin typeface="Arial" pitchFamily="34" charset="0"/>
                <a:ea typeface="MS Mincho" pitchFamily="49" charset="-128"/>
                <a:cs typeface="Arial" pitchFamily="34" charset="0"/>
              </a:rPr>
              <a:t> </a:t>
            </a:r>
            <a:r>
              <a:rPr lang="en-US" sz="2400" b="1" dirty="0">
                <a:solidFill>
                  <a:srgbClr val="C00000"/>
                </a:solidFill>
                <a:latin typeface="Arial" pitchFamily="34" charset="0"/>
                <a:ea typeface="MS Mincho" pitchFamily="49" charset="-128"/>
                <a:cs typeface="Arial" pitchFamily="34" charset="0"/>
              </a:rPr>
              <a:t>properties</a:t>
            </a:r>
            <a:r>
              <a:rPr lang="en-US" sz="2400" dirty="0">
                <a:solidFill>
                  <a:srgbClr val="C00000"/>
                </a:solidFill>
                <a:latin typeface="Arial" pitchFamily="34" charset="0"/>
                <a:ea typeface="MS Mincho" pitchFamily="49" charset="-128"/>
                <a:cs typeface="Arial" pitchFamily="34" charset="0"/>
              </a:rPr>
              <a:t> </a:t>
            </a:r>
            <a:r>
              <a:rPr lang="en-US" sz="2400" dirty="0">
                <a:latin typeface="Arial" pitchFamily="34" charset="0"/>
                <a:ea typeface="MS Mincho" pitchFamily="49" charset="-128"/>
                <a:cs typeface="Arial" pitchFamily="34" charset="0"/>
              </a:rPr>
              <a:t>that give them their </a:t>
            </a:r>
            <a:r>
              <a:rPr lang="en-US" sz="2400" b="1" dirty="0">
                <a:latin typeface="Arial" pitchFamily="34" charset="0"/>
                <a:ea typeface="MS Mincho" pitchFamily="49" charset="-128"/>
                <a:cs typeface="Arial" pitchFamily="34" charset="0"/>
              </a:rPr>
              <a:t>identity</a:t>
            </a:r>
            <a:r>
              <a:rPr lang="en-US" sz="2400" dirty="0">
                <a:latin typeface="Arial" pitchFamily="34" charset="0"/>
                <a:ea typeface="MS Mincho" pitchFamily="49" charset="-128"/>
                <a:cs typeface="Arial" pitchFamily="34" charset="0"/>
              </a:rPr>
              <a:t>.</a:t>
            </a:r>
            <a:endParaRPr lang="en-US" sz="2400" dirty="0">
              <a:latin typeface="Arial" pitchFamily="34" charset="0"/>
              <a:cs typeface="Arial" pitchFamily="34" charset="0"/>
            </a:endParaRPr>
          </a:p>
        </p:txBody>
      </p:sp>
      <p:pic>
        <p:nvPicPr>
          <p:cNvPr id="2" name="Picture 1">
            <a:extLst>
              <a:ext uri="{FF2B5EF4-FFF2-40B4-BE49-F238E27FC236}">
                <a16:creationId xmlns:a16="http://schemas.microsoft.com/office/drawing/2014/main" xmlns="" id="{8458C211-ACCB-4127-BCE3-B36C50172A9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xmlns="" id="{345AD753-B768-4573-B40B-D4F361F34E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 - </a:t>
            </a:r>
            <a:r>
              <a:rPr lang="en-IN" sz="3200" b="1" i="1" dirty="0">
                <a:latin typeface="Arial" pitchFamily="34" charset="0"/>
                <a:cs typeface="Arial" pitchFamily="34" charset="0"/>
              </a:rPr>
              <a:t>String Comparison Functions</a:t>
            </a:r>
          </a:p>
        </p:txBody>
      </p:sp>
      <p:sp>
        <p:nvSpPr>
          <p:cNvPr id="7" name="Rectangle 6"/>
          <p:cNvSpPr/>
          <p:nvPr/>
        </p:nvSpPr>
        <p:spPr>
          <a:xfrm>
            <a:off x="370936" y="600593"/>
            <a:ext cx="925133" cy="400058"/>
          </a:xfrm>
          <a:prstGeom prst="rect">
            <a:avLst/>
          </a:prstGeom>
        </p:spPr>
        <p:txBody>
          <a:bodyPr wrap="none">
            <a:spAutoFit/>
          </a:bodyPr>
          <a:lstStyle/>
          <a:p>
            <a:r>
              <a:rPr lang="en-US" sz="2000" i="1">
                <a:solidFill>
                  <a:schemeClr val="accent1">
                    <a:lumMod val="75000"/>
                  </a:schemeClr>
                </a:solidFill>
                <a:latin typeface="Arial" pitchFamily="34" charset="0"/>
                <a:cs typeface="Arial" pitchFamily="34" charset="0"/>
              </a:rPr>
              <a:t>syntax</a:t>
            </a:r>
            <a:endParaRPr lang="en-US" sz="2000" i="1" dirty="0">
              <a:solidFill>
                <a:schemeClr val="accent1">
                  <a:lumMod val="75000"/>
                </a:schemeClr>
              </a:solidFill>
              <a:latin typeface="Arial" pitchFamily="34" charset="0"/>
              <a:cs typeface="Arial" pitchFamily="34" charset="0"/>
            </a:endParaRPr>
          </a:p>
        </p:txBody>
      </p:sp>
      <p:sp>
        <p:nvSpPr>
          <p:cNvPr id="3" name="Rectangle 2"/>
          <p:cNvSpPr/>
          <p:nvPr/>
        </p:nvSpPr>
        <p:spPr>
          <a:xfrm>
            <a:off x="335316" y="1773032"/>
            <a:ext cx="11303784" cy="1384815"/>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21" indent="-285721">
              <a:buFont typeface="Arial" panose="020B0604020202020204" pitchFamily="34" charset="0"/>
              <a:buChar char="•"/>
            </a:pPr>
            <a:endParaRPr lang="en-IN" sz="800" b="1" dirty="0">
              <a:latin typeface="Arial" panose="020B0604020202020204" pitchFamily="34" charset="0"/>
              <a:cs typeface="Arial" panose="020B0604020202020204" pitchFamily="34" charset="0"/>
            </a:endParaRP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matches any number of characters, even zero characters.</a:t>
            </a:r>
          </a:p>
          <a:p>
            <a:pPr marL="285721" indent="-285721">
              <a:buFont typeface="Arial" panose="020B0604020202020204" pitchFamily="34" charset="0"/>
              <a:buChar char="•"/>
            </a:pPr>
            <a:r>
              <a:rPr lang="en-IN" b="1" dirty="0">
                <a:latin typeface="Arial" panose="020B0604020202020204" pitchFamily="34" charset="0"/>
                <a:cs typeface="Arial" panose="020B0604020202020204" pitchFamily="34" charset="0"/>
              </a:rPr>
              <a:t>_</a:t>
            </a:r>
            <a:r>
              <a:rPr lang="en-IN" dirty="0">
                <a:latin typeface="Arial" panose="020B0604020202020204" pitchFamily="34" charset="0"/>
                <a:cs typeface="Arial" panose="020B0604020202020204" pitchFamily="34" charset="0"/>
              </a:rPr>
              <a:t> matches exactly one character.</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we use default escape character '\',  then don’t use ESCAPE keyword.</a:t>
            </a:r>
          </a:p>
        </p:txBody>
      </p:sp>
      <p:sp>
        <p:nvSpPr>
          <p:cNvPr id="9" name="Rectangle 8"/>
          <p:cNvSpPr/>
          <p:nvPr/>
        </p:nvSpPr>
        <p:spPr>
          <a:xfrm>
            <a:off x="335316" y="3572997"/>
            <a:ext cx="11303784" cy="141558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solidFill>
                <a:srgbClr val="005E74"/>
              </a:solidFill>
            </a:endParaRP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The ESCAPE keyword is used to escape pattern matching characters such as the (%) percentage and underscore (_) if they form part of the data.</a:t>
            </a:r>
          </a:p>
          <a:p>
            <a:pPr marL="285721" indent="-285721">
              <a:buFont typeface="Arial" panose="020B0604020202020204" pitchFamily="34" charset="0"/>
              <a:buChar char="•"/>
            </a:pPr>
            <a:r>
              <a:rPr lang="en-IN" dirty="0">
                <a:latin typeface="Arial" panose="020B0604020202020204" pitchFamily="34" charset="0"/>
                <a:cs typeface="Arial" panose="020B0604020202020204" pitchFamily="34" charset="0"/>
              </a:rPr>
              <a:t>If you do not specify the ESCAPE character, \ is assumed.</a:t>
            </a:r>
          </a:p>
        </p:txBody>
      </p:sp>
      <p:cxnSp>
        <p:nvCxnSpPr>
          <p:cNvPr id="11" name="Straight Connector 10">
            <a:extLst>
              <a:ext uri="{FF2B5EF4-FFF2-40B4-BE49-F238E27FC236}">
                <a16:creationId xmlns:a16="http://schemas.microsoft.com/office/drawing/2014/main" xmlns="" id="{E7A0367D-A2C9-4AF9-AF73-E005FF22F4B6}"/>
              </a:ext>
            </a:extLst>
          </p:cNvPr>
          <p:cNvCxnSpPr/>
          <p:nvPr/>
        </p:nvCxnSpPr>
        <p:spPr>
          <a:xfrm>
            <a:off x="392885" y="3357001"/>
            <a:ext cx="112681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xmlns="" id="{5DDE99E0-E50A-46DC-8914-FDB602D14A60}"/>
              </a:ext>
            </a:extLst>
          </p:cNvPr>
          <p:cNvCxnSpPr/>
          <p:nvPr/>
        </p:nvCxnSpPr>
        <p:spPr>
          <a:xfrm>
            <a:off x="370936" y="5228966"/>
            <a:ext cx="11268166"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xmlns="" id="{A568DF41-D69C-4838-8EB0-AD5BDF6D357A}"/>
              </a:ext>
            </a:extLst>
          </p:cNvPr>
          <p:cNvSpPr/>
          <p:nvPr/>
        </p:nvSpPr>
        <p:spPr>
          <a:xfrm>
            <a:off x="335318" y="1084979"/>
            <a:ext cx="8639834" cy="400058"/>
          </a:xfrm>
          <a:prstGeom prst="rect">
            <a:avLst/>
          </a:prstGeom>
        </p:spPr>
        <p:txBody>
          <a:bodyPr wrap="square">
            <a:spAutoFit/>
          </a:bodyPr>
          <a:lstStyle/>
          <a:p>
            <a:r>
              <a:rPr lang="en-US" sz="2000" dirty="0">
                <a:solidFill>
                  <a:srgbClr val="0077AA"/>
                </a:solidFill>
                <a:latin typeface="Liberation Mono"/>
                <a:cs typeface="Arial" panose="020B0604020202020204" pitchFamily="34" charset="0"/>
              </a:rPr>
              <a:t>column | expression LIKE pattern [ESCAPE escape_character]</a:t>
            </a:r>
          </a:p>
        </p:txBody>
      </p:sp>
      <p:pic>
        <p:nvPicPr>
          <p:cNvPr id="4" name="Picture 3">
            <a:extLst>
              <a:ext uri="{FF2B5EF4-FFF2-40B4-BE49-F238E27FC236}">
                <a16:creationId xmlns:a16="http://schemas.microsoft.com/office/drawing/2014/main" xmlns="" id="{0A06CE6B-2C63-48CD-B830-E9D4B2D6E69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E9D5ACCD-688B-4B2A-BA2C-6B35698D6A6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7153552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4" name="Rectangle 3">
            <a:extLst>
              <a:ext uri="{FF2B5EF4-FFF2-40B4-BE49-F238E27FC236}">
                <a16:creationId xmlns:a16="http://schemas.microsoft.com/office/drawing/2014/main" xmlns="" id="{9091E19A-4AFE-4273-83C2-165DDE6EC229}"/>
              </a:ext>
            </a:extLst>
          </p:cNvPr>
          <p:cNvSpPr/>
          <p:nvPr/>
        </p:nvSpPr>
        <p:spPr>
          <a:xfrm>
            <a:off x="329819" y="827759"/>
            <a:ext cx="11303784" cy="369284"/>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SELECT</a:t>
            </a:r>
            <a:r>
              <a:rPr lang="en-IN" dirty="0">
                <a:latin typeface="Liberation Mono"/>
                <a:cs typeface="Arial" panose="020B0604020202020204" pitchFamily="34" charset="0"/>
              </a:rPr>
              <a:t> </a:t>
            </a:r>
            <a:r>
              <a:rPr lang="en-US" dirty="0">
                <a:latin typeface="Liberation Mono"/>
                <a:cs typeface="Arial" panose="020B0604020202020204" pitchFamily="34" charset="0"/>
              </a:rPr>
              <a:t>empno, ename, job, hiredate, sal, comm, deptno, isactive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a:t>
            </a:r>
            <a:r>
              <a:rPr lang="en-IN" dirty="0">
                <a:latin typeface="Liberation Mono"/>
                <a:cs typeface="Arial" panose="020B0604020202020204" pitchFamily="34" charset="0"/>
              </a:rPr>
              <a:t> emp </a:t>
            </a:r>
            <a:r>
              <a:rPr lang="en-IN" dirty="0">
                <a:solidFill>
                  <a:srgbClr val="0077AA"/>
                </a:solidFill>
                <a:latin typeface="Liberation Mono"/>
                <a:cs typeface="Arial" panose="020B0604020202020204" pitchFamily="34" charset="0"/>
              </a:rPr>
              <a:t>WHERE</a:t>
            </a:r>
            <a:r>
              <a:rPr lang="en-IN" dirty="0">
                <a:latin typeface="Liberation Mono"/>
                <a:cs typeface="Arial" panose="020B0604020202020204" pitchFamily="34" charset="0"/>
              </a:rPr>
              <a:t> ename </a:t>
            </a:r>
            <a:r>
              <a:rPr lang="en-IN" dirty="0">
                <a:solidFill>
                  <a:srgbClr val="0077AA"/>
                </a:solidFill>
                <a:latin typeface="Liberation Mono"/>
                <a:cs typeface="Arial" panose="020B0604020202020204" pitchFamily="34" charset="0"/>
              </a:rPr>
              <a:t>LIKE</a:t>
            </a:r>
            <a:r>
              <a:rPr lang="en-IN" dirty="0">
                <a:latin typeface="Liberation Mono"/>
                <a:cs typeface="Arial" panose="020B0604020202020204" pitchFamily="34" charset="0"/>
              </a:rPr>
              <a:t> 'a%';</a:t>
            </a:r>
          </a:p>
        </p:txBody>
      </p:sp>
      <p:pic>
        <p:nvPicPr>
          <p:cNvPr id="3" name="Picture 2">
            <a:extLst>
              <a:ext uri="{FF2B5EF4-FFF2-40B4-BE49-F238E27FC236}">
                <a16:creationId xmlns:a16="http://schemas.microsoft.com/office/drawing/2014/main" xmlns="" id="{6471DB6D-1BED-4DCE-93FD-B1F7D9DED5C7}"/>
              </a:ext>
            </a:extLst>
          </p:cNvPr>
          <p:cNvPicPr>
            <a:picLocks noChangeAspect="1"/>
          </p:cNvPicPr>
          <p:nvPr/>
        </p:nvPicPr>
        <p:blipFill>
          <a:blip r:embed="rId2"/>
          <a:stretch>
            <a:fillRect/>
          </a:stretch>
        </p:blipFill>
        <p:spPr>
          <a:xfrm>
            <a:off x="329818" y="1540339"/>
            <a:ext cx="8638875" cy="1888661"/>
          </a:xfrm>
          <a:prstGeom prst="rect">
            <a:avLst/>
          </a:prstGeom>
        </p:spPr>
      </p:pic>
      <p:pic>
        <p:nvPicPr>
          <p:cNvPr id="2" name="Picture 1">
            <a:extLst>
              <a:ext uri="{FF2B5EF4-FFF2-40B4-BE49-F238E27FC236}">
                <a16:creationId xmlns:a16="http://schemas.microsoft.com/office/drawing/2014/main" xmlns="" id="{BA21519A-A549-41E1-A47E-3778C12B31E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99545D24-8B6D-4576-8D77-CBD88FA5F4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6678082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B76ACC2D-8426-4B9D-8469-E36B7173816A}"/>
              </a:ext>
            </a:extLst>
          </p:cNvPr>
          <p:cNvSpPr/>
          <p:nvPr/>
        </p:nvSpPr>
        <p:spPr>
          <a:xfrm>
            <a:off x="407315" y="693053"/>
            <a:ext cx="11375783" cy="430831"/>
          </a:xfrm>
          <a:prstGeom prst="rect">
            <a:avLst/>
          </a:prstGeom>
        </p:spPr>
        <p:txBody>
          <a:bodyPr wrap="square">
            <a:spAutoFit/>
          </a:bodyPr>
          <a:lstStyle/>
          <a:p>
            <a:r>
              <a:rPr lang="en-US" sz="2200" dirty="0">
                <a:solidFill>
                  <a:srgbClr val="002060"/>
                </a:solidFill>
              </a:rPr>
              <a:t>What will be the result of the query below?</a:t>
            </a:r>
            <a:endParaRPr lang="en-IN" sz="2200" dirty="0">
              <a:solidFill>
                <a:srgbClr val="002060"/>
              </a:solidFill>
            </a:endParaRPr>
          </a:p>
        </p:txBody>
      </p:sp>
      <p:sp>
        <p:nvSpPr>
          <p:cNvPr id="3" name="Rectangle 2">
            <a:extLst>
              <a:ext uri="{FF2B5EF4-FFF2-40B4-BE49-F238E27FC236}">
                <a16:creationId xmlns:a16="http://schemas.microsoft.com/office/drawing/2014/main" xmlns="" id="{046631F8-8519-4D00-843E-022AE07817EB}"/>
              </a:ext>
            </a:extLst>
          </p:cNvPr>
          <p:cNvSpPr/>
          <p:nvPr/>
        </p:nvSpPr>
        <p:spPr>
          <a:xfrm>
            <a:off x="1524397" y="450"/>
            <a:ext cx="9141620"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like</a:t>
            </a:r>
            <a:endParaRPr lang="en-IN" sz="3200" b="1" i="1" dirty="0">
              <a:latin typeface="Arial" pitchFamily="34" charset="0"/>
              <a:cs typeface="Arial" pitchFamily="34" charset="0"/>
            </a:endParaRPr>
          </a:p>
        </p:txBody>
      </p:sp>
      <p:sp>
        <p:nvSpPr>
          <p:cNvPr id="14" name="TextBox 13">
            <a:extLst>
              <a:ext uri="{FF2B5EF4-FFF2-40B4-BE49-F238E27FC236}">
                <a16:creationId xmlns:a16="http://schemas.microsoft.com/office/drawing/2014/main" xmlns="" id="{A1E84346-D9F6-41DD-96E7-D61C1486EA86}"/>
              </a:ext>
            </a:extLst>
          </p:cNvPr>
          <p:cNvSpPr txBox="1"/>
          <p:nvPr/>
        </p:nvSpPr>
        <p:spPr>
          <a:xfrm>
            <a:off x="393636" y="1303350"/>
            <a:ext cx="11284764" cy="3372920"/>
          </a:xfrm>
          <a:prstGeom prst="rect">
            <a:avLst/>
          </a:prstGeom>
        </p:spPr>
        <p:txBody>
          <a:bodyPr wrap="square">
            <a:spAutoFit/>
          </a:bodyPr>
          <a:lstStyle>
            <a:defPPr>
              <a:defRPr lang="en-US"/>
            </a:defPPr>
            <a:lvl1pPr marL="342900" indent="-342900">
              <a:lnSpc>
                <a:spcPct val="150000"/>
              </a:lnSpc>
              <a:buFont typeface="Arial" panose="020B0604020202020204" pitchFamily="34" charset="0"/>
              <a:buChar char="•"/>
              <a:defRPr>
                <a:solidFill>
                  <a:srgbClr val="0077AA"/>
                </a:solidFill>
                <a:latin typeface="Liberation Mono"/>
                <a:cs typeface="Times New Roman" panose="02020603050405020304" pitchFamily="18" charset="0"/>
              </a:defRPr>
            </a:lvl1pPr>
          </a:lstStyle>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ename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tx1"/>
                </a:solidFill>
              </a:rPr>
              <a:t>'saleel' </a:t>
            </a:r>
            <a:r>
              <a:rPr lang="en-IN" dirty="0"/>
              <a:t>LIKE</a:t>
            </a:r>
            <a:r>
              <a:rPr lang="en-IN" dirty="0">
                <a:solidFill>
                  <a:schemeClr val="tx1"/>
                </a:solidFill>
              </a:rPr>
              <a:t> 's%';</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001;</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IN" dirty="0">
                <a:solidFill>
                  <a:schemeClr val="accent6">
                    <a:lumMod val="75000"/>
                  </a:schemeClr>
                </a:solidFill>
                <a:cs typeface="+mn-cs"/>
              </a:rPr>
              <a:t>True</a:t>
            </a:r>
            <a:r>
              <a:rPr lang="en-IN" dirty="0">
                <a:solidFill>
                  <a:schemeClr val="tx1"/>
                </a:solidFill>
              </a:rPr>
              <a:t> </a:t>
            </a:r>
            <a:r>
              <a:rPr lang="en-IN" dirty="0"/>
              <a:t>LIKE</a:t>
            </a:r>
            <a:r>
              <a:rPr lang="en-IN" dirty="0">
                <a:solidFill>
                  <a:schemeClr val="tx1"/>
                </a:solidFill>
              </a:rPr>
              <a:t> 100;</a:t>
            </a: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100 </a:t>
            </a:r>
            <a:r>
              <a:rPr lang="en-US" dirty="0"/>
              <a:t>OR</a:t>
            </a:r>
            <a:r>
              <a:rPr lang="en-US" dirty="0">
                <a:solidFill>
                  <a:schemeClr val="tx1"/>
                </a:solidFill>
              </a:rPr>
              <a:t> 0;</a:t>
            </a:r>
            <a:endParaRPr lang="en-IN" dirty="0">
              <a:solidFill>
                <a:schemeClr val="tx1"/>
              </a:solidFill>
            </a:endParaRPr>
          </a:p>
          <a:p>
            <a:r>
              <a:rPr lang="en-IN" dirty="0"/>
              <a:t>SELECT </a:t>
            </a:r>
            <a:r>
              <a:rPr lang="en-IN" dirty="0">
                <a:solidFill>
                  <a:schemeClr val="tx1"/>
                </a:solidFill>
              </a:rPr>
              <a:t>*</a:t>
            </a:r>
            <a:r>
              <a:rPr lang="en-IN" dirty="0"/>
              <a:t> FROM </a:t>
            </a:r>
            <a:r>
              <a:rPr lang="en-IN" dirty="0">
                <a:solidFill>
                  <a:schemeClr val="tx1"/>
                </a:solidFill>
              </a:rPr>
              <a:t>emp</a:t>
            </a:r>
            <a:r>
              <a:rPr lang="en-IN" dirty="0"/>
              <a:t> WHERE </a:t>
            </a:r>
            <a:r>
              <a:rPr lang="en-US" dirty="0">
                <a:solidFill>
                  <a:schemeClr val="accent6">
                    <a:lumMod val="75000"/>
                  </a:schemeClr>
                </a:solidFill>
                <a:cs typeface="+mn-cs"/>
              </a:rPr>
              <a:t>False</a:t>
            </a:r>
            <a:r>
              <a:rPr lang="en-US" dirty="0">
                <a:solidFill>
                  <a:schemeClr val="tx1"/>
                </a:solidFill>
              </a:rPr>
              <a:t> </a:t>
            </a:r>
            <a:r>
              <a:rPr lang="en-IN" dirty="0"/>
              <a:t>LIKE</a:t>
            </a:r>
            <a:r>
              <a:rPr lang="en-US" dirty="0">
                <a:solidFill>
                  <a:schemeClr val="tx1"/>
                </a:solidFill>
              </a:rPr>
              <a:t> 0 </a:t>
            </a:r>
            <a:r>
              <a:rPr lang="en-US" dirty="0"/>
              <a:t>AND</a:t>
            </a:r>
            <a:r>
              <a:rPr lang="en-US" dirty="0">
                <a:solidFill>
                  <a:schemeClr val="tx1"/>
                </a:solidFill>
              </a:rPr>
              <a:t> 1;</a:t>
            </a:r>
            <a:endParaRPr lang="en-IN" dirty="0">
              <a:solidFill>
                <a:schemeClr val="tx1"/>
              </a:solidFill>
            </a:endParaRPr>
          </a:p>
        </p:txBody>
      </p:sp>
      <p:pic>
        <p:nvPicPr>
          <p:cNvPr id="4" name="Picture 3">
            <a:extLst>
              <a:ext uri="{FF2B5EF4-FFF2-40B4-BE49-F238E27FC236}">
                <a16:creationId xmlns:a16="http://schemas.microsoft.com/office/drawing/2014/main" xmlns="" id="{0AFCC136-6B40-494F-ABEA-35B431BE99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99B16FF7-FE84-4290-A7BC-FB9F18769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14291489"/>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ysql limit offset"/>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110028" y="24166"/>
            <a:ext cx="4080386" cy="312011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txBox="1">
            <a:spLocks/>
          </p:cNvSpPr>
          <p:nvPr/>
        </p:nvSpPr>
        <p:spPr>
          <a:xfrm>
            <a:off x="1676182" y="22860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 Limiting Clause</a:t>
            </a:r>
          </a:p>
        </p:txBody>
      </p:sp>
      <p:sp>
        <p:nvSpPr>
          <p:cNvPr id="3" name="Rectangle 2"/>
          <p:cNvSpPr/>
          <p:nvPr/>
        </p:nvSpPr>
        <p:spPr>
          <a:xfrm>
            <a:off x="4205256" y="3172906"/>
            <a:ext cx="3452035" cy="369332"/>
          </a:xfrm>
          <a:prstGeom prst="rect">
            <a:avLst/>
          </a:prstGeom>
          <a:solidFill>
            <a:schemeClr val="bg1"/>
          </a:solidFill>
        </p:spPr>
        <p:txBody>
          <a:bodyPr wrap="none">
            <a:spAutoFit/>
          </a:bodyPr>
          <a:lstStyle/>
          <a:p>
            <a:r>
              <a:rPr lang="en-IN" dirty="0">
                <a:solidFill>
                  <a:schemeClr val="tx1">
                    <a:lumMod val="85000"/>
                    <a:lumOff val="15000"/>
                  </a:schemeClr>
                </a:solidFill>
                <a:latin typeface="Palatino Linotype" panose="02040502050505030304" pitchFamily="18" charset="0"/>
                <a:cs typeface="Arial" panose="020B0604020202020204" pitchFamily="34" charset="0"/>
              </a:rPr>
              <a:t>LIMIT is applied after HAVING</a:t>
            </a:r>
          </a:p>
        </p:txBody>
      </p:sp>
      <p:sp>
        <p:nvSpPr>
          <p:cNvPr id="4" name="Rectangle 3"/>
          <p:cNvSpPr/>
          <p:nvPr/>
        </p:nvSpPr>
        <p:spPr>
          <a:xfrm>
            <a:off x="336751" y="3501008"/>
            <a:ext cx="11453454" cy="1292662"/>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enables you to pull a section of rows from the middle of a result set. Specify two values: The number of rows to skip at the beginning of the result set, and the number of rows to return.</a:t>
            </a:r>
          </a:p>
        </p:txBody>
      </p:sp>
      <p:sp>
        <p:nvSpPr>
          <p:cNvPr id="7" name="Rectangle 6">
            <a:extLst>
              <a:ext uri="{FF2B5EF4-FFF2-40B4-BE49-F238E27FC236}">
                <a16:creationId xmlns:a16="http://schemas.microsoft.com/office/drawing/2014/main" xmlns="" id="{2E454597-A651-42AF-8678-AE908B19845B}"/>
              </a:ext>
            </a:extLst>
          </p:cNvPr>
          <p:cNvSpPr/>
          <p:nvPr/>
        </p:nvSpPr>
        <p:spPr>
          <a:xfrm>
            <a:off x="368479" y="5016486"/>
            <a:ext cx="11453454" cy="113877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value are not to be given within </a:t>
            </a:r>
            <a:r>
              <a:rPr lang="en-IN" b="1"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LIMIT takes one or two numeric arguments, which must both be nonnegative integer value.</a:t>
            </a:r>
          </a:p>
        </p:txBody>
      </p:sp>
      <p:cxnSp>
        <p:nvCxnSpPr>
          <p:cNvPr id="8" name="Straight Connector 7">
            <a:extLst>
              <a:ext uri="{FF2B5EF4-FFF2-40B4-BE49-F238E27FC236}">
                <a16:creationId xmlns:a16="http://schemas.microsoft.com/office/drawing/2014/main" xmlns="" id="{8DBE5028-E388-48D7-B316-E241111DD318}"/>
              </a:ext>
            </a:extLst>
          </p:cNvPr>
          <p:cNvCxnSpPr/>
          <p:nvPr/>
        </p:nvCxnSpPr>
        <p:spPr>
          <a:xfrm>
            <a:off x="478582" y="4944478"/>
            <a:ext cx="110892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B2360B34-3AC7-4EDB-AB99-341691F49EE2}"/>
              </a:ext>
            </a:extLst>
          </p:cNvPr>
          <p:cNvCxnSpPr/>
          <p:nvPr/>
        </p:nvCxnSpPr>
        <p:spPr>
          <a:xfrm>
            <a:off x="464371" y="6312630"/>
            <a:ext cx="110892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49CC2264-AF6D-44A4-9502-A9EC0531925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CD391E5B-89E3-473F-B219-3016030C3D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3971720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4971" y="589412"/>
            <a:ext cx="11451963"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a:t>
            </a:r>
            <a:r>
              <a:rPr lang="en-US" sz="2000" b="1" i="1"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3</a:t>
            </a:r>
            <a:r>
              <a:rPr lang="en-US" sz="2000" dirty="0">
                <a:solidFill>
                  <a:srgbClr val="0077AA"/>
                </a:solidFill>
                <a:latin typeface="Liberation Mono"/>
                <a:cs typeface="Arial" panose="020B0604020202020204" pitchFamily="34" charset="0"/>
              </a:rPr>
              <a:t>, . . . FROM </a:t>
            </a:r>
            <a:r>
              <a:rPr lang="en-US" sz="2000" b="1" i="1" dirty="0">
                <a:solidFill>
                  <a:srgbClr val="0077AA"/>
                </a:solidFill>
                <a:latin typeface="Liberation Mono"/>
                <a:cs typeface="Arial" panose="020B0604020202020204" pitchFamily="34" charset="0"/>
              </a:rPr>
              <a:t>r</a:t>
            </a:r>
          </a:p>
          <a:p>
            <a:pPr>
              <a:lnSpc>
                <a:spcPct val="150000"/>
              </a:lnSpc>
            </a:pPr>
            <a:r>
              <a:rPr lang="en-US" sz="2000" dirty="0">
                <a:solidFill>
                  <a:srgbClr val="0077AA"/>
                </a:solidFill>
                <a:latin typeface="Liberation Mono"/>
                <a:cs typeface="Arial" panose="020B0604020202020204" pitchFamily="34" charset="0"/>
              </a:rPr>
              <a:t>     [ LIMIT { [offset,] row_count | row_count OFFSET offset } ]</a:t>
            </a:r>
          </a:p>
        </p:txBody>
      </p:sp>
      <p:sp>
        <p:nvSpPr>
          <p:cNvPr id="6" name="Rectangle 5"/>
          <p:cNvSpPr/>
          <p:nvPr/>
        </p:nvSpPr>
        <p:spPr>
          <a:xfrm>
            <a:off x="244333" y="2421020"/>
            <a:ext cx="11353239" cy="464810"/>
          </a:xfrm>
          <a:prstGeom prst="rect">
            <a:avLst/>
          </a:prstGeom>
        </p:spPr>
        <p:txBody>
          <a:bodyPr wrap="square">
            <a:spAutoFit/>
          </a:bodyPr>
          <a:lstStyle/>
          <a:p>
            <a:pPr marL="342866" indent="-342866">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C00000"/>
                </a:solidFill>
                <a:latin typeface="Liberation Mono"/>
                <a:ea typeface="Times New Roman" panose="02020603050405020304" pitchFamily="18" charset="0"/>
                <a:cs typeface="Arial" panose="020B0604020202020204" pitchFamily="34" charset="0"/>
              </a:rPr>
              <a:t>1</a:t>
            </a:r>
            <a:r>
              <a:rPr lang="en-IN" dirty="0">
                <a:latin typeface="Liberation Mono"/>
                <a:ea typeface="Times New Roman" panose="02020603050405020304" pitchFamily="18" charset="0"/>
                <a:cs typeface="Arial" panose="020B0604020202020204" pitchFamily="34" charset="0"/>
              </a:rPr>
              <a:t>;</a:t>
            </a:r>
          </a:p>
        </p:txBody>
      </p:sp>
      <p:sp>
        <p:nvSpPr>
          <p:cNvPr id="7" name="Rectangle 6"/>
          <p:cNvSpPr/>
          <p:nvPr/>
        </p:nvSpPr>
        <p:spPr>
          <a:xfrm>
            <a:off x="239782" y="1701033"/>
            <a:ext cx="9500166" cy="677020"/>
          </a:xfrm>
          <a:prstGeom prst="rect">
            <a:avLst/>
          </a:prstGeom>
        </p:spPr>
        <p:txBody>
          <a:bodyPr wrap="square">
            <a:spAutoFit/>
          </a:bodyPr>
          <a:lstStyle/>
          <a:p>
            <a:r>
              <a:rPr lang="en-IN" dirty="0">
                <a:latin typeface="Arial" panose="020B0604020202020204" pitchFamily="34" charset="0"/>
                <a:cs typeface="Arial" panose="020B0604020202020204" pitchFamily="34" charset="0"/>
              </a:rPr>
              <a:t>You can specify an offset using OFFSET from where SELECT will start returning records. </a:t>
            </a:r>
            <a:r>
              <a:rPr lang="en-IN" sz="2000" b="1" i="1" dirty="0">
                <a:solidFill>
                  <a:srgbClr val="C74C49"/>
                </a:solidFill>
                <a:latin typeface="Arial" panose="020B0604020202020204" pitchFamily="34" charset="0"/>
                <a:cs typeface="Arial" panose="020B0604020202020204" pitchFamily="34" charset="0"/>
              </a:rPr>
              <a:t>By default offset is zero.</a:t>
            </a:r>
          </a:p>
        </p:txBody>
      </p:sp>
      <p:grpSp>
        <p:nvGrpSpPr>
          <p:cNvPr id="29" name="Group 28">
            <a:extLst>
              <a:ext uri="{FF2B5EF4-FFF2-40B4-BE49-F238E27FC236}">
                <a16:creationId xmlns:a16="http://schemas.microsoft.com/office/drawing/2014/main" xmlns="" id="{1ACC35D7-40C6-4A53-96A0-52010D8586FB}"/>
              </a:ext>
            </a:extLst>
          </p:cNvPr>
          <p:cNvGrpSpPr/>
          <p:nvPr/>
        </p:nvGrpSpPr>
        <p:grpSpPr>
          <a:xfrm>
            <a:off x="335316" y="2997008"/>
            <a:ext cx="10538143" cy="1502584"/>
            <a:chOff x="239813" y="3170687"/>
            <a:chExt cx="10539515" cy="1502780"/>
          </a:xfrm>
        </p:grpSpPr>
        <p:grpSp>
          <p:nvGrpSpPr>
            <p:cNvPr id="8" name="Group 7">
              <a:extLst>
                <a:ext uri="{FF2B5EF4-FFF2-40B4-BE49-F238E27FC236}">
                  <a16:creationId xmlns:a16="http://schemas.microsoft.com/office/drawing/2014/main" xmlns="" id="{39DA75AA-2F6B-431C-8F75-64E7016AAE18}"/>
                </a:ext>
              </a:extLst>
            </p:cNvPr>
            <p:cNvGrpSpPr/>
            <p:nvPr/>
          </p:nvGrpSpPr>
          <p:grpSpPr>
            <a:xfrm>
              <a:off x="239813" y="3170687"/>
              <a:ext cx="10539515" cy="1502780"/>
              <a:chOff x="695400" y="1745011"/>
              <a:chExt cx="10539515" cy="1502780"/>
            </a:xfrm>
          </p:grpSpPr>
          <p:grpSp>
            <p:nvGrpSpPr>
              <p:cNvPr id="9" name="Group 8">
                <a:extLst>
                  <a:ext uri="{FF2B5EF4-FFF2-40B4-BE49-F238E27FC236}">
                    <a16:creationId xmlns:a16="http://schemas.microsoft.com/office/drawing/2014/main" xmlns="" id="{C317C915-D630-4828-B7F2-9411CA4B8242}"/>
                  </a:ext>
                </a:extLst>
              </p:cNvPr>
              <p:cNvGrpSpPr/>
              <p:nvPr/>
            </p:nvGrpSpPr>
            <p:grpSpPr>
              <a:xfrm>
                <a:off x="695400" y="1835990"/>
                <a:ext cx="8952150" cy="1304978"/>
                <a:chOff x="267703" y="1600839"/>
                <a:chExt cx="8952150" cy="1304978"/>
              </a:xfrm>
            </p:grpSpPr>
            <p:sp>
              <p:nvSpPr>
                <p:cNvPr id="12" name="Rectangle 11">
                  <a:extLst>
                    <a:ext uri="{FF2B5EF4-FFF2-40B4-BE49-F238E27FC236}">
                      <a16:creationId xmlns:a16="http://schemas.microsoft.com/office/drawing/2014/main" xmlns="" id="{5899B278-2784-44D2-B917-66E90577F6A6}"/>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xmlns="" id="{BC3C2B26-46F9-481C-918D-9F4CB4492160}"/>
                    </a:ext>
                  </a:extLst>
                </p:cNvPr>
                <p:cNvGrpSpPr/>
                <p:nvPr/>
              </p:nvGrpSpPr>
              <p:grpSpPr>
                <a:xfrm>
                  <a:off x="1651832" y="1600839"/>
                  <a:ext cx="7568021" cy="1296144"/>
                  <a:chOff x="31591" y="1556792"/>
                  <a:chExt cx="7568021" cy="1296144"/>
                </a:xfrm>
              </p:grpSpPr>
              <p:grpSp>
                <p:nvGrpSpPr>
                  <p:cNvPr id="19" name="Group 18">
                    <a:extLst>
                      <a:ext uri="{FF2B5EF4-FFF2-40B4-BE49-F238E27FC236}">
                        <a16:creationId xmlns:a16="http://schemas.microsoft.com/office/drawing/2014/main" xmlns="" id="{B1E71D3C-152C-440D-9D03-2F15D977630A}"/>
                      </a:ext>
                    </a:extLst>
                  </p:cNvPr>
                  <p:cNvGrpSpPr/>
                  <p:nvPr/>
                </p:nvGrpSpPr>
                <p:grpSpPr>
                  <a:xfrm>
                    <a:off x="669977" y="1556792"/>
                    <a:ext cx="6238644" cy="1296144"/>
                    <a:chOff x="669977" y="1556792"/>
                    <a:chExt cx="6238644" cy="1296144"/>
                  </a:xfrm>
                </p:grpSpPr>
                <p:sp>
                  <p:nvSpPr>
                    <p:cNvPr id="23" name="Rectangle 22">
                      <a:extLst>
                        <a:ext uri="{FF2B5EF4-FFF2-40B4-BE49-F238E27FC236}">
                          <a16:creationId xmlns:a16="http://schemas.microsoft.com/office/drawing/2014/main" xmlns="" id="{C0DCD872-5BC8-473E-A122-31BA2122DD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xmlns="" id="{636247C4-526A-4FB5-83F2-8FDED7F5A529}"/>
                        </a:ext>
                      </a:extLst>
                    </p:cNvPr>
                    <p:cNvSpPr txBox="1"/>
                    <p:nvPr/>
                  </p:nvSpPr>
                  <p:spPr>
                    <a:xfrm>
                      <a:off x="4218751" y="1620089"/>
                      <a:ext cx="2679854" cy="584775"/>
                    </a:xfrm>
                    <a:prstGeom prst="rect">
                      <a:avLst/>
                    </a:prstGeom>
                    <a:noFill/>
                  </p:spPr>
                  <p:txBody>
                    <a:bodyPr wrap="square">
                      <a:spAutoFit/>
                    </a:bodyPr>
                    <a:lstStyle/>
                    <a:p>
                      <a:pPr algn="ctr"/>
                      <a:r>
                        <a:rPr lang="en-IN" sz="3200" dirty="0">
                          <a:latin typeface="Liberation Mono"/>
                        </a:rPr>
                        <a:t>LIMIT</a:t>
                      </a:r>
                      <a:endParaRPr lang="en-IN" sz="3200" dirty="0"/>
                    </a:p>
                  </p:txBody>
                </p:sp>
                <p:sp>
                  <p:nvSpPr>
                    <p:cNvPr id="25" name="TextBox 24">
                      <a:extLst>
                        <a:ext uri="{FF2B5EF4-FFF2-40B4-BE49-F238E27FC236}">
                          <a16:creationId xmlns:a16="http://schemas.microsoft.com/office/drawing/2014/main" xmlns="" id="{55A4C0E6-D067-49DA-A1B4-31466F022F26}"/>
                        </a:ext>
                      </a:extLst>
                    </p:cNvPr>
                    <p:cNvSpPr txBox="1"/>
                    <p:nvPr/>
                  </p:nvSpPr>
                  <p:spPr>
                    <a:xfrm>
                      <a:off x="4228767" y="2115523"/>
                      <a:ext cx="2679854" cy="400110"/>
                    </a:xfrm>
                    <a:prstGeom prst="rect">
                      <a:avLst/>
                    </a:prstGeom>
                    <a:noFill/>
                  </p:spPr>
                  <p:txBody>
                    <a:bodyPr wrap="square">
                      <a:spAutoFit/>
                    </a:bodyPr>
                    <a:lstStyle/>
                    <a:p>
                      <a:pPr algn="ctr"/>
                      <a:r>
                        <a:rPr lang="en-US" sz="2000" dirty="0">
                          <a:latin typeface="Liberation Mono"/>
                          <a:cs typeface="Arial" panose="020B0604020202020204" pitchFamily="34" charset="0"/>
                        </a:rPr>
                        <a:t>1, 5  </a:t>
                      </a:r>
                      <a:r>
                        <a:rPr lang="en-US" sz="2000" dirty="0">
                          <a:solidFill>
                            <a:srgbClr val="FF0000"/>
                          </a:solidFill>
                          <a:latin typeface="Liberation Mono"/>
                          <a:cs typeface="Arial" panose="020B0604020202020204" pitchFamily="34" charset="0"/>
                        </a:rPr>
                        <a:t>|</a:t>
                      </a:r>
                      <a:r>
                        <a:rPr lang="en-US" sz="2000" dirty="0">
                          <a:latin typeface="Liberation Mono"/>
                          <a:cs typeface="Arial" panose="020B0604020202020204" pitchFamily="34" charset="0"/>
                        </a:rPr>
                        <a:t>  5 offset 1</a:t>
                      </a:r>
                      <a:endParaRPr lang="en-IN" sz="2000" dirty="0"/>
                    </a:p>
                  </p:txBody>
                </p:sp>
              </p:grpSp>
              <p:sp>
                <p:nvSpPr>
                  <p:cNvPr id="20" name="Arrow: Right 19">
                    <a:extLst>
                      <a:ext uri="{FF2B5EF4-FFF2-40B4-BE49-F238E27FC236}">
                        <a16:creationId xmlns:a16="http://schemas.microsoft.com/office/drawing/2014/main" xmlns="" id="{0D8BC3FE-8B19-4406-BD37-76FAA7B176F1}"/>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xmlns="" id="{9F345D42-60C2-4C95-8143-D6730C04F4AF}"/>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Right 21">
                    <a:extLst>
                      <a:ext uri="{FF2B5EF4-FFF2-40B4-BE49-F238E27FC236}">
                        <a16:creationId xmlns:a16="http://schemas.microsoft.com/office/drawing/2014/main" xmlns="" id="{0D408C0F-B3CD-460B-8CC0-79C3950502DF}"/>
                      </a:ext>
                    </a:extLst>
                  </p:cNvPr>
                  <p:cNvSpPr/>
                  <p:nvPr/>
                </p:nvSpPr>
                <p:spPr>
                  <a:xfrm>
                    <a:off x="699320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 name="Flowchart: Magnetic Disk 13">
                  <a:extLst>
                    <a:ext uri="{FF2B5EF4-FFF2-40B4-BE49-F238E27FC236}">
                      <a16:creationId xmlns:a16="http://schemas.microsoft.com/office/drawing/2014/main" xmlns="" id="{A6317E69-CDF7-468E-B41B-EDCBCA0790F2}"/>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xmlns="" id="{FE282DF8-EEAC-4BAF-B0E1-1C297B269B87}"/>
                    </a:ext>
                  </a:extLst>
                </p:cNvPr>
                <p:cNvSpPr txBox="1"/>
                <p:nvPr/>
              </p:nvSpPr>
              <p:spPr>
                <a:xfrm>
                  <a:off x="2294543" y="1672970"/>
                  <a:ext cx="2726768" cy="584775"/>
                </a:xfrm>
                <a:prstGeom prst="rect">
                  <a:avLst/>
                </a:prstGeom>
                <a:noFill/>
              </p:spPr>
              <p:txBody>
                <a:bodyPr wrap="square">
                  <a:spAutoFit/>
                </a:bodyPr>
                <a:lstStyle/>
                <a:p>
                  <a:pPr algn="ctr"/>
                  <a:r>
                    <a:rPr lang="en-IN" sz="3200" dirty="0">
                      <a:latin typeface="Liberation Mono"/>
                    </a:rPr>
                    <a:t>SELECT</a:t>
                  </a:r>
                  <a:endParaRPr lang="en-IN" sz="3200" dirty="0"/>
                </a:p>
              </p:txBody>
            </p:sp>
            <p:sp>
              <p:nvSpPr>
                <p:cNvPr id="18" name="TextBox 17">
                  <a:extLst>
                    <a:ext uri="{FF2B5EF4-FFF2-40B4-BE49-F238E27FC236}">
                      <a16:creationId xmlns:a16="http://schemas.microsoft.com/office/drawing/2014/main" xmlns="" id="{1DA6E91C-A721-40B5-BBB4-133F0E99A834}"/>
                    </a:ext>
                  </a:extLst>
                </p:cNvPr>
                <p:cNvSpPr txBox="1"/>
                <p:nvPr/>
              </p:nvSpPr>
              <p:spPr>
                <a:xfrm>
                  <a:off x="2294543" y="2229960"/>
                  <a:ext cx="2726768" cy="400110"/>
                </a:xfrm>
                <a:prstGeom prst="rect">
                  <a:avLst/>
                </a:prstGeom>
                <a:noFill/>
              </p:spPr>
              <p:txBody>
                <a:bodyPr wrap="square">
                  <a:spAutoFit/>
                </a:bodyPr>
                <a:lstStyle/>
                <a:p>
                  <a:pPr algn="ctr"/>
                  <a:r>
                    <a:rPr lang="en-IN" sz="2000" dirty="0">
                      <a:latin typeface="Liberation Mono"/>
                      <a:cs typeface="Arial" panose="020B0604020202020204" pitchFamily="34" charset="0"/>
                    </a:rPr>
                    <a:t>*</a:t>
                  </a:r>
                  <a:endParaRPr lang="en-IN" sz="2000" dirty="0"/>
                </a:p>
              </p:txBody>
            </p:sp>
          </p:grpSp>
          <p:sp>
            <p:nvSpPr>
              <p:cNvPr id="10" name="Oval 9">
                <a:extLst>
                  <a:ext uri="{FF2B5EF4-FFF2-40B4-BE49-F238E27FC236}">
                    <a16:creationId xmlns:a16="http://schemas.microsoft.com/office/drawing/2014/main" xmlns="" id="{AD6DB181-14BA-4319-99C4-9FF591F3FEA3}"/>
                  </a:ext>
                </a:extLst>
              </p:cNvPr>
              <p:cNvSpPr/>
              <p:nvPr/>
            </p:nvSpPr>
            <p:spPr>
              <a:xfrm>
                <a:off x="9732135" y="1745011"/>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xmlns="" id="{A414E318-8EC3-4C78-84A0-7A08A486762C}"/>
                  </a:ext>
                </a:extLst>
              </p:cNvPr>
              <p:cNvSpPr txBox="1"/>
              <p:nvPr/>
            </p:nvSpPr>
            <p:spPr>
              <a:xfrm>
                <a:off x="9783815" y="2296346"/>
                <a:ext cx="1451100"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3" name="TextBox 2">
              <a:extLst>
                <a:ext uri="{FF2B5EF4-FFF2-40B4-BE49-F238E27FC236}">
                  <a16:creationId xmlns:a16="http://schemas.microsoft.com/office/drawing/2014/main" xmlns="" id="{15C80561-BF84-4E2C-84BF-0588114D411E}"/>
                </a:ext>
              </a:extLst>
            </p:cNvPr>
            <p:cNvSpPr txBox="1"/>
            <p:nvPr/>
          </p:nvSpPr>
          <p:spPr>
            <a:xfrm>
              <a:off x="263352" y="3199328"/>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28" name="TextBox 27">
              <a:extLst>
                <a:ext uri="{FF2B5EF4-FFF2-40B4-BE49-F238E27FC236}">
                  <a16:creationId xmlns:a16="http://schemas.microsoft.com/office/drawing/2014/main" xmlns="" id="{D82D8B85-0F1D-42ED-8381-8E2647D73E2C}"/>
                </a:ext>
              </a:extLst>
            </p:cNvPr>
            <p:cNvSpPr txBox="1"/>
            <p:nvPr/>
          </p:nvSpPr>
          <p:spPr>
            <a:xfrm>
              <a:off x="258140" y="4020452"/>
              <a:ext cx="1262769" cy="400110"/>
            </a:xfrm>
            <a:prstGeom prst="rect">
              <a:avLst/>
            </a:prstGeom>
            <a:noFill/>
          </p:spPr>
          <p:txBody>
            <a:bodyPr wrap="square">
              <a:spAutoFit/>
            </a:bodyPr>
            <a:lstStyle/>
            <a:p>
              <a:pPr algn="ctr"/>
              <a:r>
                <a:rPr lang="en-IN" sz="2000" dirty="0">
                  <a:latin typeface="Liberation Mono"/>
                </a:rPr>
                <a:t>emp</a:t>
              </a:r>
              <a:endParaRPr lang="en-IN" sz="2000" dirty="0"/>
            </a:p>
          </p:txBody>
        </p:sp>
      </p:grpSp>
      <p:sp>
        <p:nvSpPr>
          <p:cNvPr id="26" name="Rectangle 25">
            <a:extLst>
              <a:ext uri="{FF2B5EF4-FFF2-40B4-BE49-F238E27FC236}">
                <a16:creationId xmlns:a16="http://schemas.microsoft.com/office/drawing/2014/main" xmlns="" id="{B61E20AB-48D2-459E-8145-4F88C54FDEC2}"/>
              </a:ext>
            </a:extLst>
          </p:cNvPr>
          <p:cNvSpPr/>
          <p:nvPr/>
        </p:nvSpPr>
        <p:spPr>
          <a:xfrm>
            <a:off x="221104" y="4699010"/>
            <a:ext cx="11354717"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0000"/>
                </a:solidFill>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5</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offset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a:p>
            <a:pPr marL="342900" indent="-34290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solidFill>
                  <a:srgbClr val="000000"/>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cs typeface="Arial" panose="020B0604020202020204" pitchFamily="34" charset="0"/>
              </a:rPr>
              <a:t>rand()</a:t>
            </a:r>
            <a:r>
              <a:rPr lang="en-IN" dirty="0">
                <a:latin typeface="Liberation Mono"/>
                <a:cs typeface="Arial" pitchFamily="34" charset="0"/>
              </a:rPr>
              <a:t>, student.*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US" dirty="0">
                <a:solidFill>
                  <a:srgbClr val="000000"/>
                </a:solidFill>
                <a:latin typeface="Liberation Mono"/>
                <a:ea typeface="Times New Roman" panose="02020603050405020304" pitchFamily="18" charset="0"/>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ORDER</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BY</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LIMIT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92D050"/>
                </a:solidFill>
                <a:latin typeface="Liberation Mono"/>
                <a:ea typeface="Times New Roman" panose="02020603050405020304" pitchFamily="18" charset="0"/>
                <a:cs typeface="Arial" panose="020B0604020202020204" pitchFamily="34" charset="0"/>
              </a:rPr>
              <a:t>1</a:t>
            </a:r>
            <a:r>
              <a:rPr lang="en-IN" dirty="0">
                <a:solidFill>
                  <a:schemeClr val="bg1">
                    <a:lumMod val="65000"/>
                  </a:schemeClr>
                </a:solidFill>
                <a:latin typeface="Liberation Mono"/>
                <a:ea typeface="Times New Roman" panose="02020603050405020304" pitchFamily="18" charset="0"/>
                <a:cs typeface="Arial" panose="020B0604020202020204" pitchFamily="34" charset="0"/>
              </a:rPr>
              <a:t>;</a:t>
            </a:r>
            <a:endParaRPr lang="en-IN" dirty="0">
              <a:solidFill>
                <a:srgbClr val="DD4A68"/>
              </a:solidFill>
              <a:latin typeface="Liberation Mono"/>
              <a:ea typeface="Times New Roman" panose="02020603050405020304" pitchFamily="18" charset="0"/>
              <a:cs typeface="Arial" panose="020B0604020202020204" pitchFamily="34" charset="0"/>
            </a:endParaRPr>
          </a:p>
        </p:txBody>
      </p:sp>
      <p:sp>
        <p:nvSpPr>
          <p:cNvPr id="27" name="Rectangle 26">
            <a:extLst>
              <a:ext uri="{FF2B5EF4-FFF2-40B4-BE49-F238E27FC236}">
                <a16:creationId xmlns:a16="http://schemas.microsoft.com/office/drawing/2014/main" xmlns="" id="{FB6C220B-9076-4CDC-BF57-36100B7FFB28}"/>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pic>
        <p:nvPicPr>
          <p:cNvPr id="30" name="Picture 29">
            <a:extLst>
              <a:ext uri="{FF2B5EF4-FFF2-40B4-BE49-F238E27FC236}">
                <a16:creationId xmlns:a16="http://schemas.microsoft.com/office/drawing/2014/main" xmlns="" id="{0F81671A-2F8E-477A-97E6-9115FD0043F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2413780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LIMIT</a:t>
            </a:r>
            <a:endParaRPr lang="en-IN" sz="3200" b="1" i="1" dirty="0">
              <a:latin typeface="Arial" pitchFamily="34" charset="0"/>
              <a:cs typeface="Arial" pitchFamily="34" charset="0"/>
            </a:endParaRPr>
          </a:p>
        </p:txBody>
      </p:sp>
      <p:sp>
        <p:nvSpPr>
          <p:cNvPr id="8" name="Rectangle 7"/>
          <p:cNvSpPr/>
          <p:nvPr/>
        </p:nvSpPr>
        <p:spPr>
          <a:xfrm>
            <a:off x="334566" y="3807961"/>
            <a:ext cx="5264218" cy="1107996"/>
          </a:xfrm>
          <a:prstGeom prst="rect">
            <a:avLst/>
          </a:prstGeom>
        </p:spPr>
        <p:txBody>
          <a:bodyPr wrap="none">
            <a:spAutoFit/>
          </a:bodyPr>
          <a:lstStyle/>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SQL_SELECT_LIMIT=2;</a:t>
            </a:r>
          </a:p>
          <a:p>
            <a:pPr marL="342900" indent="-342900">
              <a:lnSpc>
                <a:spcPct val="150000"/>
              </a:lnSpc>
              <a:buFont typeface="Arial" panose="020B0604020202020204" pitchFamily="34" charset="0"/>
              <a:buChar char="•"/>
            </a:pPr>
            <a:r>
              <a:rPr lang="en-IN" sz="2200" dirty="0">
                <a:solidFill>
                  <a:srgbClr val="00B050"/>
                </a:solidFill>
                <a:latin typeface="Palatino Linotype" panose="02040502050505030304" pitchFamily="18" charset="0"/>
                <a:ea typeface="Times New Roman" panose="02020603050405020304" pitchFamily="18" charset="0"/>
              </a:rPr>
              <a:t>SET SQL_SELECT_LIMIT=DEFAULT;</a:t>
            </a:r>
          </a:p>
        </p:txBody>
      </p:sp>
      <p:sp>
        <p:nvSpPr>
          <p:cNvPr id="9" name="Rectangle 8"/>
          <p:cNvSpPr/>
          <p:nvPr/>
        </p:nvSpPr>
        <p:spPr>
          <a:xfrm>
            <a:off x="334566" y="1978303"/>
            <a:ext cx="8838049" cy="553998"/>
          </a:xfrm>
          <a:prstGeom prst="rect">
            <a:avLst/>
          </a:prstGeom>
        </p:spPr>
        <p:txBody>
          <a:bodyPr wrap="square">
            <a:spAutoFit/>
          </a:bodyPr>
          <a:lstStyle/>
          <a:p>
            <a:pPr>
              <a:lnSpc>
                <a:spcPct val="150000"/>
              </a:lnSpc>
            </a:pPr>
            <a:r>
              <a:rPr lang="en-IN" sz="2000" dirty="0">
                <a:solidFill>
                  <a:srgbClr val="0077AA"/>
                </a:solidFill>
                <a:latin typeface="Liberation Mono"/>
              </a:rPr>
              <a:t>SQL_SELECT_LIMIT = {value | DEFAULT}</a:t>
            </a:r>
            <a:endParaRPr lang="en-US" sz="2000" dirty="0">
              <a:solidFill>
                <a:srgbClr val="0077AA"/>
              </a:solidFill>
              <a:latin typeface="Liberation Mono"/>
            </a:endParaRPr>
          </a:p>
        </p:txBody>
      </p:sp>
      <p:sp>
        <p:nvSpPr>
          <p:cNvPr id="10" name="Rectangle 9"/>
          <p:cNvSpPr/>
          <p:nvPr/>
        </p:nvSpPr>
        <p:spPr>
          <a:xfrm>
            <a:off x="334566" y="1010069"/>
            <a:ext cx="112332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variable is used to return the maximum number of rows from SELECT statements. Its default value is unlimited. But if you changed the limit then SELECT statement returns the rows equals to the value.</a:t>
            </a:r>
          </a:p>
        </p:txBody>
      </p:sp>
      <p:sp>
        <p:nvSpPr>
          <p:cNvPr id="11" name="Rectangle 10"/>
          <p:cNvSpPr/>
          <p:nvPr/>
        </p:nvSpPr>
        <p:spPr>
          <a:xfrm>
            <a:off x="334566" y="2816449"/>
            <a:ext cx="8838049" cy="646331"/>
          </a:xfrm>
          <a:prstGeom prst="rect">
            <a:avLst/>
          </a:prstGeom>
          <a:solidFill>
            <a:schemeClr val="bg1"/>
          </a:solidFill>
        </p:spPr>
        <p:txBody>
          <a:bodyPr wrap="square">
            <a:spAutoFit/>
          </a:bodyPr>
          <a:lstStyle/>
          <a:p>
            <a:r>
              <a:rPr lang="en-IN" dirty="0">
                <a:latin typeface="Palatino Linotype" panose="02040502050505030304" pitchFamily="18" charset="0"/>
              </a:rPr>
              <a:t>This variable does not apply to SELECT statement that executed in the stored procedures or functions.</a:t>
            </a:r>
          </a:p>
        </p:txBody>
      </p:sp>
      <p:sp>
        <p:nvSpPr>
          <p:cNvPr id="2" name="Rectangle 1"/>
          <p:cNvSpPr/>
          <p:nvPr/>
        </p:nvSpPr>
        <p:spPr>
          <a:xfrm>
            <a:off x="334566" y="5447821"/>
            <a:ext cx="2736775" cy="400110"/>
          </a:xfrm>
          <a:prstGeom prst="rect">
            <a:avLst/>
          </a:prstGeom>
        </p:spPr>
        <p:txBody>
          <a:bodyPr wrap="none">
            <a:spAutoFit/>
          </a:bodyPr>
          <a:lstStyle/>
          <a:p>
            <a:r>
              <a:rPr lang="en-US" sz="2000" dirty="0">
                <a:solidFill>
                  <a:srgbClr val="0077AA"/>
                </a:solidFill>
                <a:latin typeface="Liberation Mono"/>
                <a:ea typeface="Times New Roman" panose="02020603050405020304" pitchFamily="18" charset="0"/>
              </a:rPr>
              <a:t>SELECT</a:t>
            </a:r>
            <a:r>
              <a:rPr lang="en-US" sz="2000" dirty="0">
                <a:solidFill>
                  <a:srgbClr val="000000"/>
                </a:solidFill>
                <a:latin typeface="Liberation Mono"/>
                <a:ea typeface="Times New Roman" panose="02020603050405020304" pitchFamily="18" charset="0"/>
              </a:rPr>
              <a:t> </a:t>
            </a:r>
            <a:r>
              <a:rPr lang="en-IN" sz="2000" dirty="0">
                <a:solidFill>
                  <a:srgbClr val="000000"/>
                </a:solidFill>
                <a:latin typeface="Liberation Mono"/>
                <a:ea typeface="Times New Roman" panose="02020603050405020304" pitchFamily="18" charset="0"/>
              </a:rPr>
              <a:t>*</a:t>
            </a:r>
            <a:r>
              <a:rPr lang="en-IN" sz="2000" dirty="0">
                <a:solidFill>
                  <a:srgbClr val="DD4A68"/>
                </a:solidFill>
                <a:latin typeface="Liberation Mono"/>
                <a:ea typeface="Times New Roman" panose="02020603050405020304" pitchFamily="18" charset="0"/>
              </a:rPr>
              <a:t> </a:t>
            </a:r>
            <a:r>
              <a:rPr lang="en-US" sz="2000" dirty="0">
                <a:solidFill>
                  <a:srgbClr val="0077AA"/>
                </a:solidFill>
                <a:latin typeface="Liberation Mono"/>
                <a:ea typeface="Times New Roman" panose="02020603050405020304" pitchFamily="18" charset="0"/>
                <a:cs typeface="Times New Roman" panose="02020603050405020304" pitchFamily="18" charset="0"/>
              </a:rPr>
              <a:t>FROM </a:t>
            </a:r>
            <a:r>
              <a:rPr lang="en-US" sz="2000" dirty="0">
                <a:solidFill>
                  <a:srgbClr val="000000"/>
                </a:solidFill>
                <a:latin typeface="Liberation Mono"/>
                <a:ea typeface="Times New Roman" panose="02020603050405020304" pitchFamily="18" charset="0"/>
              </a:rPr>
              <a:t>student;</a:t>
            </a:r>
            <a:endParaRPr lang="en-IN" sz="2000" dirty="0">
              <a:latin typeface="Liberation Mono"/>
            </a:endParaRPr>
          </a:p>
        </p:txBody>
      </p:sp>
      <p:pic>
        <p:nvPicPr>
          <p:cNvPr id="12" name="Picture 11">
            <a:extLst>
              <a:ext uri="{FF2B5EF4-FFF2-40B4-BE49-F238E27FC236}">
                <a16:creationId xmlns:a16="http://schemas.microsoft.com/office/drawing/2014/main" xmlns="" id="{BEF13C5E-8909-4493-A822-A95DCD9D7B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81CBBC0E-0A5F-46A0-BD2E-0068F03A74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91374729"/>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6 &amp; 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320A99D5-97DE-48FF-B8F5-9F25D683A5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0B77A65-FF6D-40D7-99D4-1628CDBEA8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870221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219202"/>
            <a:ext cx="8457099" cy="2616101"/>
          </a:xfrm>
          <a:prstGeom prst="rect">
            <a:avLst/>
          </a:prstGeom>
        </p:spPr>
        <p:txBody>
          <a:bodyPr wrap="square">
            <a:spAutoFit/>
          </a:bodyPr>
          <a:lstStyle/>
          <a:p>
            <a:r>
              <a:rPr lang="en-IN" sz="2000" b="1" dirty="0">
                <a:latin typeface="Palatino Linotype" panose="02040502050505030304" pitchFamily="18" charset="0"/>
              </a:rPr>
              <a:t>Session 6</a:t>
            </a:r>
          </a:p>
          <a:p>
            <a:pPr marL="342900" indent="-342900">
              <a:buFont typeface="Symbol" panose="05050102010706020507" pitchFamily="18" charset="2"/>
              <a:buChar char=""/>
            </a:pPr>
            <a:r>
              <a:rPr lang="en-IN" dirty="0">
                <a:latin typeface="Palatino Linotype" panose="02040502050505030304" pitchFamily="18" charset="0"/>
              </a:rPr>
              <a:t>Select with (GROUP BY, HAVING clause)</a:t>
            </a:r>
          </a:p>
          <a:p>
            <a:pPr marL="342900" indent="-342900">
              <a:buFont typeface="Symbol" panose="05050102010706020507" pitchFamily="18" charset="2"/>
              <a:buChar char=""/>
            </a:pPr>
            <a:endParaRPr lang="en-IN" dirty="0">
              <a:latin typeface="Palatino Linotype" panose="02040502050505030304" pitchFamily="18" charset="0"/>
            </a:endParaRPr>
          </a:p>
          <a:p>
            <a:pPr marL="342900" indent="-342900">
              <a:buFont typeface="Symbol" panose="05050102010706020507" pitchFamily="18" charset="2"/>
              <a:buChar char=""/>
            </a:pPr>
            <a:endParaRPr lang="en-IN" dirty="0">
              <a:latin typeface="Palatino Linotype" panose="02040502050505030304" pitchFamily="18" charset="0"/>
            </a:endParaRPr>
          </a:p>
          <a:p>
            <a:r>
              <a:rPr lang="en-IN" b="1" dirty="0">
                <a:latin typeface="Palatino Linotype" panose="02040502050505030304" pitchFamily="18" charset="0"/>
              </a:rPr>
              <a:t>Session 9</a:t>
            </a:r>
          </a:p>
          <a:p>
            <a:pPr marL="342900" indent="-342900">
              <a:buFont typeface="Symbol" panose="05050102010706020507" pitchFamily="18" charset="2"/>
              <a:buChar char=""/>
            </a:pPr>
            <a:r>
              <a:rPr lang="en-IN" dirty="0">
                <a:latin typeface="Palatino Linotype" panose="02040502050505030304" pitchFamily="18" charset="0"/>
              </a:rPr>
              <a:t>SQL Operators </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Built in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Aggregate functions</a:t>
            </a:r>
            <a:endParaRPr lang="en-US" dirty="0">
              <a:latin typeface="Palatino Linotype" panose="02040502050505030304" pitchFamily="18" charset="0"/>
            </a:endParaRPr>
          </a:p>
          <a:p>
            <a:pPr marL="342900" indent="-342900">
              <a:buFont typeface="Symbol" panose="05050102010706020507" pitchFamily="18" charset="2"/>
              <a:buChar char=""/>
            </a:pPr>
            <a:r>
              <a:rPr lang="en-IN" dirty="0">
                <a:latin typeface="Palatino Linotype" panose="02040502050505030304" pitchFamily="18" charset="0"/>
              </a:rPr>
              <a:t>SQL Scalar functions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9839CAEF-6532-459A-A5C5-0208C98877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D4F3C05-57B0-42D5-8C61-4C237B5567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9399350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492896"/>
            <a:ext cx="8838049" cy="914400"/>
          </a:xfrm>
          <a:prstGeom prst="rect">
            <a:avLst/>
          </a:prstGeom>
        </p:spPr>
        <p:txBody>
          <a:bodyPr>
            <a:normAutofit/>
          </a:bodyPr>
          <a:lstStyle/>
          <a:p>
            <a:pPr lvl="0"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aggregate functions</a:t>
            </a:r>
            <a:endParaRPr lang="en-US" sz="4400" b="1" i="1" dirty="0">
              <a:solidFill>
                <a:srgbClr val="DC525C"/>
              </a:solidFill>
              <a:latin typeface="Segoe UI Light" panose="020B0502040204020203" pitchFamily="34" charset="0"/>
              <a:cs typeface="Segoe UI Light" panose="020B0502040204020203" pitchFamily="34" charset="0"/>
            </a:endParaRPr>
          </a:p>
        </p:txBody>
      </p:sp>
      <p:pic>
        <p:nvPicPr>
          <p:cNvPr id="6" name="Picture 5"/>
          <p:cNvPicPr>
            <a:picLocks noChangeAspect="1"/>
          </p:cNvPicPr>
          <p:nvPr/>
        </p:nvPicPr>
        <p:blipFill>
          <a:blip r:embed="rId2" cstate="print"/>
          <a:stretch>
            <a:fillRect/>
          </a:stretch>
        </p:blipFill>
        <p:spPr>
          <a:xfrm>
            <a:off x="3219031" y="3259660"/>
            <a:ext cx="5752351" cy="600075"/>
          </a:xfrm>
          <a:prstGeom prst="rect">
            <a:avLst/>
          </a:prstGeom>
        </p:spPr>
      </p:pic>
      <p:grpSp>
        <p:nvGrpSpPr>
          <p:cNvPr id="7" name="Group 6">
            <a:extLst>
              <a:ext uri="{FF2B5EF4-FFF2-40B4-BE49-F238E27FC236}">
                <a16:creationId xmlns:a16="http://schemas.microsoft.com/office/drawing/2014/main" xmlns="" id="{9D05B159-4748-481A-8897-8192F79151CF}"/>
              </a:ext>
            </a:extLst>
          </p:cNvPr>
          <p:cNvGrpSpPr/>
          <p:nvPr/>
        </p:nvGrpSpPr>
        <p:grpSpPr>
          <a:xfrm>
            <a:off x="1959854" y="4003751"/>
            <a:ext cx="8270704" cy="1939693"/>
            <a:chOff x="1710197" y="3911370"/>
            <a:chExt cx="8270704" cy="1939693"/>
          </a:xfrm>
        </p:grpSpPr>
        <p:pic>
          <p:nvPicPr>
            <p:cNvPr id="14" name="Picture 13"/>
            <p:cNvPicPr>
              <a:picLocks noChangeAspect="1"/>
            </p:cNvPicPr>
            <p:nvPr/>
          </p:nvPicPr>
          <p:blipFill>
            <a:blip r:embed="rId3" cstate="print"/>
            <a:stretch>
              <a:fillRect/>
            </a:stretch>
          </p:blipFill>
          <p:spPr>
            <a:xfrm>
              <a:off x="1710197" y="3911370"/>
              <a:ext cx="5038069" cy="466725"/>
            </a:xfrm>
            <a:prstGeom prst="rect">
              <a:avLst/>
            </a:prstGeom>
          </p:spPr>
        </p:pic>
        <p:grpSp>
          <p:nvGrpSpPr>
            <p:cNvPr id="5" name="Group 22"/>
            <p:cNvGrpSpPr/>
            <p:nvPr/>
          </p:nvGrpSpPr>
          <p:grpSpPr>
            <a:xfrm>
              <a:off x="6019017" y="5012863"/>
              <a:ext cx="3961884" cy="838200"/>
              <a:chOff x="2566549" y="4884266"/>
              <a:chExt cx="6425051" cy="935507"/>
            </a:xfrm>
          </p:grpSpPr>
          <p:pic>
            <p:nvPicPr>
              <p:cNvPr id="15" name="Picture 14"/>
              <p:cNvPicPr>
                <a:picLocks noChangeAspect="1"/>
              </p:cNvPicPr>
              <p:nvPr/>
            </p:nvPicPr>
            <p:blipFill>
              <a:blip r:embed="rId4" cstate="print"/>
              <a:stretch>
                <a:fillRect/>
              </a:stretch>
            </p:blipFill>
            <p:spPr>
              <a:xfrm>
                <a:off x="2599206" y="4942951"/>
                <a:ext cx="1737120" cy="413629"/>
              </a:xfrm>
              <a:prstGeom prst="rect">
                <a:avLst/>
              </a:prstGeom>
            </p:spPr>
          </p:pic>
          <p:pic>
            <p:nvPicPr>
              <p:cNvPr id="16" name="Picture 15"/>
              <p:cNvPicPr>
                <a:picLocks noChangeAspect="1"/>
              </p:cNvPicPr>
              <p:nvPr/>
            </p:nvPicPr>
            <p:blipFill>
              <a:blip r:embed="rId5" cstate="print"/>
              <a:stretch>
                <a:fillRect/>
              </a:stretch>
            </p:blipFill>
            <p:spPr>
              <a:xfrm>
                <a:off x="4651106" y="5385869"/>
                <a:ext cx="1770851" cy="429849"/>
              </a:xfrm>
              <a:prstGeom prst="rect">
                <a:avLst/>
              </a:prstGeom>
            </p:spPr>
          </p:pic>
          <p:pic>
            <p:nvPicPr>
              <p:cNvPr id="17" name="Picture 16"/>
              <p:cNvPicPr>
                <a:picLocks noChangeAspect="1"/>
              </p:cNvPicPr>
              <p:nvPr/>
            </p:nvPicPr>
            <p:blipFill>
              <a:blip r:embed="rId6" cstate="print"/>
              <a:stretch>
                <a:fillRect/>
              </a:stretch>
            </p:blipFill>
            <p:spPr>
              <a:xfrm>
                <a:off x="4648653" y="4918620"/>
                <a:ext cx="1762418" cy="437960"/>
              </a:xfrm>
              <a:prstGeom prst="rect">
                <a:avLst/>
              </a:prstGeom>
            </p:spPr>
          </p:pic>
          <p:pic>
            <p:nvPicPr>
              <p:cNvPr id="18" name="Picture 17"/>
              <p:cNvPicPr>
                <a:picLocks noChangeAspect="1"/>
              </p:cNvPicPr>
              <p:nvPr/>
            </p:nvPicPr>
            <p:blipFill>
              <a:blip r:embed="rId7" cstate="print"/>
              <a:stretch>
                <a:fillRect/>
              </a:stretch>
            </p:blipFill>
            <p:spPr>
              <a:xfrm>
                <a:off x="2566549" y="5406144"/>
                <a:ext cx="1787716" cy="413629"/>
              </a:xfrm>
              <a:prstGeom prst="rect">
                <a:avLst/>
              </a:prstGeom>
            </p:spPr>
          </p:pic>
          <p:pic>
            <p:nvPicPr>
              <p:cNvPr id="19" name="Picture 18"/>
              <p:cNvPicPr>
                <a:picLocks noChangeAspect="1"/>
              </p:cNvPicPr>
              <p:nvPr/>
            </p:nvPicPr>
            <p:blipFill>
              <a:blip r:embed="rId8" cstate="print"/>
              <a:stretch>
                <a:fillRect/>
              </a:stretch>
            </p:blipFill>
            <p:spPr>
              <a:xfrm>
                <a:off x="6782253" y="5410200"/>
                <a:ext cx="2209347" cy="405518"/>
              </a:xfrm>
              <a:prstGeom prst="rect">
                <a:avLst/>
              </a:prstGeom>
            </p:spPr>
          </p:pic>
          <p:pic>
            <p:nvPicPr>
              <p:cNvPr id="21" name="Picture 20"/>
              <p:cNvPicPr>
                <a:picLocks noChangeAspect="1"/>
              </p:cNvPicPr>
              <p:nvPr/>
            </p:nvPicPr>
            <p:blipFill>
              <a:blip r:embed="rId9" cstate="print"/>
              <a:stretch>
                <a:fillRect/>
              </a:stretch>
            </p:blipFill>
            <p:spPr>
              <a:xfrm>
                <a:off x="6782253" y="4884266"/>
                <a:ext cx="1711822" cy="437960"/>
              </a:xfrm>
              <a:prstGeom prst="rect">
                <a:avLst/>
              </a:prstGeom>
            </p:spPr>
          </p:pic>
        </p:grpSp>
        <p:cxnSp>
          <p:nvCxnSpPr>
            <p:cNvPr id="27" name="Elbow Connector 26"/>
            <p:cNvCxnSpPr/>
            <p:nvPr/>
          </p:nvCxnSpPr>
          <p:spPr>
            <a:xfrm>
              <a:off x="6748264" y="4131388"/>
              <a:ext cx="1007869" cy="756000"/>
            </a:xfrm>
            <a:prstGeom prst="bentConnector3">
              <a:avLst>
                <a:gd name="adj1" fmla="val 100397"/>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23768" y="4503853"/>
              <a:ext cx="1342227" cy="461665"/>
            </a:xfrm>
            <a:prstGeom prst="rect">
              <a:avLst/>
            </a:prstGeom>
            <a:noFill/>
          </p:spPr>
          <p:txBody>
            <a:bodyPr wrap="none" rtlCol="0">
              <a:spAutoFit/>
            </a:bodyPr>
            <a:lstStyle/>
            <a:p>
              <a:r>
                <a:rPr lang="en-IN" sz="2400" dirty="0">
                  <a:solidFill>
                    <a:srgbClr val="92D050"/>
                  </a:solidFill>
                </a:rPr>
                <a:t>// ERROR</a:t>
              </a:r>
            </a:p>
          </p:txBody>
        </p:sp>
      </p:grpSp>
      <p:pic>
        <p:nvPicPr>
          <p:cNvPr id="20" name="Picture 19">
            <a:extLst>
              <a:ext uri="{FF2B5EF4-FFF2-40B4-BE49-F238E27FC236}">
                <a16:creationId xmlns:a16="http://schemas.microsoft.com/office/drawing/2014/main" xmlns="" id="{FA35E7AB-5380-462E-9C3A-088B77A51217}"/>
              </a:ext>
            </a:extLst>
          </p:cNvPr>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2" name="Footer Placeholder 2">
            <a:extLst>
              <a:ext uri="{FF2B5EF4-FFF2-40B4-BE49-F238E27FC236}">
                <a16:creationId xmlns:a16="http://schemas.microsoft.com/office/drawing/2014/main" xmlns="" id="{9BBC3515-667F-4C27-8671-DC4777C7C5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48" name="Group 47">
            <a:extLst>
              <a:ext uri="{FF2B5EF4-FFF2-40B4-BE49-F238E27FC236}">
                <a16:creationId xmlns:a16="http://schemas.microsoft.com/office/drawing/2014/main" xmlns="" id="{134C98EB-46CE-4DD1-A7B6-E00E733C3F56}"/>
              </a:ext>
            </a:extLst>
          </p:cNvPr>
          <p:cNvGrpSpPr/>
          <p:nvPr/>
        </p:nvGrpSpPr>
        <p:grpSpPr>
          <a:xfrm>
            <a:off x="502403" y="836712"/>
            <a:ext cx="11209427" cy="1502780"/>
            <a:chOff x="407368" y="3356992"/>
            <a:chExt cx="11209427" cy="1502780"/>
          </a:xfrm>
        </p:grpSpPr>
        <p:grpSp>
          <p:nvGrpSpPr>
            <p:cNvPr id="49" name="Group 48">
              <a:extLst>
                <a:ext uri="{FF2B5EF4-FFF2-40B4-BE49-F238E27FC236}">
                  <a16:creationId xmlns:a16="http://schemas.microsoft.com/office/drawing/2014/main" xmlns="" id="{F74EC445-0346-4886-AFA8-3D0AA0D24849}"/>
                </a:ext>
              </a:extLst>
            </p:cNvPr>
            <p:cNvGrpSpPr/>
            <p:nvPr/>
          </p:nvGrpSpPr>
          <p:grpSpPr>
            <a:xfrm>
              <a:off x="412526" y="3356992"/>
              <a:ext cx="11204269" cy="1502780"/>
              <a:chOff x="412526" y="3406524"/>
              <a:chExt cx="11204269" cy="1502780"/>
            </a:xfrm>
          </p:grpSpPr>
          <p:grpSp>
            <p:nvGrpSpPr>
              <p:cNvPr id="52" name="Group 51">
                <a:extLst>
                  <a:ext uri="{FF2B5EF4-FFF2-40B4-BE49-F238E27FC236}">
                    <a16:creationId xmlns:a16="http://schemas.microsoft.com/office/drawing/2014/main" xmlns="" id="{0B426D6F-1AB4-4C8F-A015-A47F688B8734}"/>
                  </a:ext>
                </a:extLst>
              </p:cNvPr>
              <p:cNvGrpSpPr/>
              <p:nvPr/>
            </p:nvGrpSpPr>
            <p:grpSpPr>
              <a:xfrm>
                <a:off x="412526" y="3501008"/>
                <a:ext cx="9607515" cy="1310984"/>
                <a:chOff x="267703" y="1600839"/>
                <a:chExt cx="9607515" cy="1310984"/>
              </a:xfrm>
            </p:grpSpPr>
            <p:sp>
              <p:nvSpPr>
                <p:cNvPr id="55" name="Rectangle 54">
                  <a:extLst>
                    <a:ext uri="{FF2B5EF4-FFF2-40B4-BE49-F238E27FC236}">
                      <a16:creationId xmlns:a16="http://schemas.microsoft.com/office/drawing/2014/main" xmlns="" id="{36C2290F-263B-4D4D-A12C-50DF3879B340}"/>
                    </a:ext>
                  </a:extLst>
                </p:cNvPr>
                <p:cNvSpPr/>
                <p:nvPr/>
              </p:nvSpPr>
              <p:spPr>
                <a:xfrm>
                  <a:off x="5797328" y="1609673"/>
                  <a:ext cx="3377510"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6" name="Group 55">
                  <a:extLst>
                    <a:ext uri="{FF2B5EF4-FFF2-40B4-BE49-F238E27FC236}">
                      <a16:creationId xmlns:a16="http://schemas.microsoft.com/office/drawing/2014/main" xmlns="" id="{89548BA7-D774-4D39-B1F2-C2BBAEAB1B0E}"/>
                    </a:ext>
                  </a:extLst>
                </p:cNvPr>
                <p:cNvGrpSpPr/>
                <p:nvPr/>
              </p:nvGrpSpPr>
              <p:grpSpPr>
                <a:xfrm>
                  <a:off x="1651832" y="1600839"/>
                  <a:ext cx="8223386" cy="1310984"/>
                  <a:chOff x="31591" y="1556792"/>
                  <a:chExt cx="8223386" cy="1310984"/>
                </a:xfrm>
              </p:grpSpPr>
              <p:grpSp>
                <p:nvGrpSpPr>
                  <p:cNvPr id="59" name="Group 58">
                    <a:extLst>
                      <a:ext uri="{FF2B5EF4-FFF2-40B4-BE49-F238E27FC236}">
                        <a16:creationId xmlns:a16="http://schemas.microsoft.com/office/drawing/2014/main" xmlns="" id="{057420A2-2E6F-4637-AA20-530587A45C85}"/>
                      </a:ext>
                    </a:extLst>
                  </p:cNvPr>
                  <p:cNvGrpSpPr/>
                  <p:nvPr/>
                </p:nvGrpSpPr>
                <p:grpSpPr>
                  <a:xfrm>
                    <a:off x="669977" y="1556792"/>
                    <a:ext cx="6884620" cy="1310984"/>
                    <a:chOff x="669977" y="1556792"/>
                    <a:chExt cx="6884620" cy="1310984"/>
                  </a:xfrm>
                </p:grpSpPr>
                <p:sp>
                  <p:nvSpPr>
                    <p:cNvPr id="63" name="Rectangle 62">
                      <a:extLst>
                        <a:ext uri="{FF2B5EF4-FFF2-40B4-BE49-F238E27FC236}">
                          <a16:creationId xmlns:a16="http://schemas.microsoft.com/office/drawing/2014/main" xmlns="" id="{5987361A-4A32-45B3-A60E-259B702B1486}"/>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TextBox 63">
                      <a:extLst>
                        <a:ext uri="{FF2B5EF4-FFF2-40B4-BE49-F238E27FC236}">
                          <a16:creationId xmlns:a16="http://schemas.microsoft.com/office/drawing/2014/main" xmlns="" id="{11C28C63-D118-40DA-9EF6-EE642C2196DA}"/>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65" name="TextBox 64">
                      <a:extLst>
                        <a:ext uri="{FF2B5EF4-FFF2-40B4-BE49-F238E27FC236}">
                          <a16:creationId xmlns:a16="http://schemas.microsoft.com/office/drawing/2014/main" xmlns="" id="{3972D231-7799-4FE9-B556-C3E260FE2690}"/>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66" name="TextBox 65">
                      <a:extLst>
                        <a:ext uri="{FF2B5EF4-FFF2-40B4-BE49-F238E27FC236}">
                          <a16:creationId xmlns:a16="http://schemas.microsoft.com/office/drawing/2014/main" xmlns="" id="{233C8330-1AA8-4054-AA47-79099661FC0F}"/>
                        </a:ext>
                      </a:extLst>
                    </p:cNvPr>
                    <p:cNvSpPr txBox="1"/>
                    <p:nvPr/>
                  </p:nvSpPr>
                  <p:spPr>
                    <a:xfrm>
                      <a:off x="4202827" y="2159890"/>
                      <a:ext cx="3351770" cy="707886"/>
                    </a:xfrm>
                    <a:prstGeom prst="rect">
                      <a:avLst/>
                    </a:prstGeom>
                    <a:noFill/>
                  </p:spPr>
                  <p:txBody>
                    <a:bodyPr wrap="square">
                      <a:spAutoFit/>
                    </a:bodyPr>
                    <a:lstStyle/>
                    <a:p>
                      <a:pPr algn="ctr"/>
                      <a:r>
                        <a:rPr lang="en-IN" sz="2000" dirty="0">
                          <a:latin typeface="Liberation Mono"/>
                          <a:cs typeface="Arial" panose="020B0604020202020204" pitchFamily="34" charset="0"/>
                        </a:rPr>
                        <a:t>AVG(sal), SUM(sal), MAX(sal), MIN(sal), COUNT(*) </a:t>
                      </a:r>
                      <a:endParaRPr lang="en-IN" sz="2000" dirty="0"/>
                    </a:p>
                  </p:txBody>
                </p:sp>
              </p:grpSp>
              <p:sp>
                <p:nvSpPr>
                  <p:cNvPr id="60" name="Arrow: Right 59">
                    <a:extLst>
                      <a:ext uri="{FF2B5EF4-FFF2-40B4-BE49-F238E27FC236}">
                        <a16:creationId xmlns:a16="http://schemas.microsoft.com/office/drawing/2014/main" xmlns="" id="{639D508B-37B2-407D-AB54-D75168BCFF7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Arrow: Right 60">
                    <a:extLst>
                      <a:ext uri="{FF2B5EF4-FFF2-40B4-BE49-F238E27FC236}">
                        <a16:creationId xmlns:a16="http://schemas.microsoft.com/office/drawing/2014/main" xmlns="" id="{673D2B74-DBF7-44BB-8E8F-9BD14EFA53F5}"/>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Arrow: Right 61">
                    <a:extLst>
                      <a:ext uri="{FF2B5EF4-FFF2-40B4-BE49-F238E27FC236}">
                        <a16:creationId xmlns:a16="http://schemas.microsoft.com/office/drawing/2014/main" xmlns="" id="{FA6657CC-03A3-4DD2-9BD9-001AA133EFA5}"/>
                      </a:ext>
                    </a:extLst>
                  </p:cNvPr>
                  <p:cNvSpPr/>
                  <p:nvPr/>
                </p:nvSpPr>
                <p:spPr>
                  <a:xfrm>
                    <a:off x="764857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7" name="Flowchart: Magnetic Disk 56">
                  <a:extLst>
                    <a:ext uri="{FF2B5EF4-FFF2-40B4-BE49-F238E27FC236}">
                      <a16:creationId xmlns:a16="http://schemas.microsoft.com/office/drawing/2014/main" xmlns="" id="{00C48A47-B30E-4695-B52D-3334BC1C292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xmlns="" id="{76F04DF5-7527-4A75-BDB8-27ED79428B66}"/>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53" name="Oval 52">
                <a:extLst>
                  <a:ext uri="{FF2B5EF4-FFF2-40B4-BE49-F238E27FC236}">
                    <a16:creationId xmlns:a16="http://schemas.microsoft.com/office/drawing/2014/main" xmlns="" id="{9D92321E-5ADA-40DE-A74A-A799672D68DE}"/>
                  </a:ext>
                </a:extLst>
              </p:cNvPr>
              <p:cNvSpPr/>
              <p:nvPr/>
            </p:nvSpPr>
            <p:spPr>
              <a:xfrm>
                <a:off x="1011401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TextBox 53">
                <a:extLst>
                  <a:ext uri="{FF2B5EF4-FFF2-40B4-BE49-F238E27FC236}">
                    <a16:creationId xmlns:a16="http://schemas.microsoft.com/office/drawing/2014/main" xmlns="" id="{7E642A8A-D1C2-45B5-A170-8D0A8697A272}"/>
                  </a:ext>
                </a:extLst>
              </p:cNvPr>
              <p:cNvSpPr txBox="1"/>
              <p:nvPr/>
            </p:nvSpPr>
            <p:spPr>
              <a:xfrm>
                <a:off x="10136999"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50" name="TextBox 49">
              <a:extLst>
                <a:ext uri="{FF2B5EF4-FFF2-40B4-BE49-F238E27FC236}">
                  <a16:creationId xmlns:a16="http://schemas.microsoft.com/office/drawing/2014/main" xmlns="" id="{D0DABE61-B0E3-4585-A3AC-79E94376C3D9}"/>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51" name="TextBox 50">
              <a:extLst>
                <a:ext uri="{FF2B5EF4-FFF2-40B4-BE49-F238E27FC236}">
                  <a16:creationId xmlns:a16="http://schemas.microsoft.com/office/drawing/2014/main" xmlns="" id="{D3B82310-7E2B-4F23-8723-9DE9A12286B4}"/>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xmlns="" val="201450755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AE472D74-CDA4-4F61-B112-153D30E94BC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DA65ABF1-FCFD-4DB6-94E8-F6787FDAAB57}"/>
              </a:ext>
            </a:extLst>
          </p:cNvPr>
          <p:cNvSpPr/>
          <p:nvPr/>
        </p:nvSpPr>
        <p:spPr>
          <a:xfrm>
            <a:off x="406574" y="764704"/>
            <a:ext cx="11161240" cy="2031325"/>
          </a:xfrm>
          <a:prstGeom prst="rect">
            <a:avLst/>
          </a:prstGeom>
        </p:spPr>
        <p:txBody>
          <a:bodyPr wrap="square">
            <a:spAutoFit/>
          </a:bodyPr>
          <a:lstStyle/>
          <a:p>
            <a:r>
              <a:rPr lang="en-IN" sz="2400" dirty="0">
                <a:solidFill>
                  <a:srgbClr val="FF0000"/>
                </a:solidFill>
                <a:latin typeface="Palatino Linotype" panose="02040502050505030304" pitchFamily="18" charset="0"/>
              </a:rPr>
              <a:t>Remember:</a:t>
            </a:r>
          </a:p>
          <a:p>
            <a:endParaRPr lang="en-IN" sz="800" dirty="0">
              <a:latin typeface="Palatino Linotype" panose="02040502050505030304" pitchFamily="18" charset="0"/>
            </a:endParaRPr>
          </a:p>
          <a:p>
            <a:r>
              <a:rPr lang="en-IN" sz="2000" b="1" dirty="0">
                <a:latin typeface="Palatino Linotype" panose="02040502050505030304" pitchFamily="18" charset="0"/>
              </a:rPr>
              <a:t>There are 3 places where aggregate functions can appear in a query.</a:t>
            </a:r>
          </a:p>
          <a:p>
            <a:endParaRPr lang="en-IN" sz="800" dirty="0">
              <a:latin typeface="Palatino Linotype" panose="02040502050505030304" pitchFamily="18" charset="0"/>
            </a:endParaRP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SELECT-LIST</a:t>
            </a:r>
            <a:r>
              <a:rPr lang="en-IN" sz="2200" dirty="0">
                <a:latin typeface="Palatino Linotype" panose="02040502050505030304" pitchFamily="18" charset="0"/>
              </a:rPr>
              <a:t>/</a:t>
            </a:r>
            <a:r>
              <a:rPr lang="en-IN" sz="2200" dirty="0">
                <a:solidFill>
                  <a:srgbClr val="00B0F0"/>
                </a:solidFill>
                <a:latin typeface="Palatino Linotype" panose="02040502050505030304" pitchFamily="18" charset="0"/>
              </a:rPr>
              <a:t>FIELD-LIST</a:t>
            </a:r>
            <a:r>
              <a:rPr lang="en-IN" sz="2200" dirty="0">
                <a:latin typeface="Palatino Linotype" panose="02040502050505030304" pitchFamily="18" charset="0"/>
              </a:rPr>
              <a:t> (the items before the FROM 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ORDER BY </a:t>
            </a:r>
            <a:r>
              <a:rPr lang="en-IN" sz="2200" dirty="0">
                <a:latin typeface="Palatino Linotype" panose="02040502050505030304" pitchFamily="18" charset="0"/>
              </a:rPr>
              <a:t>clause.</a:t>
            </a:r>
          </a:p>
          <a:p>
            <a:pPr marL="285750" indent="-285750">
              <a:buFont typeface="Arial" panose="020B0604020202020204" pitchFamily="34" charset="0"/>
              <a:buChar char="•"/>
            </a:pPr>
            <a:r>
              <a:rPr lang="en-IN" sz="2200" dirty="0">
                <a:latin typeface="Palatino Linotype" panose="02040502050505030304" pitchFamily="18" charset="0"/>
              </a:rPr>
              <a:t>in the </a:t>
            </a:r>
            <a:r>
              <a:rPr lang="en-IN" sz="2200" dirty="0">
                <a:solidFill>
                  <a:srgbClr val="00B0F0"/>
                </a:solidFill>
                <a:latin typeface="Palatino Linotype" panose="02040502050505030304" pitchFamily="18" charset="0"/>
              </a:rPr>
              <a:t>HAVING</a:t>
            </a:r>
            <a:r>
              <a:rPr lang="en-IN" sz="2200" dirty="0">
                <a:latin typeface="Palatino Linotype" panose="02040502050505030304" pitchFamily="18" charset="0"/>
              </a:rPr>
              <a:t> clause.</a:t>
            </a:r>
          </a:p>
        </p:txBody>
      </p:sp>
      <p:sp>
        <p:nvSpPr>
          <p:cNvPr id="5" name="Rectangle 4">
            <a:extLst>
              <a:ext uri="{FF2B5EF4-FFF2-40B4-BE49-F238E27FC236}">
                <a16:creationId xmlns:a16="http://schemas.microsoft.com/office/drawing/2014/main" xmlns="" id="{C926D0CD-E7F5-4B0C-93DA-8AF96042D1C7}"/>
              </a:ext>
            </a:extLst>
          </p:cNvPr>
          <p:cNvSpPr/>
          <p:nvPr/>
        </p:nvSpPr>
        <p:spPr>
          <a:xfrm>
            <a:off x="334566" y="2924944"/>
            <a:ext cx="11593288" cy="3600986"/>
          </a:xfrm>
          <a:prstGeom prst="rect">
            <a:avLst/>
          </a:prstGeom>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aggregate functions allow you to perform the calculation of a set of rows and </a:t>
            </a:r>
            <a:r>
              <a:rPr lang="en-IN" b="1" dirty="0">
                <a:latin typeface="Palatino Linotype" panose="02040502050505030304" pitchFamily="18" charset="0"/>
                <a:cs typeface="Segoe UI Light" panose="020B0502040204020203" pitchFamily="34" charset="0"/>
              </a:rPr>
              <a:t>return a single value</a:t>
            </a:r>
            <a:r>
              <a:rPr lang="en-IN" dirty="0">
                <a:latin typeface="Palatino Linotype" panose="02040502050505030304" pitchFamily="18" charset="0"/>
                <a:cs typeface="Segoe UI Light" panose="020B0502040204020203" pitchFamily="34" charset="0"/>
              </a:rPr>
              <a:t>.</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WHERE</a:t>
            </a:r>
            <a:r>
              <a:rPr lang="en-IN" dirty="0">
                <a:solidFill>
                  <a:schemeClr val="tx1">
                    <a:lumMod val="85000"/>
                    <a:lumOff val="15000"/>
                  </a:schemeClr>
                </a:solidFill>
                <a:latin typeface="Palatino Linotype" panose="02040502050505030304" pitchFamily="18" charset="0"/>
              </a:rPr>
              <a:t> clause cannot refer to aggregate functions.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rPr>
              <a:t>The </a:t>
            </a:r>
            <a:r>
              <a:rPr lang="en-IN" dirty="0">
                <a:solidFill>
                  <a:srgbClr val="A40052"/>
                </a:solidFill>
                <a:uFill>
                  <a:solidFill>
                    <a:srgbClr val="FF0000"/>
                  </a:solidFill>
                </a:uFill>
                <a:latin typeface="Arial" panose="020B0604020202020204" pitchFamily="34" charset="0"/>
                <a:cs typeface="Arial" panose="020B0604020202020204" pitchFamily="34" charset="0"/>
              </a:rPr>
              <a:t>HAVING</a:t>
            </a:r>
            <a:r>
              <a:rPr lang="en-IN" dirty="0">
                <a:solidFill>
                  <a:schemeClr val="tx1">
                    <a:lumMod val="85000"/>
                    <a:lumOff val="15000"/>
                  </a:schemeClr>
                </a:solidFill>
                <a:latin typeface="Palatino Linotype" panose="02040502050505030304" pitchFamily="18" charset="0"/>
              </a:rPr>
              <a:t> clause can refer to aggregate functions.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No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rgbClr val="A40052"/>
                </a:solidFill>
                <a:uFill>
                  <a:solidFill>
                    <a:srgbClr val="FF0000"/>
                  </a:solidFill>
                </a:uFill>
                <a:latin typeface="Arial" panose="020B0604020202020204" pitchFamily="34" charset="0"/>
                <a:cs typeface="Arial" panose="020B0604020202020204" pitchFamily="34" charset="0"/>
              </a:rPr>
              <a:t>Nesting</a:t>
            </a:r>
            <a:r>
              <a:rPr lang="en-IN" dirty="0">
                <a:solidFill>
                  <a:srgbClr val="242729"/>
                </a:solidFill>
                <a:latin typeface="Palatino Linotype" panose="02040502050505030304" pitchFamily="18" charset="0"/>
                <a:cs typeface="Segoe UI Light" panose="020B0502040204020203" pitchFamily="34" charset="0"/>
              </a:rPr>
              <a:t> of aggregate function is also not allowed.</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Liberation Mono"/>
                <a:cs typeface="Arial" panose="020B0604020202020204" pitchFamily="34" charset="0"/>
              </a:rPr>
              <a:t>           SELECT</a:t>
            </a:r>
            <a:r>
              <a:rPr lang="en-US" dirty="0">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MAX</a:t>
            </a:r>
            <a:r>
              <a:rPr lang="en-US" dirty="0">
                <a:solidFill>
                  <a:schemeClr val="bg1">
                    <a:lumMod val="65000"/>
                  </a:schemeClr>
                </a:solidFill>
                <a:latin typeface="Liberation Mono"/>
                <a:cs typeface="Arial" panose="020B0604020202020204" pitchFamily="34" charset="0"/>
              </a:rPr>
              <a:t>(</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emp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deptno;</a:t>
            </a:r>
          </a:p>
          <a:p>
            <a:pPr marL="285750" indent="-285750">
              <a:buFont typeface="Arial" panose="020B0604020202020204" pitchFamily="34" charset="0"/>
              <a:buChar char="•"/>
            </a:pPr>
            <a:r>
              <a:rPr lang="en-IN" dirty="0">
                <a:solidFill>
                  <a:srgbClr val="242729"/>
                </a:solidFill>
                <a:latin typeface="Palatino Linotype" panose="02040502050505030304" pitchFamily="18" charset="0"/>
                <a:cs typeface="Segoe UI Light" panose="020B0502040204020203" pitchFamily="34" charset="0"/>
              </a:rPr>
              <a:t>Blank space between aggregate functions like (SUM, MIN, MAX, COUNT) are not allowed. </a:t>
            </a:r>
          </a:p>
          <a:p>
            <a:r>
              <a:rPr lang="en-IN" dirty="0">
                <a:solidFill>
                  <a:srgbClr val="FF0000"/>
                </a:solidFill>
                <a:latin typeface="Palatino Linotype" panose="02040502050505030304" pitchFamily="18" charset="0"/>
                <a:cs typeface="Segoe UI Light" panose="020B0502040204020203" pitchFamily="34" charset="0"/>
              </a:rPr>
              <a:t>     e.g.</a:t>
            </a:r>
            <a:endParaRPr lang="en-IN" dirty="0">
              <a:solidFill>
                <a:srgbClr val="242729"/>
              </a:solidFill>
              <a:latin typeface="Palatino Linotype" panose="02040502050505030304" pitchFamily="18" charset="0"/>
              <a:cs typeface="Segoe UI Light" panose="020B0502040204020203" pitchFamily="34" charset="0"/>
            </a:endParaRPr>
          </a:p>
          <a:p>
            <a:r>
              <a:rPr lang="en-IN" dirty="0">
                <a:solidFill>
                  <a:srgbClr val="242729"/>
                </a:solidFill>
                <a:latin typeface="Palatino Linotype" panose="02040502050505030304" pitchFamily="18" charset="0"/>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SELECT</a:t>
            </a:r>
            <a:r>
              <a:rPr lang="en-IN" dirty="0">
                <a:solidFill>
                  <a:srgbClr val="242729"/>
                </a:solidFill>
                <a:latin typeface="Liberation Mono"/>
                <a:cs typeface="Segoe UI Light" panose="020B0502040204020203" pitchFamily="34" charset="0"/>
              </a:rPr>
              <a:t> </a:t>
            </a:r>
            <a:r>
              <a:rPr lang="en-IN" dirty="0">
                <a:solidFill>
                  <a:schemeClr val="accent2">
                    <a:lumMod val="75000"/>
                  </a:schemeClr>
                </a:solidFill>
                <a:latin typeface="Liberation Mono"/>
                <a:cs typeface="Arial" panose="020B0604020202020204" pitchFamily="34" charset="0"/>
              </a:rPr>
              <a:t>SUM</a:t>
            </a:r>
            <a:r>
              <a:rPr lang="en-IN" dirty="0">
                <a:solidFill>
                  <a:srgbClr val="242729"/>
                </a:solidFill>
                <a:latin typeface="Liberation Mono"/>
                <a:cs typeface="Segoe UI Light" panose="020B0502040204020203"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sal</a:t>
            </a:r>
            <a:r>
              <a:rPr lang="en-IN" dirty="0">
                <a:solidFill>
                  <a:schemeClr val="bg1">
                    <a:lumMod val="65000"/>
                  </a:schemeClr>
                </a:solidFill>
                <a:latin typeface="Liberation Mono"/>
                <a:cs typeface="Arial" panose="020B0604020202020204" pitchFamily="34" charset="0"/>
              </a:rPr>
              <a:t>)</a:t>
            </a:r>
            <a:r>
              <a:rPr lang="en-IN" dirty="0">
                <a:solidFill>
                  <a:srgbClr val="242729"/>
                </a:solidFill>
                <a:latin typeface="Liberation Mono"/>
                <a:cs typeface="Segoe UI Light" panose="020B0502040204020203"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FROM</a:t>
            </a:r>
            <a:r>
              <a:rPr lang="en-IN" dirty="0">
                <a:solidFill>
                  <a:srgbClr val="242729"/>
                </a:solidFill>
                <a:latin typeface="Liberation Mono"/>
                <a:cs typeface="Segoe UI Light" panose="020B0502040204020203" pitchFamily="34" charset="0"/>
              </a:rPr>
              <a:t> emp;</a:t>
            </a:r>
          </a:p>
          <a:p>
            <a:pPr marL="285750" indent="-28575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 The GROUP BY clause is often used with an aggregate function to perform calculation and </a:t>
            </a:r>
            <a:r>
              <a:rPr lang="en-IN" b="1" dirty="0">
                <a:latin typeface="Palatino Linotype" panose="02040502050505030304" pitchFamily="18" charset="0"/>
                <a:cs typeface="Segoe UI Light" panose="020B0502040204020203" pitchFamily="34" charset="0"/>
              </a:rPr>
              <a:t>return a single value for each subgroup</a:t>
            </a:r>
            <a:r>
              <a:rPr lang="en-IN" dirty="0">
                <a:latin typeface="Palatino Linotype" panose="02040502050505030304" pitchFamily="18" charset="0"/>
                <a:cs typeface="Segoe UI Light" panose="020B0502040204020203" pitchFamily="34" charset="0"/>
              </a:rPr>
              <a:t>.</a:t>
            </a:r>
          </a:p>
        </p:txBody>
      </p:sp>
      <p:sp>
        <p:nvSpPr>
          <p:cNvPr id="6" name="Rectangle 5">
            <a:extLst>
              <a:ext uri="{FF2B5EF4-FFF2-40B4-BE49-F238E27FC236}">
                <a16:creationId xmlns:a16="http://schemas.microsoft.com/office/drawing/2014/main" xmlns="" id="{611D5438-13B0-4132-88AA-54089E1CDC4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cxnSp>
        <p:nvCxnSpPr>
          <p:cNvPr id="4" name="Straight Connector 3">
            <a:extLst>
              <a:ext uri="{FF2B5EF4-FFF2-40B4-BE49-F238E27FC236}">
                <a16:creationId xmlns:a16="http://schemas.microsoft.com/office/drawing/2014/main" xmlns="" id="{665CD3CB-2797-4A2A-8846-3606C8164B70}"/>
              </a:ext>
            </a:extLst>
          </p:cNvPr>
          <p:cNvCxnSpPr/>
          <p:nvPr/>
        </p:nvCxnSpPr>
        <p:spPr>
          <a:xfrm>
            <a:off x="262558" y="6525344"/>
            <a:ext cx="117373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40A92170-E8BF-4305-A878-B2B1D264BC8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9243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8471161" y="3095240"/>
            <a:ext cx="3465374" cy="3533742"/>
            <a:chOff x="5564023" y="2715357"/>
            <a:chExt cx="3695510" cy="3811560"/>
          </a:xfrm>
        </p:grpSpPr>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564023" y="3324100"/>
              <a:ext cx="3427577" cy="3202817"/>
            </a:xfrm>
            <a:prstGeom prst="rect">
              <a:avLst/>
            </a:prstGeom>
          </p:spPr>
        </p:pic>
        <p:cxnSp>
          <p:nvCxnSpPr>
            <p:cNvPr id="9" name="Elbow Connector 8"/>
            <p:cNvCxnSpPr/>
            <p:nvPr/>
          </p:nvCxnSpPr>
          <p:spPr>
            <a:xfrm rot="10800000" flipV="1">
              <a:off x="7277813" y="2908164"/>
              <a:ext cx="1027989" cy="507111"/>
            </a:xfrm>
            <a:prstGeom prst="bentConnector2">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2718" y="2715357"/>
              <a:ext cx="775788" cy="398317"/>
            </a:xfrm>
            <a:prstGeom prst="rect">
              <a:avLst/>
            </a:prstGeom>
            <a:noFill/>
          </p:spPr>
          <p:txBody>
            <a:bodyPr wrap="none" rtlCol="0">
              <a:spAutoFit/>
            </a:bodyPr>
            <a:lstStyle/>
            <a:p>
              <a:r>
                <a:rPr lang="en-IN" dirty="0"/>
                <a:t>Entity</a:t>
              </a:r>
            </a:p>
          </p:txBody>
        </p:sp>
        <p:cxnSp>
          <p:nvCxnSpPr>
            <p:cNvPr id="12" name="Elbow Connector 11"/>
            <p:cNvCxnSpPr/>
            <p:nvPr/>
          </p:nvCxnSpPr>
          <p:spPr>
            <a:xfrm rot="16200000" flipH="1" flipV="1">
              <a:off x="7931809" y="3590999"/>
              <a:ext cx="508183" cy="996619"/>
            </a:xfrm>
            <a:prstGeom prst="bentConnector4">
              <a:avLst>
                <a:gd name="adj1" fmla="val -44984"/>
                <a:gd name="adj2" fmla="val 76185"/>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62272" y="3821668"/>
              <a:ext cx="1097261" cy="398317"/>
            </a:xfrm>
            <a:prstGeom prst="rect">
              <a:avLst/>
            </a:prstGeom>
            <a:noFill/>
          </p:spPr>
          <p:txBody>
            <a:bodyPr wrap="none" rtlCol="0">
              <a:spAutoFit/>
            </a:bodyPr>
            <a:lstStyle/>
            <a:p>
              <a:r>
                <a:rPr lang="en-IN" dirty="0"/>
                <a:t>Attribute</a:t>
              </a:r>
            </a:p>
          </p:txBody>
        </p:sp>
      </p:grpSp>
      <p:sp>
        <p:nvSpPr>
          <p:cNvPr id="2" name="Title 1"/>
          <p:cNvSpPr txBox="1">
            <a:spLocks/>
          </p:cNvSpPr>
          <p:nvPr/>
        </p:nvSpPr>
        <p:spPr>
          <a:xfrm>
            <a:off x="1676182" y="2466332"/>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Attribute?</a:t>
            </a:r>
          </a:p>
        </p:txBody>
      </p:sp>
      <p:sp>
        <p:nvSpPr>
          <p:cNvPr id="4" name="Rectangle 3"/>
          <p:cNvSpPr/>
          <p:nvPr/>
        </p:nvSpPr>
        <p:spPr>
          <a:xfrm>
            <a:off x="184714" y="727120"/>
            <a:ext cx="11484704" cy="1261720"/>
          </a:xfrm>
          <a:prstGeom prst="rect">
            <a:avLst/>
          </a:prstGeom>
        </p:spPr>
        <p:txBody>
          <a:bodyPr wrap="square">
            <a:spAutoFit/>
          </a:bodyPr>
          <a:lstStyle/>
          <a:p>
            <a:pPr algn="just"/>
            <a:r>
              <a:rPr lang="en-IN" dirty="0">
                <a:solidFill>
                  <a:schemeClr val="accent6">
                    <a:lumMod val="75000"/>
                  </a:schemeClr>
                </a:solidFill>
                <a:latin typeface="Palatino Linotype" panose="02040502050505030304" pitchFamily="18" charset="0"/>
                <a:cs typeface="Arial" panose="020B0604020202020204" pitchFamily="34" charset="0"/>
              </a:rPr>
              <a:t>When you are designing attributes for your entities, </a:t>
            </a:r>
            <a:r>
              <a:rPr lang="en-IN" b="1" dirty="0">
                <a:solidFill>
                  <a:srgbClr val="006C86"/>
                </a:solidFill>
                <a:latin typeface="Palatino Linotype" panose="02040502050505030304" pitchFamily="18" charset="0"/>
                <a:cs typeface="Arial" panose="020B0604020202020204" pitchFamily="34" charset="0"/>
              </a:rPr>
              <a:t>you will sometimes find that an attribute does not have a value</a:t>
            </a:r>
            <a:r>
              <a:rPr lang="en-IN" dirty="0">
                <a:solidFill>
                  <a:schemeClr val="accent6">
                    <a:lumMod val="75000"/>
                  </a:schemeClr>
                </a:solidFill>
                <a:latin typeface="Palatino Linotype" panose="02040502050505030304" pitchFamily="18" charset="0"/>
                <a:cs typeface="Arial" panose="020B0604020202020204" pitchFamily="34" charset="0"/>
              </a:rPr>
              <a:t>. For example, you might want an attribute for a person's middle name, but you can't require a value because some people have no middle name</a:t>
            </a:r>
            <a:r>
              <a:rPr lang="en-IN" i="1" dirty="0">
                <a:solidFill>
                  <a:srgbClr val="D9DD21"/>
                </a:solidFill>
                <a:latin typeface="Palatino Linotype" panose="02040502050505030304" pitchFamily="18" charset="0"/>
                <a:cs typeface="Arial" panose="020B0604020202020204" pitchFamily="34" charset="0"/>
              </a:rPr>
              <a:t>. </a:t>
            </a:r>
            <a:r>
              <a:rPr lang="en-IN" sz="2000" b="1" dirty="0">
                <a:latin typeface="Palatino Linotype" panose="02040502050505030304" pitchFamily="18" charset="0"/>
                <a:cs typeface="Arial" panose="020B0604020202020204" pitchFamily="34" charset="0"/>
              </a:rPr>
              <a:t>For these, you can define the attribute so that it can contain null values.</a:t>
            </a:r>
            <a:endParaRPr lang="en-IN" b="1" dirty="0">
              <a:latin typeface="Palatino Linotype" panose="02040502050505030304" pitchFamily="18" charset="0"/>
              <a:cs typeface="Arial" panose="020B0604020202020204" pitchFamily="34" charset="0"/>
            </a:endParaRPr>
          </a:p>
        </p:txBody>
      </p:sp>
      <p:sp>
        <p:nvSpPr>
          <p:cNvPr id="5" name="Rectangle 4"/>
          <p:cNvSpPr/>
          <p:nvPr/>
        </p:nvSpPr>
        <p:spPr>
          <a:xfrm>
            <a:off x="184714" y="4399528"/>
            <a:ext cx="8748757" cy="1261720"/>
          </a:xfrm>
          <a:prstGeom prst="rect">
            <a:avLst/>
          </a:prstGeom>
        </p:spPr>
        <p:txBody>
          <a:bodyPr wrap="square">
            <a:spAutoFit/>
          </a:bodyPr>
          <a:lstStyle/>
          <a:p>
            <a:pPr algn="just"/>
            <a:r>
              <a:rPr lang="en-IN" b="1" dirty="0">
                <a:solidFill>
                  <a:srgbClr val="006C86"/>
                </a:solidFill>
                <a:latin typeface="Palatino Linotype" panose="02040502050505030304" pitchFamily="18" charset="0"/>
                <a:cs typeface="Arial" panose="020B0604020202020204" pitchFamily="34" charset="0"/>
              </a:rPr>
              <a:t>In some cases, you might not want a specific attribute to contain a null value</a:t>
            </a:r>
            <a:r>
              <a:rPr lang="en-IN" dirty="0">
                <a:solidFill>
                  <a:schemeClr val="accent6">
                    <a:lumMod val="75000"/>
                  </a:schemeClr>
                </a:solidFill>
                <a:latin typeface="Palatino Linotype" panose="02040502050505030304" pitchFamily="18" charset="0"/>
                <a:cs typeface="Arial" panose="020B0604020202020204" pitchFamily="34" charset="0"/>
              </a:rPr>
              <a:t>, but you don't want to require that the user or program always provide a value. In this case, a default value might be appropriate. </a:t>
            </a:r>
            <a:r>
              <a:rPr lang="en-IN" sz="2000" b="1" dirty="0">
                <a:latin typeface="Palatino Linotype" panose="02040502050505030304" pitchFamily="18" charset="0"/>
                <a:cs typeface="Arial" panose="020B0604020202020204" pitchFamily="34" charset="0"/>
              </a:rPr>
              <a:t>A default value is a value that applies to an attribute if no other valid value is available</a:t>
            </a:r>
            <a:r>
              <a:rPr lang="en-IN" sz="2000" dirty="0">
                <a:latin typeface="Palatino Linotype" panose="02040502050505030304" pitchFamily="18" charset="0"/>
                <a:cs typeface="Arial" panose="020B0604020202020204" pitchFamily="34" charset="0"/>
              </a:rPr>
              <a:t>.</a:t>
            </a:r>
          </a:p>
        </p:txBody>
      </p:sp>
      <p:sp>
        <p:nvSpPr>
          <p:cNvPr id="6" name="Rectangle 5">
            <a:extLst>
              <a:ext uri="{FF2B5EF4-FFF2-40B4-BE49-F238E27FC236}">
                <a16:creationId xmlns:a16="http://schemas.microsoft.com/office/drawing/2014/main" xmlns="" id="{82208478-F271-4139-8A17-511DF10D4431}"/>
              </a:ext>
            </a:extLst>
          </p:cNvPr>
          <p:cNvSpPr/>
          <p:nvPr/>
        </p:nvSpPr>
        <p:spPr>
          <a:xfrm>
            <a:off x="2603850" y="3297270"/>
            <a:ext cx="6982712" cy="707794"/>
          </a:xfrm>
          <a:prstGeom prst="rect">
            <a:avLst/>
          </a:prstGeom>
        </p:spPr>
        <p:txBody>
          <a:bodyPr wrap="square">
            <a:spAutoFit/>
          </a:bodyPr>
          <a:lstStyle/>
          <a:p>
            <a:pPr algn="ctr"/>
            <a:r>
              <a:rPr lang="en-US" sz="2000" dirty="0">
                <a:latin typeface="Palatino Linotype" panose="02040502050505030304" pitchFamily="18" charset="0"/>
              </a:rPr>
              <a:t>Attributes are the properties that define a relation</a:t>
            </a:r>
            <a:r>
              <a:rPr lang="en-US" sz="2000" dirty="0">
                <a:solidFill>
                  <a:srgbClr val="0089A4"/>
                </a:solidFill>
                <a:latin typeface="Palatino Linotype" panose="02040502050505030304" pitchFamily="18" charset="0"/>
              </a:rPr>
              <a:t>. </a:t>
            </a:r>
          </a:p>
          <a:p>
            <a:pPr algn="ctr"/>
            <a:r>
              <a:rPr lang="en-US" sz="2000" dirty="0">
                <a:solidFill>
                  <a:srgbClr val="FF0000"/>
                </a:solidFill>
                <a:latin typeface="Palatino Linotype" panose="02040502050505030304" pitchFamily="18" charset="0"/>
              </a:rPr>
              <a:t>e.g. </a:t>
            </a:r>
            <a:r>
              <a:rPr lang="en-US" sz="2000" dirty="0">
                <a:solidFill>
                  <a:srgbClr val="0089A4"/>
                </a:solidFill>
                <a:latin typeface="Palatino Linotype" panose="02040502050505030304" pitchFamily="18" charset="0"/>
              </a:rPr>
              <a:t> </a:t>
            </a:r>
            <a:r>
              <a:rPr lang="en-US" sz="2000" dirty="0">
                <a:latin typeface="Palatino Linotype" panose="02040502050505030304" pitchFamily="18" charset="0"/>
              </a:rPr>
              <a:t>student</a:t>
            </a:r>
            <a:r>
              <a:rPr lang="en-US" sz="2000" dirty="0">
                <a:solidFill>
                  <a:schemeClr val="bg1">
                    <a:lumMod val="65000"/>
                  </a:schemeClr>
                </a:solidFill>
                <a:latin typeface="Palatino Linotype" panose="02040502050505030304" pitchFamily="18" charset="0"/>
              </a:rPr>
              <a:t>(</a:t>
            </a:r>
            <a:r>
              <a:rPr lang="en-US" sz="2000" dirty="0">
                <a:latin typeface="Palatino Linotype" panose="02040502050505030304" pitchFamily="18" charset="0"/>
              </a:rPr>
              <a:t>ID, firstName, middleName, lastName, city</a:t>
            </a:r>
            <a:r>
              <a:rPr lang="en-US" sz="2000" dirty="0">
                <a:solidFill>
                  <a:schemeClr val="bg1">
                    <a:lumMod val="65000"/>
                  </a:schemeClr>
                </a:solidFill>
                <a:latin typeface="Palatino Linotype" panose="02040502050505030304" pitchFamily="18" charset="0"/>
              </a:rPr>
              <a:t>)</a:t>
            </a:r>
            <a:endParaRPr lang="en-IN" sz="2000" dirty="0">
              <a:solidFill>
                <a:schemeClr val="bg1">
                  <a:lumMod val="65000"/>
                </a:schemeClr>
              </a:solidFill>
              <a:latin typeface="Palatino Linotype" panose="02040502050505030304" pitchFamily="18" charset="0"/>
            </a:endParaRPr>
          </a:p>
        </p:txBody>
      </p:sp>
      <p:pic>
        <p:nvPicPr>
          <p:cNvPr id="7" name="Picture 6">
            <a:extLst>
              <a:ext uri="{FF2B5EF4-FFF2-40B4-BE49-F238E27FC236}">
                <a16:creationId xmlns:a16="http://schemas.microsoft.com/office/drawing/2014/main" xmlns="" id="{04BA1447-37AA-433D-92EF-BE8D1FAEC47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4E5C9B8A-78DB-48BC-9D16-8B3FBB3459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79200442"/>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6574" y="649154"/>
            <a:ext cx="11377264" cy="6063198"/>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Rules to remember:</a:t>
            </a: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AVG()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SUM()</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sz="800" dirty="0">
              <a:solidFill>
                <a:schemeClr val="tx1">
                  <a:lumMod val="85000"/>
                  <a:lumOff val="15000"/>
                </a:schemeClr>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MAX()</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solidFill>
                <a:srgbClr val="0070C0"/>
              </a:solidFill>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MIN()</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returns NULL.</a:t>
            </a:r>
          </a:p>
          <a:p>
            <a:pPr marL="285750" indent="-285750">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endParaRPr lang="en-IN" dirty="0">
              <a:solidFill>
                <a:schemeClr val="tx1">
                  <a:lumMod val="85000"/>
                  <a:lumOff val="15000"/>
                </a:schemeClr>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r>
              <a:rPr lang="en-IN" sz="2000" dirty="0">
                <a:solidFill>
                  <a:srgbClr val="0070C0"/>
                </a:solidFill>
                <a:latin typeface="Liberation Mono"/>
                <a:cs typeface="Arial" panose="020B0604020202020204" pitchFamily="34" charset="0"/>
              </a:rPr>
              <a:t>COUNT()</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returns 0.</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p:txBody>
      </p:sp>
      <p:pic>
        <p:nvPicPr>
          <p:cNvPr id="6" name="Picture 5">
            <a:extLst>
              <a:ext uri="{FF2B5EF4-FFF2-40B4-BE49-F238E27FC236}">
                <a16:creationId xmlns:a16="http://schemas.microsoft.com/office/drawing/2014/main" xmlns="" id="{20D70614-0943-4EB7-96EC-82E5082B37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578C0E52-3235-4DEA-B980-08808B739DD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2" name="Footer Placeholder 2">
            <a:extLst>
              <a:ext uri="{FF2B5EF4-FFF2-40B4-BE49-F238E27FC236}">
                <a16:creationId xmlns:a16="http://schemas.microsoft.com/office/drawing/2014/main" xmlns="" id="{94DAAF46-E006-4BD4-9474-3D9546C3F8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3124520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AVG([DISTINCT]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AVG()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AVG() may </a:t>
            </a:r>
            <a:r>
              <a:rPr lang="en-IN" dirty="0">
                <a:latin typeface="Palatino Linotype" panose="02040502050505030304" pitchFamily="18" charset="0"/>
                <a:cs typeface="Arial" panose="020B0604020202020204" pitchFamily="34" charset="0"/>
              </a:rPr>
              <a:t>take a numeric argument, and it returns a average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(null)</a:t>
            </a:r>
            <a:r>
              <a:rPr lang="en-IN" dirty="0">
                <a:latin typeface="Liberation Mono"/>
              </a:rPr>
              <a:t>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42866" indent="-342866">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AVG</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AVG</a:t>
            </a:r>
            <a:r>
              <a:rPr lang="en-US" dirty="0">
                <a:latin typeface="Liberation Mono"/>
              </a:rPr>
              <a:t>(sal) "Avg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3" name="Rectangle 2">
            <a:extLst>
              <a:ext uri="{FF2B5EF4-FFF2-40B4-BE49-F238E27FC236}">
                <a16:creationId xmlns:a16="http://schemas.microsoft.com/office/drawing/2014/main" xmlns="" id="{7EC5DC88-9F4E-4C6B-A668-447DECA7A35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sp>
        <p:nvSpPr>
          <p:cNvPr id="5" name="Rectangle 4">
            <a:extLst>
              <a:ext uri="{FF2B5EF4-FFF2-40B4-BE49-F238E27FC236}">
                <a16:creationId xmlns:a16="http://schemas.microsoft.com/office/drawing/2014/main" xmlns=""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6" name="TextBox 5">
            <a:extLst>
              <a:ext uri="{FF2B5EF4-FFF2-40B4-BE49-F238E27FC236}">
                <a16:creationId xmlns:a16="http://schemas.microsoft.com/office/drawing/2014/main" xmlns="" id="{3012D5A3-D009-4DB2-A027-C5A7FDEEA453}"/>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pic>
        <p:nvPicPr>
          <p:cNvPr id="2" name="Picture 1">
            <a:extLst>
              <a:ext uri="{FF2B5EF4-FFF2-40B4-BE49-F238E27FC236}">
                <a16:creationId xmlns:a16="http://schemas.microsoft.com/office/drawing/2014/main" xmlns="" id="{06B9E344-8817-4AE8-8537-5386AFD348C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900AC2A-4163-4436-9386-9FFCEB01D2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5107826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85"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SUM([DISTINCT] expr)</a:t>
            </a:r>
          </a:p>
          <a:p>
            <a:endParaRPr lang="en-IN" sz="800" dirty="0">
              <a:solidFill>
                <a:srgbClr val="0070C0"/>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a:t>
            </a:r>
            <a:r>
              <a:rPr lang="en-IN" dirty="0">
                <a:latin typeface="Palatino Linotype" panose="02040502050505030304" pitchFamily="18" charset="0"/>
                <a:cs typeface="Arial" panose="020B0604020202020204" pitchFamily="34" charset="0"/>
              </a:rPr>
              <a:t>, SUM() </a:t>
            </a:r>
            <a:r>
              <a:rPr lang="en-IN" b="1" dirty="0">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SUM() may </a:t>
            </a:r>
            <a:r>
              <a:rPr lang="en-IN" dirty="0">
                <a:latin typeface="Palatino Linotype" panose="02040502050505030304" pitchFamily="18" charset="0"/>
                <a:cs typeface="Arial" panose="020B0604020202020204" pitchFamily="34" charset="0"/>
              </a:rPr>
              <a:t>take a numeric argument , and it returns a sum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(null) </a:t>
            </a:r>
            <a:r>
              <a:rPr lang="en-US" dirty="0">
                <a:latin typeface="Liberation Mono"/>
              </a:rPr>
              <a:t>"R1";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(1)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a:t>
            </a:r>
            <a:r>
              <a:rPr lang="en-US" dirty="0">
                <a:latin typeface="Liberation Mono"/>
              </a:rPr>
              <a:t>;</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US" dirty="0">
                <a:solidFill>
                  <a:schemeClr val="accent2">
                    <a:lumMod val="75000"/>
                  </a:schemeClr>
                </a:solidFill>
                <a:latin typeface="Liberation Mono"/>
                <a:cs typeface="Arial" panose="020B0604020202020204" pitchFamily="34" charset="0"/>
              </a:rPr>
              <a:t>SUM</a:t>
            </a:r>
            <a:r>
              <a:rPr lang="en-IN" dirty="0">
                <a:latin typeface="Liberation Mono"/>
              </a:rPr>
              <a:t>(sal) </a:t>
            </a:r>
            <a:r>
              <a:rPr lang="en-US" dirty="0">
                <a:latin typeface="Liberation Mono"/>
              </a:rPr>
              <a:t>"R1"</a:t>
            </a:r>
            <a:r>
              <a:rPr lang="en-IN" dirty="0">
                <a:latin typeface="Liberation Mono"/>
              </a:rPr>
              <a:t> </a:t>
            </a:r>
            <a:r>
              <a:rPr lang="en-US" dirty="0">
                <a:solidFill>
                  <a:srgbClr val="0077AA"/>
                </a:solidFill>
                <a:latin typeface="Liberation Mono"/>
                <a:cs typeface="Arial" panose="020B0604020202020204" pitchFamily="34" charset="0"/>
              </a:rPr>
              <a:t>FROM</a:t>
            </a:r>
            <a:r>
              <a:rPr lang="en-IN" dirty="0">
                <a:latin typeface="Liberation Mono"/>
              </a:rPr>
              <a:t> emp </a:t>
            </a:r>
            <a:r>
              <a:rPr lang="en-IN" dirty="0">
                <a:solidFill>
                  <a:srgbClr val="0077AA"/>
                </a:solidFill>
                <a:latin typeface="Liberation Mono"/>
                <a:cs typeface="Arial" panose="020B0604020202020204" pitchFamily="34" charset="0"/>
              </a:rPr>
              <a:t>WHERE</a:t>
            </a:r>
            <a:r>
              <a:rPr lang="en-IN" dirty="0">
                <a:latin typeface="Liberation Mono"/>
              </a:rPr>
              <a:t> empno = -1</a:t>
            </a:r>
            <a:r>
              <a:rPr lang="en-US" dirty="0">
                <a:latin typeface="Liberation Mono"/>
              </a:rPr>
              <a:t>;</a:t>
            </a:r>
            <a:endParaRPr lang="en-US" dirty="0">
              <a:solidFill>
                <a:srgbClr val="0077AA"/>
              </a:solidFill>
              <a:latin typeface="Liberation Mono"/>
              <a:cs typeface="Arial" panose="020B0604020202020204" pitchFamily="34" charset="0"/>
            </a:endParaRP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SUM</a:t>
            </a:r>
            <a:r>
              <a:rPr lang="en-US" dirty="0">
                <a:latin typeface="Liberation Mono"/>
              </a:rPr>
              <a:t>(sal) "Total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xmlns=""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xmlns="" id="{84F9F515-4C57-40A8-B624-41A52849B615}"/>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xmlns="" id="{BCFA642B-9D04-4931-A2F0-3B568F239B9A}"/>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xmlns="" id="{9D15FF19-A4AD-4520-831B-650AF301E6E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19360A94-A007-433D-A557-9B077975A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xmlns="" id="{6903AF08-080F-4F50-A814-C6D903E12C9E}"/>
              </a:ext>
            </a:extLst>
          </p:cNvPr>
          <p:cNvSpPr txBox="1"/>
          <p:nvPr/>
        </p:nvSpPr>
        <p:spPr>
          <a:xfrm>
            <a:off x="8515740" y="692696"/>
            <a:ext cx="3563888" cy="877163"/>
          </a:xfrm>
          <a:prstGeom prst="rect">
            <a:avLst/>
          </a:prstGeom>
          <a:noFill/>
        </p:spPr>
        <p:txBody>
          <a:bodyPr wrap="square" rtlCol="0">
            <a:spAutoFit/>
          </a:bodyPr>
          <a:lstStyle/>
          <a:p>
            <a:r>
              <a:rPr lang="en-US" sz="2400" dirty="0">
                <a:solidFill>
                  <a:schemeClr val="accent6"/>
                </a:solidFill>
                <a:latin typeface="Liberation Mono"/>
                <a:cs typeface="Arial" panose="020B0604020202020204" pitchFamily="34" charset="0"/>
              </a:rPr>
              <a:t>sal = { 1, 2, -1 ,3, -2, 1 }</a:t>
            </a:r>
          </a:p>
          <a:p>
            <a:endParaRPr lang="en-US" sz="600" dirty="0">
              <a:latin typeface="Liberation Mono"/>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cs typeface="Arial" panose="020B0604020202020204" pitchFamily="34" charset="0"/>
              </a:rPr>
              <a:t>SELECT </a:t>
            </a:r>
            <a:r>
              <a:rPr lang="en-US" sz="2000" dirty="0">
                <a:solidFill>
                  <a:srgbClr val="0077AA"/>
                </a:solidFill>
                <a:latin typeface="Liberation Mono"/>
                <a:cs typeface="Arial" panose="020B0604020202020204" pitchFamily="34" charset="0"/>
              </a:rPr>
              <a:t>SUM</a:t>
            </a:r>
            <a:r>
              <a:rPr lang="en-IN" sz="2000" dirty="0">
                <a:solidFill>
                  <a:schemeClr val="bg1">
                    <a:lumMod val="65000"/>
                  </a:schemeClr>
                </a:solidFill>
                <a:latin typeface="Liberation Mono"/>
              </a:rPr>
              <a:t>(</a:t>
            </a:r>
            <a:r>
              <a:rPr lang="en-IN" sz="2000" dirty="0">
                <a:latin typeface="Liberation Mono"/>
              </a:rPr>
              <a:t>sal</a:t>
            </a:r>
            <a:r>
              <a:rPr lang="en-IN" sz="2000" dirty="0">
                <a:solidFill>
                  <a:schemeClr val="bg1">
                    <a:lumMod val="65000"/>
                  </a:schemeClr>
                </a:solidFill>
                <a:latin typeface="Liberation Mono"/>
              </a:rPr>
              <a:t>)</a:t>
            </a:r>
            <a:r>
              <a:rPr lang="en-IN" sz="2000" dirty="0">
                <a:latin typeface="Liberation Mono"/>
              </a:rPr>
              <a:t> </a:t>
            </a:r>
            <a:r>
              <a:rPr lang="en-US" sz="2000" dirty="0">
                <a:solidFill>
                  <a:srgbClr val="669900"/>
                </a:solidFill>
                <a:latin typeface="Liberation Mono"/>
              </a:rPr>
              <a:t>"R1"</a:t>
            </a:r>
            <a:endParaRPr lang="en-IN" sz="2000" dirty="0">
              <a:latin typeface="Liberation Mono"/>
              <a:cs typeface="Arial" panose="020B0604020202020204" pitchFamily="34" charset="0"/>
            </a:endParaRPr>
          </a:p>
        </p:txBody>
      </p:sp>
    </p:spTree>
    <p:extLst>
      <p:ext uri="{BB962C8B-B14F-4D97-AF65-F5344CB8AC3E}">
        <p14:creationId xmlns:p14="http://schemas.microsoft.com/office/powerpoint/2010/main" xmlns="" val="237955769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MAX([DISTINCT]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MAX()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a:t>
            </a:r>
            <a:r>
              <a:rPr lang="en-IN" dirty="0">
                <a:solidFill>
                  <a:schemeClr val="tx1">
                    <a:lumMod val="85000"/>
                    <a:lumOff val="15000"/>
                  </a:schemeClr>
                </a:solidFill>
                <a:latin typeface="Palatino Linotype" panose="02040502050505030304" pitchFamily="18" charset="0"/>
                <a:cs typeface="Arial" panose="020B0604020202020204" pitchFamily="34" charset="0"/>
              </a:rPr>
              <a:t>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MAX() may take a string, number, and date argument</a:t>
            </a:r>
            <a:r>
              <a:rPr lang="en-IN" dirty="0">
                <a:latin typeface="Palatino Linotype" panose="02040502050505030304" pitchFamily="18" charset="0"/>
                <a:cs typeface="Arial" panose="020B0604020202020204" pitchFamily="34" charset="0"/>
              </a:rPr>
              <a:t>, and it returns a maximum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355564" indent="-355564">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IN" dirty="0">
                <a:latin typeface="Liberation Mono"/>
              </a:rPr>
              <a:t>(null) </a:t>
            </a:r>
            <a:r>
              <a:rPr lang="en-US" dirty="0">
                <a:latin typeface="Liberation Mono"/>
              </a:rPr>
              <a:t>"R1";</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355564" indent="-355564">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MAX</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MAX</a:t>
            </a:r>
            <a:r>
              <a:rPr lang="en-US" dirty="0">
                <a:latin typeface="Liberation Mono"/>
              </a:rPr>
              <a:t>(sal) "Maximum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xmlns=""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xmlns="" id="{C7D58F2E-7505-4D25-8EC6-8B0F9CF9370B}"/>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xmlns="" id="{29764DE6-AC44-476B-ABCB-316A0289327E}"/>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xmlns="" id="{71F7F868-2125-4B00-9B8F-549D911C1A5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AA9BAE98-876C-487E-8811-F93A78DE67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6773879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4911602"/>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MIN([DISTINCT]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If there are no matching rows, MIN() </a:t>
            </a:r>
            <a:r>
              <a:rPr lang="en-IN" b="1" dirty="0">
                <a:solidFill>
                  <a:schemeClr val="tx1">
                    <a:lumMod val="85000"/>
                    <a:lumOff val="15000"/>
                  </a:schemeClr>
                </a:solidFill>
                <a:latin typeface="Palatino Linotype" panose="02040502050505030304" pitchFamily="18" charset="0"/>
                <a:cs typeface="Arial" panose="020B0604020202020204" pitchFamily="34" charset="0"/>
              </a:rPr>
              <a:t>returns NULL.</a:t>
            </a:r>
          </a:p>
          <a:p>
            <a:pPr marL="285721" indent="-285721">
              <a:buFont typeface="Arial" panose="020B0604020202020204" pitchFamily="34" charset="0"/>
              <a:buChar char="•"/>
            </a:pPr>
            <a:r>
              <a:rPr lang="en-IN" dirty="0">
                <a:solidFill>
                  <a:schemeClr val="tx1">
                    <a:lumMod val="85000"/>
                    <a:lumOff val="15000"/>
                  </a:schemeClr>
                </a:solidFill>
                <a:latin typeface="Palatino Linotype" panose="02040502050505030304" pitchFamily="18" charset="0"/>
                <a:cs typeface="Arial" panose="020B0604020202020204" pitchFamily="34" charset="0"/>
              </a:rPr>
              <a:t>MIN() may take a string, number, and date argument</a:t>
            </a:r>
            <a:r>
              <a:rPr lang="en-IN" dirty="0">
                <a:latin typeface="Palatino Linotype" panose="02040502050505030304" pitchFamily="18" charset="0"/>
                <a:cs typeface="Arial" panose="020B0604020202020204" pitchFamily="34" charset="0"/>
              </a:rPr>
              <a:t>, and it returns a minimum of non-NULL values.</a:t>
            </a:r>
          </a:p>
          <a:p>
            <a:endParaRPr lang="en-IN"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(1) </a:t>
            </a:r>
            <a:r>
              <a:rPr lang="en-US" dirty="0">
                <a:latin typeface="Liberation Mono"/>
              </a:rPr>
              <a:t>"R1";</a:t>
            </a:r>
            <a:endParaRPr lang="en-IN"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IN" dirty="0">
                <a:latin typeface="Liberation Mono"/>
              </a:rPr>
              <a:t>(null) </a:t>
            </a:r>
            <a:r>
              <a:rPr lang="en-US" dirty="0">
                <a:latin typeface="Liberation Mono"/>
              </a:rPr>
              <a:t>"R1";</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(1)</a:t>
            </a:r>
            <a:r>
              <a:rPr lang="en-IN" dirty="0">
                <a:latin typeface="Liberation Mono"/>
              </a:rPr>
              <a:t> </a:t>
            </a:r>
            <a:r>
              <a:rPr lang="en-US" dirty="0">
                <a:latin typeface="Liberation Mono"/>
              </a:rPr>
              <a:t>"R1"</a:t>
            </a:r>
            <a:r>
              <a:rPr lang="en-US" dirty="0">
                <a:solidFill>
                  <a:srgbClr val="0077AA"/>
                </a:solidFill>
                <a:latin typeface="Liberation Mono"/>
                <a:cs typeface="Arial" panose="020B0604020202020204" pitchFamily="34" charset="0"/>
              </a:rPr>
              <a:t> FROM </a:t>
            </a:r>
            <a:r>
              <a:rPr lang="en-US" dirty="0">
                <a:latin typeface="Liberation Mono"/>
              </a:rPr>
              <a:t>emp;</a:t>
            </a:r>
          </a:p>
          <a:p>
            <a:pPr marL="266673" indent="-266673">
              <a:lnSpc>
                <a:spcPct val="150000"/>
              </a:lnSpc>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a:t>
            </a:r>
            <a:r>
              <a:rPr lang="en-IN" dirty="0">
                <a:latin typeface="Liberation Mono"/>
              </a:rPr>
              <a:t> </a:t>
            </a:r>
            <a:r>
              <a:rPr lang="en-US" dirty="0">
                <a:latin typeface="Liberation Mono"/>
              </a:rPr>
              <a:t>"R1" </a:t>
            </a:r>
            <a:r>
              <a:rPr lang="en-US" dirty="0">
                <a:solidFill>
                  <a:srgbClr val="0077AA"/>
                </a:solidFill>
                <a:latin typeface="Liberation Mono"/>
                <a:cs typeface="Arial" panose="020B0604020202020204" pitchFamily="34" charset="0"/>
              </a:rPr>
              <a:t>FROM </a:t>
            </a:r>
            <a:r>
              <a:rPr lang="en-US" dirty="0">
                <a:latin typeface="Liberation Mono"/>
              </a:rPr>
              <a:t>emp </a:t>
            </a:r>
            <a:r>
              <a:rPr lang="en-US" dirty="0">
                <a:solidFill>
                  <a:srgbClr val="0077AA"/>
                </a:solidFill>
                <a:latin typeface="Liberation Mono"/>
                <a:cs typeface="Arial" panose="020B0604020202020204" pitchFamily="34" charset="0"/>
              </a:rPr>
              <a:t>WHERE</a:t>
            </a:r>
            <a:r>
              <a:rPr lang="en-US" dirty="0">
                <a:latin typeface="Liberation Mono"/>
              </a:rPr>
              <a:t> empno = -1;</a:t>
            </a:r>
            <a:endParaRPr lang="en-US" dirty="0">
              <a:solidFill>
                <a:srgbClr val="0077AA"/>
              </a:solidFill>
              <a:latin typeface="Liberation Mono"/>
              <a:cs typeface="Arial" panose="020B0604020202020204" pitchFamily="34" charset="0"/>
            </a:endParaRP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a:t>
            </a:r>
          </a:p>
          <a:p>
            <a:pPr marL="273023" indent="-273023">
              <a:lnSpc>
                <a:spcPct val="150000"/>
              </a:lnSpc>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IN" dirty="0">
                <a:solidFill>
                  <a:schemeClr val="accent2">
                    <a:lumMod val="75000"/>
                  </a:schemeClr>
                </a:solidFill>
                <a:latin typeface="Liberation Mono"/>
                <a:cs typeface="Arial" panose="020B0604020202020204" pitchFamily="34" charset="0"/>
              </a:rPr>
              <a:t>MIN</a:t>
            </a:r>
            <a:r>
              <a:rPr lang="en-US" dirty="0">
                <a:latin typeface="Liberation Mono"/>
              </a:rPr>
              <a:t>(sal) "Minimum Salary"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xmlns=""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xmlns="" id="{A931409D-5AB8-44B3-9F04-5EFA9D013770}"/>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2" name="Rectangle 1">
            <a:extLst>
              <a:ext uri="{FF2B5EF4-FFF2-40B4-BE49-F238E27FC236}">
                <a16:creationId xmlns:a16="http://schemas.microsoft.com/office/drawing/2014/main" xmlns="" id="{657256C3-EF5B-40C9-B6EA-C95AA391C128}"/>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xmlns="" id="{70E824C0-A588-479A-B685-B40770DB490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4651931A-391F-4976-B838-6B76D384A6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65017634"/>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3"/>
            <a:ext cx="11951772" cy="5477710"/>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COUNT(DISTINCT expr)</a:t>
            </a:r>
          </a:p>
          <a:p>
            <a:endParaRPr lang="en-IN" sz="800" dirty="0">
              <a:solidFill>
                <a:srgbClr val="0070C0"/>
              </a:solidFill>
              <a:latin typeface="Liberation Mono"/>
              <a:cs typeface="Arial" panose="020B0604020202020204" pitchFamily="34" charset="0"/>
            </a:endParaRP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If there are no matching rows, COUNT() </a:t>
            </a:r>
            <a:r>
              <a:rPr lang="en-IN" b="1" dirty="0">
                <a:latin typeface="Palatino Linotype" panose="02040502050505030304" pitchFamily="18" charset="0"/>
                <a:cs typeface="Arial" panose="020B0604020202020204" pitchFamily="34" charset="0"/>
              </a:rPr>
              <a:t>returns 0.</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Returns a count of the number of non-NULL values.</a:t>
            </a:r>
          </a:p>
          <a:p>
            <a:pPr marL="285721" indent="-285721">
              <a:buFont typeface="Arial" panose="020B0604020202020204" pitchFamily="34" charset="0"/>
              <a:buChar char="•"/>
            </a:pPr>
            <a:r>
              <a:rPr lang="en-IN" dirty="0">
                <a:latin typeface="Palatino Linotype" panose="02040502050505030304" pitchFamily="18" charset="0"/>
                <a:cs typeface="Arial" panose="020B0604020202020204" pitchFamily="34" charset="0"/>
              </a:rPr>
              <a:t>COUNT(*) is somewhat different in that it returns a count of the number of rows retrieved, whether or not they contain NULL values.</a:t>
            </a:r>
          </a:p>
          <a:p>
            <a:pPr marL="285721" indent="-285721">
              <a:buFont typeface="Arial" panose="020B0604020202020204" pitchFamily="34" charset="0"/>
              <a:buChar char="•"/>
            </a:pPr>
            <a:r>
              <a:rPr lang="en-US" dirty="0">
                <a:latin typeface="Palatino Linotype" panose="02040502050505030304" pitchFamily="18" charset="0"/>
              </a:rPr>
              <a:t>COUNT (*) is a special implementation of the COUNT function that returns the count of all the rows in a specified table.</a:t>
            </a:r>
          </a:p>
          <a:p>
            <a:pPr marL="285721" indent="-285721">
              <a:buFont typeface="Arial" panose="020B0604020202020204" pitchFamily="34" charset="0"/>
              <a:buChar char="•"/>
            </a:pPr>
            <a:r>
              <a:rPr lang="en-US" dirty="0">
                <a:latin typeface="Palatino Linotype" panose="02040502050505030304" pitchFamily="18" charset="0"/>
              </a:rPr>
              <a:t> COUNT (*) also considers Nulls and duplicates.</a:t>
            </a:r>
            <a:endParaRPr lang="en-IN" dirty="0">
              <a:latin typeface="Palatino Linotype" panose="02040502050505030304" pitchFamily="18" charset="0"/>
              <a:cs typeface="Arial" panose="020B0604020202020204" pitchFamily="34" charset="0"/>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 </a:t>
            </a:r>
            <a:r>
              <a:rPr lang="en-US" dirty="0">
                <a:latin typeface="Liberation Mono"/>
              </a:rPr>
              <a:t>"R1";</a:t>
            </a:r>
            <a:endParaRPr lang="en-IN" dirty="0">
              <a:solidFill>
                <a:srgbClr val="0077AA"/>
              </a:solidFill>
              <a:latin typeface="Liberation Mono"/>
              <a:cs typeface="Arial" panose="020B0604020202020204" pitchFamily="34" charset="0"/>
            </a:endParaRPr>
          </a:p>
          <a:p>
            <a:pPr marL="342866" indent="-342866">
              <a:buFont typeface="Arial" pitchFamily="34" charset="0"/>
              <a:buChar char="•"/>
            </a:pPr>
            <a:r>
              <a:rPr lang="en-IN"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IN" dirty="0">
                <a:latin typeface="Liberation Mono"/>
              </a:rPr>
              <a:t>(null) </a:t>
            </a:r>
            <a:r>
              <a:rPr lang="en-US" dirty="0">
                <a:latin typeface="Liberation Mono"/>
              </a:rPr>
              <a:t>"R1";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True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WHERE</a:t>
            </a:r>
            <a:r>
              <a:rPr lang="en-US" dirty="0">
                <a:latin typeface="Liberation Mono"/>
              </a:rPr>
              <a:t> </a:t>
            </a:r>
            <a:r>
              <a:rPr lang="en-US" dirty="0">
                <a:solidFill>
                  <a:schemeClr val="accent6">
                    <a:lumMod val="75000"/>
                  </a:schemeClr>
                </a:solidFill>
                <a:latin typeface="Liberation Mono"/>
              </a:rPr>
              <a:t>False</a:t>
            </a:r>
            <a:r>
              <a:rPr lang="en-US" dirty="0">
                <a:latin typeface="Liberation Mono"/>
              </a:rPr>
              <a:t>;</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(0)</a:t>
            </a:r>
            <a:r>
              <a:rPr lang="en-US" dirty="0">
                <a:solidFill>
                  <a:srgbClr val="0077AA"/>
                </a:solidFill>
                <a:latin typeface="Liberation Mono"/>
                <a:cs typeface="Arial" panose="020B0604020202020204" pitchFamily="34" charset="0"/>
              </a:rPr>
              <a:t> 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(1)</a:t>
            </a:r>
            <a:r>
              <a:rPr lang="en-US" dirty="0">
                <a:solidFill>
                  <a:srgbClr val="0077AA"/>
                </a:solidFill>
                <a:latin typeface="Liberation Mono"/>
                <a:cs typeface="Arial" panose="020B0604020202020204" pitchFamily="34" charset="0"/>
              </a:rPr>
              <a:t> FROM </a:t>
            </a:r>
            <a:r>
              <a:rPr lang="en-US" dirty="0">
                <a:latin typeface="Liberation Mono"/>
              </a:rPr>
              <a:t>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 </a:t>
            </a:r>
            <a:r>
              <a:rPr lang="en-IN" dirty="0">
                <a:solidFill>
                  <a:schemeClr val="accent2">
                    <a:lumMod val="75000"/>
                  </a:schemeClr>
                </a:solidFill>
                <a:latin typeface="Liberation Mono"/>
                <a:cs typeface="Arial" panose="020B0604020202020204" pitchFamily="34" charset="0"/>
              </a:rPr>
              <a:t>COUNT</a:t>
            </a:r>
            <a:r>
              <a:rPr lang="en-US" dirty="0">
                <a:latin typeface="Liberation Mono"/>
              </a:rPr>
              <a:t>(*) </a:t>
            </a:r>
            <a:r>
              <a:rPr lang="en-US" dirty="0">
                <a:solidFill>
                  <a:srgbClr val="0077AA"/>
                </a:solidFill>
                <a:latin typeface="Liberation Mono"/>
                <a:cs typeface="Arial" panose="020B0604020202020204" pitchFamily="34" charset="0"/>
              </a:rPr>
              <a:t>FROM emp WHERE </a:t>
            </a:r>
            <a:r>
              <a:rPr lang="en-US" dirty="0">
                <a:latin typeface="Liberation Mono"/>
              </a:rPr>
              <a:t>empno = -1;</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(comm) "R1" </a:t>
            </a:r>
            <a:r>
              <a:rPr lang="en-US" dirty="0">
                <a:solidFill>
                  <a:srgbClr val="0077AA"/>
                </a:solidFill>
                <a:latin typeface="Liberation Mono"/>
                <a:cs typeface="Arial" panose="020B0604020202020204" pitchFamily="34" charset="0"/>
              </a:rPr>
              <a:t>FROM</a:t>
            </a:r>
            <a:r>
              <a:rPr lang="en-US" dirty="0">
                <a:latin typeface="Liberation Mono"/>
              </a:rPr>
              <a:t> emp;</a:t>
            </a:r>
          </a:p>
          <a:p>
            <a:pPr marL="342866" indent="-342866">
              <a:buFont typeface="Arial"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rPr>
              <a:t> job, </a:t>
            </a:r>
            <a:r>
              <a:rPr lang="en-US" dirty="0">
                <a:solidFill>
                  <a:schemeClr val="accent2">
                    <a:lumMod val="75000"/>
                  </a:schemeClr>
                </a:solidFill>
                <a:latin typeface="Liberation Mono"/>
                <a:cs typeface="Arial" panose="020B0604020202020204" pitchFamily="34" charset="0"/>
              </a:rPr>
              <a:t>COUNT</a:t>
            </a:r>
            <a:r>
              <a:rPr lang="en-US" dirty="0">
                <a:latin typeface="Liberation Mono"/>
              </a:rPr>
              <a:t>(*) "R1"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xmlns=""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xmlns="" id="{CD9EBFF5-5BE6-4271-B8E4-6FB1FF154346}"/>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xmlns="" id="{95C06CF7-25EF-405A-B1B1-D59F22D990BC}"/>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xmlns="" id="{E43BCBEF-322C-4010-BA28-8EE5C241E55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D99A8363-27B2-4133-9CE4-C1B56241AB0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694395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9320" y="1260282"/>
            <a:ext cx="11951772" cy="1692771"/>
          </a:xfrm>
          <a:prstGeom prst="rect">
            <a:avLst/>
          </a:prstGeom>
          <a:solidFill>
            <a:schemeClr val="bg1"/>
          </a:solidFill>
        </p:spPr>
        <p:txBody>
          <a:bodyPr wrap="square">
            <a:spAutoFit/>
          </a:bodyPr>
          <a:lstStyle/>
          <a:p>
            <a:r>
              <a:rPr lang="en-IN" sz="2000" dirty="0">
                <a:solidFill>
                  <a:srgbClr val="0070C0"/>
                </a:solidFill>
                <a:latin typeface="Liberation Mono"/>
                <a:cs typeface="Arial" panose="020B0604020202020204" pitchFamily="34" charset="0"/>
              </a:rPr>
              <a:t>GROUP_CONCAT</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DISTINCT</a:t>
            </a:r>
            <a:r>
              <a:rPr lang="en-IN" sz="2000" dirty="0">
                <a:solidFill>
                  <a:srgbClr val="99999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ORDER</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BY</a:t>
            </a:r>
            <a:r>
              <a:rPr lang="en-IN" sz="2000" dirty="0">
                <a:solidFill>
                  <a:srgbClr val="000000"/>
                </a:solidFill>
                <a:latin typeface="Liberation Mono"/>
              </a:rPr>
              <a:t> {</a:t>
            </a:r>
            <a:r>
              <a:rPr lang="en-IN" sz="2000" i="1" dirty="0">
                <a:solidFill>
                  <a:srgbClr val="000000"/>
                </a:solidFill>
                <a:latin typeface="Liberation Mono"/>
              </a:rPr>
              <a:t>unsigned_integer</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i="1" dirty="0">
                <a:solidFill>
                  <a:srgbClr val="000000"/>
                </a:solidFill>
                <a:latin typeface="Liberation Mono"/>
              </a:rPr>
              <a:t>expr</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ASC</a:t>
            </a:r>
            <a:r>
              <a:rPr lang="en-IN" sz="2000" dirty="0">
                <a:solidFill>
                  <a:srgbClr val="000000"/>
                </a:solidFill>
                <a:latin typeface="Liberation Mono"/>
              </a:rPr>
              <a:t> </a:t>
            </a:r>
            <a:r>
              <a:rPr lang="en-IN" sz="2000" dirty="0">
                <a:solidFill>
                  <a:srgbClr val="A67F59"/>
                </a:solidFill>
                <a:latin typeface="Liberation Mono"/>
              </a:rPr>
              <a:t>|</a:t>
            </a:r>
            <a:r>
              <a:rPr lang="en-IN" sz="2000" dirty="0">
                <a:solidFill>
                  <a:srgbClr val="000000"/>
                </a:solidFill>
                <a:latin typeface="Liberation Mono"/>
              </a:rPr>
              <a:t> </a:t>
            </a:r>
            <a:r>
              <a:rPr lang="en-IN" sz="2000" dirty="0">
                <a:solidFill>
                  <a:srgbClr val="0070C0"/>
                </a:solidFill>
                <a:latin typeface="Liberation Mono"/>
                <a:cs typeface="Arial" panose="020B0604020202020204" pitchFamily="34" charset="0"/>
              </a:rPr>
              <a:t>DESC</a:t>
            </a:r>
            <a:r>
              <a:rPr lang="en-IN" sz="2000" dirty="0">
                <a:solidFill>
                  <a:srgbClr val="999999"/>
                </a:solidFill>
                <a:latin typeface="Liberation Mono"/>
              </a:rPr>
              <a:t>]</a:t>
            </a:r>
            <a:r>
              <a:rPr lang="en-IN" sz="2000" dirty="0">
                <a:solidFill>
                  <a:srgbClr val="000000"/>
                </a:solidFill>
                <a:latin typeface="Liberation Mono"/>
              </a:rPr>
              <a:t> </a:t>
            </a:r>
            <a:r>
              <a:rPr lang="en-IN" sz="2000" dirty="0">
                <a:solidFill>
                  <a:srgbClr val="999999"/>
                </a:solidFill>
                <a:latin typeface="Liberation Mono"/>
              </a:rPr>
              <a:t>[,</a:t>
            </a:r>
            <a:r>
              <a:rPr lang="en-IN" sz="2000" i="1" dirty="0">
                <a:solidFill>
                  <a:srgbClr val="000000"/>
                </a:solidFill>
                <a:latin typeface="Liberation Mono"/>
              </a:rPr>
              <a:t>col_name</a:t>
            </a:r>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0000"/>
                </a:solidFill>
                <a:latin typeface="Liberation Mono"/>
              </a:rPr>
              <a:t> </a:t>
            </a:r>
          </a:p>
          <a:p>
            <a:r>
              <a:rPr lang="en-IN" sz="2000" dirty="0">
                <a:solidFill>
                  <a:srgbClr val="000000"/>
                </a:solidFill>
                <a:latin typeface="Liberation Mono"/>
              </a:rPr>
              <a:t>                                </a:t>
            </a:r>
            <a:r>
              <a:rPr lang="en-IN" sz="2000" dirty="0">
                <a:solidFill>
                  <a:srgbClr val="999999"/>
                </a:solidFill>
                <a:latin typeface="Liberation Mono"/>
              </a:rPr>
              <a:t>[</a:t>
            </a:r>
            <a:r>
              <a:rPr lang="en-IN" sz="2000" dirty="0">
                <a:solidFill>
                  <a:srgbClr val="0070C0"/>
                </a:solidFill>
                <a:latin typeface="Liberation Mono"/>
                <a:cs typeface="Arial" panose="020B0604020202020204" pitchFamily="34" charset="0"/>
              </a:rPr>
              <a:t>SEPARATOR</a:t>
            </a:r>
            <a:r>
              <a:rPr lang="en-IN" sz="2000" dirty="0">
                <a:solidFill>
                  <a:srgbClr val="000000"/>
                </a:solidFill>
                <a:latin typeface="Liberation Mono"/>
              </a:rPr>
              <a:t> </a:t>
            </a:r>
            <a:r>
              <a:rPr lang="en-IN" sz="2000" i="1" dirty="0">
                <a:solidFill>
                  <a:srgbClr val="000000"/>
                </a:solidFill>
                <a:latin typeface="Liberation Mono"/>
              </a:rPr>
              <a:t>str_val</a:t>
            </a:r>
            <a:r>
              <a:rPr lang="en-IN" sz="2000" dirty="0">
                <a:solidFill>
                  <a:srgbClr val="999999"/>
                </a:solidFill>
                <a:latin typeface="Liberation Mono"/>
              </a:rPr>
              <a:t>])</a:t>
            </a:r>
            <a:endParaRPr lang="en-IN" sz="2000" dirty="0">
              <a:latin typeface="Liberation Mono"/>
            </a:endParaRPr>
          </a:p>
          <a:p>
            <a:endParaRPr lang="en-IN" sz="800" dirty="0">
              <a:solidFill>
                <a:srgbClr val="FF0000"/>
              </a:solidFill>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e.g.</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IN" dirty="0">
                <a:latin typeface="Liberation Mono"/>
              </a:rPr>
              <a:t>job, </a:t>
            </a:r>
            <a:r>
              <a:rPr lang="en-IN" dirty="0">
                <a:solidFill>
                  <a:schemeClr val="accent2">
                    <a:lumMod val="75000"/>
                  </a:schemeClr>
                </a:solidFill>
                <a:latin typeface="Liberation Mono"/>
                <a:cs typeface="Arial" panose="020B0604020202020204" pitchFamily="34" charset="0"/>
              </a:rPr>
              <a:t>GROUP_CONCAT</a:t>
            </a:r>
            <a:r>
              <a:rPr lang="en-IN" dirty="0">
                <a:latin typeface="Liberation Mono"/>
              </a:rPr>
              <a:t>(ename)</a:t>
            </a:r>
            <a:r>
              <a:rPr lang="en-US" dirty="0">
                <a:latin typeface="Liberation Mono"/>
              </a:rPr>
              <a:t> </a:t>
            </a:r>
            <a:r>
              <a:rPr lang="en-US" dirty="0">
                <a:solidFill>
                  <a:srgbClr val="0077AA"/>
                </a:solidFill>
                <a:latin typeface="Liberation Mono"/>
                <a:cs typeface="Arial" panose="020B0604020202020204" pitchFamily="34" charset="0"/>
              </a:rPr>
              <a:t>FROM</a:t>
            </a:r>
            <a:r>
              <a:rPr lang="en-US" dirty="0">
                <a:latin typeface="Liberation Mono"/>
              </a:rPr>
              <a:t> emp </a:t>
            </a:r>
            <a:r>
              <a:rPr lang="en-US" dirty="0">
                <a:solidFill>
                  <a:srgbClr val="0077AA"/>
                </a:solidFill>
                <a:latin typeface="Liberation Mono"/>
                <a:cs typeface="Arial" panose="020B0604020202020204" pitchFamily="34" charset="0"/>
              </a:rPr>
              <a:t>GROUP</a:t>
            </a:r>
            <a:r>
              <a:rPr lang="en-US" dirty="0">
                <a:latin typeface="Liberation Mono"/>
              </a:rPr>
              <a:t> </a:t>
            </a:r>
            <a:r>
              <a:rPr lang="en-US" dirty="0">
                <a:solidFill>
                  <a:srgbClr val="0077AA"/>
                </a:solidFill>
                <a:latin typeface="Liberation Mono"/>
                <a:cs typeface="Arial" panose="020B0604020202020204" pitchFamily="34" charset="0"/>
              </a:rPr>
              <a:t>BY</a:t>
            </a:r>
            <a:r>
              <a:rPr lang="en-US" dirty="0">
                <a:latin typeface="Liberation Mono"/>
              </a:rPr>
              <a:t> job;</a:t>
            </a:r>
          </a:p>
        </p:txBody>
      </p:sp>
      <p:sp>
        <p:nvSpPr>
          <p:cNvPr id="5" name="Rectangle 4">
            <a:extLst>
              <a:ext uri="{FF2B5EF4-FFF2-40B4-BE49-F238E27FC236}">
                <a16:creationId xmlns:a16="http://schemas.microsoft.com/office/drawing/2014/main" xmlns="" id="{34714798-4011-45DD-A57E-F6EED6B4B03F}"/>
              </a:ext>
            </a:extLst>
          </p:cNvPr>
          <p:cNvSpPr/>
          <p:nvPr/>
        </p:nvSpPr>
        <p:spPr>
          <a:xfrm>
            <a:off x="1523802" y="448"/>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aggregate functions</a:t>
            </a:r>
            <a:endParaRPr lang="en-IN" sz="3200" b="1" i="1" dirty="0">
              <a:latin typeface="Arial" pitchFamily="34" charset="0"/>
              <a:cs typeface="Arial" pitchFamily="34" charset="0"/>
            </a:endParaRPr>
          </a:p>
        </p:txBody>
      </p:sp>
      <p:sp>
        <p:nvSpPr>
          <p:cNvPr id="8" name="TextBox 7">
            <a:extLst>
              <a:ext uri="{FF2B5EF4-FFF2-40B4-BE49-F238E27FC236}">
                <a16:creationId xmlns:a16="http://schemas.microsoft.com/office/drawing/2014/main" xmlns="" id="{A7A5E31E-1E71-46A8-AF9A-AE8DB0E19E7D}"/>
              </a:ext>
            </a:extLst>
          </p:cNvPr>
          <p:cNvSpPr txBox="1"/>
          <p:nvPr/>
        </p:nvSpPr>
        <p:spPr>
          <a:xfrm>
            <a:off x="112358" y="693052"/>
            <a:ext cx="11814736" cy="369284"/>
          </a:xfrm>
          <a:prstGeom prst="rect">
            <a:avLst/>
          </a:prstGeom>
          <a:noFill/>
        </p:spPr>
        <p:txBody>
          <a:bodyPr wrap="square">
            <a:spAutoFit/>
          </a:bodyPr>
          <a:lstStyle/>
          <a:p>
            <a:r>
              <a:rPr lang="en-IN" b="1" dirty="0">
                <a:latin typeface="Palatino Linotype" panose="02040502050505030304" pitchFamily="18" charset="0"/>
              </a:rPr>
              <a:t>TODO</a:t>
            </a:r>
          </a:p>
        </p:txBody>
      </p:sp>
      <p:sp>
        <p:nvSpPr>
          <p:cNvPr id="3" name="Rectangle 2">
            <a:extLst>
              <a:ext uri="{FF2B5EF4-FFF2-40B4-BE49-F238E27FC236}">
                <a16:creationId xmlns:a16="http://schemas.microsoft.com/office/drawing/2014/main" xmlns="" id="{72C6AED0-9162-408E-BB32-045EE07D8489}"/>
              </a:ext>
            </a:extLst>
          </p:cNvPr>
          <p:cNvSpPr/>
          <p:nvPr/>
        </p:nvSpPr>
        <p:spPr>
          <a:xfrm>
            <a:off x="1516652" y="346366"/>
            <a:ext cx="3243534" cy="430831"/>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Things to… Remember</a:t>
            </a:r>
            <a:r>
              <a:rPr lang="en-IN" sz="2200" dirty="0">
                <a:solidFill>
                  <a:srgbClr val="FF0000"/>
                </a:solidFill>
                <a:latin typeface="Palatino Linotype" panose="02040502050505030304" pitchFamily="18" charset="0"/>
                <a:cs typeface="Arial" panose="020B0604020202020204" pitchFamily="34" charset="0"/>
              </a:rPr>
              <a:t>:</a:t>
            </a:r>
          </a:p>
        </p:txBody>
      </p:sp>
      <p:pic>
        <p:nvPicPr>
          <p:cNvPr id="7" name="Picture 6">
            <a:extLst>
              <a:ext uri="{FF2B5EF4-FFF2-40B4-BE49-F238E27FC236}">
                <a16:creationId xmlns:a16="http://schemas.microsoft.com/office/drawing/2014/main" xmlns="" id="{380ABC66-393B-4D7B-B345-9D577046BD5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A50E835-6DC7-4C91-ADF3-41EE78F376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19411228"/>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56793" y="908720"/>
            <a:ext cx="8838049" cy="914400"/>
          </a:xfrm>
          <a:prstGeom prst="rect">
            <a:avLst/>
          </a:prstGeom>
        </p:spPr>
        <p:txBody>
          <a:bodyPr>
            <a:normAutofit/>
          </a:bodyPr>
          <a:lstStyle/>
          <a:p>
            <a:pPr algn="ctr">
              <a:spcBef>
                <a:spcPct val="0"/>
              </a:spcBef>
              <a:defRPr/>
            </a:pPr>
            <a:r>
              <a:rPr lang="en-US" sz="4400" dirty="0">
                <a:solidFill>
                  <a:srgbClr val="DC525C"/>
                </a:solidFill>
                <a:latin typeface="Segoe UI Light" panose="020B0502040204020203" pitchFamily="34" charset="0"/>
                <a:cs typeface="Segoe UI Light" panose="020B0502040204020203" pitchFamily="34" charset="0"/>
              </a:rPr>
              <a:t>GROUP BY Clause</a:t>
            </a:r>
          </a:p>
        </p:txBody>
      </p:sp>
      <p:sp>
        <p:nvSpPr>
          <p:cNvPr id="8" name="Rectangle 7"/>
          <p:cNvSpPr/>
          <p:nvPr/>
        </p:nvSpPr>
        <p:spPr>
          <a:xfrm>
            <a:off x="118542" y="5037564"/>
            <a:ext cx="8838049"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DISTINCT (if used outside an aggregation function) that is superfluous.</a:t>
            </a:r>
          </a:p>
          <a:p>
            <a:r>
              <a:rPr lang="en-IN" dirty="0">
                <a:solidFill>
                  <a:srgbClr val="FF0000"/>
                </a:solidFill>
                <a:latin typeface="Palatino Linotype" panose="02040502050505030304" pitchFamily="18" charset="0"/>
                <a:cs typeface="Segoe UI Light" panose="020B0502040204020203" pitchFamily="34" charset="0"/>
              </a:rPr>
              <a:t>     e.g.</a:t>
            </a:r>
          </a:p>
          <a:p>
            <a:r>
              <a:rPr lang="en-US" dirty="0">
                <a:solidFill>
                  <a:srgbClr val="0077AA"/>
                </a:solidFill>
                <a:latin typeface="Arial" panose="020B0604020202020204" pitchFamily="34" charset="0"/>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DISTINCT</a:t>
            </a:r>
            <a:r>
              <a:rPr lang="en-US" dirty="0">
                <a:solidFill>
                  <a:schemeClr val="accent6">
                    <a:lumMod val="50000"/>
                  </a:schemeClr>
                </a:solidFill>
                <a:latin typeface="Liberation Mono"/>
                <a:cs typeface="Arial" panose="020B0604020202020204" pitchFamily="34" charset="0"/>
              </a:rPr>
              <a:t> </a:t>
            </a:r>
            <a:r>
              <a:rPr lang="en-US" dirty="0">
                <a:solidFill>
                  <a:schemeClr val="accent2">
                    <a:lumMod val="75000"/>
                  </a:schemeClr>
                </a:solidFill>
                <a:latin typeface="Liberation Mono"/>
                <a:cs typeface="Arial" panose="020B0604020202020204" pitchFamily="34"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student_cards;</a:t>
            </a:r>
          </a:p>
        </p:txBody>
      </p:sp>
      <p:pic>
        <p:nvPicPr>
          <p:cNvPr id="12" name="Picture 11">
            <a:extLst>
              <a:ext uri="{FF2B5EF4-FFF2-40B4-BE49-F238E27FC236}">
                <a16:creationId xmlns:a16="http://schemas.microsoft.com/office/drawing/2014/main" xmlns="" id="{201FB631-9FC8-4435-8122-F8922A711F0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xmlns="" id="{757ECFB6-9F21-4C3E-A532-662AB5CA656F}"/>
              </a:ext>
            </a:extLst>
          </p:cNvPr>
          <p:cNvSpPr/>
          <p:nvPr/>
        </p:nvSpPr>
        <p:spPr>
          <a:xfrm>
            <a:off x="118542" y="3861048"/>
            <a:ext cx="11817276" cy="83099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solidFill>
                <a:srgbClr val="FF0000"/>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Standard SQL does not allow you to use an alias in the GROUP BY clause, however, MySQL supports this.</a:t>
            </a:r>
          </a:p>
        </p:txBody>
      </p:sp>
      <p:pic>
        <p:nvPicPr>
          <p:cNvPr id="14" name="Picture 13">
            <a:extLst>
              <a:ext uri="{FF2B5EF4-FFF2-40B4-BE49-F238E27FC236}">
                <a16:creationId xmlns:a16="http://schemas.microsoft.com/office/drawing/2014/main" xmlns="" id="{56490879-973F-4F6A-9B42-90527119B4C1}"/>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766342" y="53392"/>
            <a:ext cx="3424072" cy="1682078"/>
          </a:xfrm>
          <a:prstGeom prst="rect">
            <a:avLst/>
          </a:prstGeom>
        </p:spPr>
      </p:pic>
      <p:sp>
        <p:nvSpPr>
          <p:cNvPr id="9" name="Footer Placeholder 2">
            <a:extLst>
              <a:ext uri="{FF2B5EF4-FFF2-40B4-BE49-F238E27FC236}">
                <a16:creationId xmlns:a16="http://schemas.microsoft.com/office/drawing/2014/main" xmlns="" id="{E15BE4F8-0CCA-4BE2-8A15-2AA5B4842F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10" name="Group 9">
            <a:extLst>
              <a:ext uri="{FF2B5EF4-FFF2-40B4-BE49-F238E27FC236}">
                <a16:creationId xmlns:a16="http://schemas.microsoft.com/office/drawing/2014/main" xmlns="" id="{54F2A076-3259-4806-9517-A20705BD47FF}"/>
              </a:ext>
            </a:extLst>
          </p:cNvPr>
          <p:cNvGrpSpPr/>
          <p:nvPr/>
        </p:nvGrpSpPr>
        <p:grpSpPr>
          <a:xfrm>
            <a:off x="502403" y="1988840"/>
            <a:ext cx="10561355" cy="1502780"/>
            <a:chOff x="407368" y="3356992"/>
            <a:chExt cx="10561355" cy="1502780"/>
          </a:xfrm>
        </p:grpSpPr>
        <p:grpSp>
          <p:nvGrpSpPr>
            <p:cNvPr id="15" name="Group 14">
              <a:extLst>
                <a:ext uri="{FF2B5EF4-FFF2-40B4-BE49-F238E27FC236}">
                  <a16:creationId xmlns:a16="http://schemas.microsoft.com/office/drawing/2014/main" xmlns="" id="{A88C6333-0263-438D-B3C0-0534A4B208DC}"/>
                </a:ext>
              </a:extLst>
            </p:cNvPr>
            <p:cNvGrpSpPr/>
            <p:nvPr/>
          </p:nvGrpSpPr>
          <p:grpSpPr>
            <a:xfrm>
              <a:off x="412526" y="3356992"/>
              <a:ext cx="10556197" cy="1502780"/>
              <a:chOff x="412526" y="3406524"/>
              <a:chExt cx="10556197" cy="1502780"/>
            </a:xfrm>
          </p:grpSpPr>
          <p:grpSp>
            <p:nvGrpSpPr>
              <p:cNvPr id="18" name="Group 17">
                <a:extLst>
                  <a:ext uri="{FF2B5EF4-FFF2-40B4-BE49-F238E27FC236}">
                    <a16:creationId xmlns:a16="http://schemas.microsoft.com/office/drawing/2014/main" xmlns="" id="{DF0DA8A8-F258-4875-956A-3EA06AB58F49}"/>
                  </a:ext>
                </a:extLst>
              </p:cNvPr>
              <p:cNvGrpSpPr/>
              <p:nvPr/>
            </p:nvGrpSpPr>
            <p:grpSpPr>
              <a:xfrm>
                <a:off x="412526" y="3501008"/>
                <a:ext cx="8959443" cy="1304978"/>
                <a:chOff x="267703" y="1600839"/>
                <a:chExt cx="8959443" cy="1304978"/>
              </a:xfrm>
            </p:grpSpPr>
            <p:sp>
              <p:nvSpPr>
                <p:cNvPr id="21" name="Rectangle 20">
                  <a:extLst>
                    <a:ext uri="{FF2B5EF4-FFF2-40B4-BE49-F238E27FC236}">
                      <a16:creationId xmlns:a16="http://schemas.microsoft.com/office/drawing/2014/main" xmlns="" id="{AC9CB30B-A673-46FB-84E0-A634C5E4545A}"/>
                    </a:ext>
                  </a:extLst>
                </p:cNvPr>
                <p:cNvSpPr/>
                <p:nvPr/>
              </p:nvSpPr>
              <p:spPr>
                <a:xfrm>
                  <a:off x="5797328" y="1609673"/>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xmlns="" id="{E78D5437-A057-4C59-8068-1E33070A54AB}"/>
                    </a:ext>
                  </a:extLst>
                </p:cNvPr>
                <p:cNvGrpSpPr/>
                <p:nvPr/>
              </p:nvGrpSpPr>
              <p:grpSpPr>
                <a:xfrm>
                  <a:off x="1651832" y="1600839"/>
                  <a:ext cx="7575314" cy="1296144"/>
                  <a:chOff x="31591" y="1556792"/>
                  <a:chExt cx="7575314" cy="1296144"/>
                </a:xfrm>
              </p:grpSpPr>
              <p:grpSp>
                <p:nvGrpSpPr>
                  <p:cNvPr id="25" name="Group 24">
                    <a:extLst>
                      <a:ext uri="{FF2B5EF4-FFF2-40B4-BE49-F238E27FC236}">
                        <a16:creationId xmlns:a16="http://schemas.microsoft.com/office/drawing/2014/main" xmlns="" id="{DF2035F7-0FD6-4F0C-954C-56415EE1AC85}"/>
                      </a:ext>
                    </a:extLst>
                  </p:cNvPr>
                  <p:cNvGrpSpPr/>
                  <p:nvPr/>
                </p:nvGrpSpPr>
                <p:grpSpPr>
                  <a:xfrm>
                    <a:off x="669977" y="1556792"/>
                    <a:ext cx="6236548" cy="1296144"/>
                    <a:chOff x="669977" y="1556792"/>
                    <a:chExt cx="6236548" cy="1296144"/>
                  </a:xfrm>
                </p:grpSpPr>
                <p:sp>
                  <p:nvSpPr>
                    <p:cNvPr id="29" name="Rectangle 28">
                      <a:extLst>
                        <a:ext uri="{FF2B5EF4-FFF2-40B4-BE49-F238E27FC236}">
                          <a16:creationId xmlns:a16="http://schemas.microsoft.com/office/drawing/2014/main" xmlns="" id="{31169468-E470-4879-AF47-7FB7741C706C}"/>
                        </a:ext>
                      </a:extLst>
                    </p:cNvPr>
                    <p:cNvSpPr/>
                    <p:nvPr/>
                  </p:nvSpPr>
                  <p:spPr>
                    <a:xfrm>
                      <a:off x="669977" y="1556792"/>
                      <a:ext cx="2736304"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xmlns="" id="{7257F246-039B-4A0C-BF21-66D8EECBC28D}"/>
                        </a:ext>
                      </a:extLst>
                    </p:cNvPr>
                    <p:cNvSpPr txBox="1"/>
                    <p:nvPr/>
                  </p:nvSpPr>
                  <p:spPr>
                    <a:xfrm>
                      <a:off x="692960" y="1634625"/>
                      <a:ext cx="2696639"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31" name="TextBox 30">
                      <a:extLst>
                        <a:ext uri="{FF2B5EF4-FFF2-40B4-BE49-F238E27FC236}">
                          <a16:creationId xmlns:a16="http://schemas.microsoft.com/office/drawing/2014/main" xmlns="" id="{FE183D1F-F22E-47B3-8B01-EB25C03F4DD6}"/>
                        </a:ext>
                      </a:extLst>
                    </p:cNvPr>
                    <p:cNvSpPr txBox="1"/>
                    <p:nvPr/>
                  </p:nvSpPr>
                  <p:spPr>
                    <a:xfrm>
                      <a:off x="754077" y="2159890"/>
                      <a:ext cx="2635522"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32" name="TextBox 31">
                      <a:extLst>
                        <a:ext uri="{FF2B5EF4-FFF2-40B4-BE49-F238E27FC236}">
                          <a16:creationId xmlns:a16="http://schemas.microsoft.com/office/drawing/2014/main" xmlns="" id="{5C0E0CF7-AC6A-4DE3-87BB-717E73CB62D8}"/>
                        </a:ext>
                      </a:extLst>
                    </p:cNvPr>
                    <p:cNvSpPr txBox="1"/>
                    <p:nvPr/>
                  </p:nvSpPr>
                  <p:spPr>
                    <a:xfrm>
                      <a:off x="4202827" y="2159890"/>
                      <a:ext cx="2703698" cy="400110"/>
                    </a:xfrm>
                    <a:prstGeom prst="rect">
                      <a:avLst/>
                    </a:prstGeom>
                    <a:noFill/>
                  </p:spPr>
                  <p:txBody>
                    <a:bodyPr wrap="square">
                      <a:spAutoFit/>
                    </a:bodyPr>
                    <a:lstStyle/>
                    <a:p>
                      <a:pPr algn="ctr"/>
                      <a:r>
                        <a:rPr lang="en-IN" sz="2000" dirty="0">
                          <a:latin typeface="Liberation Mono"/>
                          <a:cs typeface="Arial" panose="020B0604020202020204" pitchFamily="34" charset="0"/>
                        </a:rPr>
                        <a:t>Job, SUM</a:t>
                      </a:r>
                      <a:r>
                        <a:rPr lang="en-IN" sz="2000">
                          <a:latin typeface="Liberation Mono"/>
                          <a:cs typeface="Arial" panose="020B0604020202020204" pitchFamily="34" charset="0"/>
                        </a:rPr>
                        <a:t>(sal)</a:t>
                      </a:r>
                      <a:endParaRPr lang="en-IN" sz="2000" dirty="0"/>
                    </a:p>
                  </p:txBody>
                </p:sp>
              </p:grpSp>
              <p:sp>
                <p:nvSpPr>
                  <p:cNvPr id="26" name="Arrow: Right 25">
                    <a:extLst>
                      <a:ext uri="{FF2B5EF4-FFF2-40B4-BE49-F238E27FC236}">
                        <a16:creationId xmlns:a16="http://schemas.microsoft.com/office/drawing/2014/main" xmlns="" id="{E09970E9-C0C4-4227-92B6-87E5D22FDC30}"/>
                      </a:ext>
                    </a:extLst>
                  </p:cNvPr>
                  <p:cNvSpPr/>
                  <p:nvPr/>
                </p:nvSpPr>
                <p:spPr>
                  <a:xfrm>
                    <a:off x="3509313"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Arrow: Right 26">
                    <a:extLst>
                      <a:ext uri="{FF2B5EF4-FFF2-40B4-BE49-F238E27FC236}">
                        <a16:creationId xmlns:a16="http://schemas.microsoft.com/office/drawing/2014/main" xmlns="" id="{A2DF6EAD-4297-4BBD-8652-680EB5051F52}"/>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Arrow: Right 27">
                    <a:extLst>
                      <a:ext uri="{FF2B5EF4-FFF2-40B4-BE49-F238E27FC236}">
                        <a16:creationId xmlns:a16="http://schemas.microsoft.com/office/drawing/2014/main" xmlns="" id="{6D7B38F9-DF3F-440E-AC5D-198F21AFBC6F}"/>
                      </a:ext>
                    </a:extLst>
                  </p:cNvPr>
                  <p:cNvSpPr/>
                  <p:nvPr/>
                </p:nvSpPr>
                <p:spPr>
                  <a:xfrm>
                    <a:off x="7000499"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3" name="Flowchart: Magnetic Disk 22">
                  <a:extLst>
                    <a:ext uri="{FF2B5EF4-FFF2-40B4-BE49-F238E27FC236}">
                      <a16:creationId xmlns:a16="http://schemas.microsoft.com/office/drawing/2014/main" xmlns="" id="{E9D38FF3-3803-497F-9532-45D92AE2C1F6}"/>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xmlns="" id="{75CEF332-16F0-4887-8455-E1241928D4BB}"/>
                    </a:ext>
                  </a:extLst>
                </p:cNvPr>
                <p:cNvSpPr txBox="1"/>
                <p:nvPr/>
              </p:nvSpPr>
              <p:spPr>
                <a:xfrm>
                  <a:off x="5797328" y="1672970"/>
                  <a:ext cx="2729438"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9" name="Oval 18">
                <a:extLst>
                  <a:ext uri="{FF2B5EF4-FFF2-40B4-BE49-F238E27FC236}">
                    <a16:creationId xmlns:a16="http://schemas.microsoft.com/office/drawing/2014/main" xmlns="" id="{D44577F6-28A1-4775-BDB3-A6D0FBEC9AC7}"/>
                  </a:ext>
                </a:extLst>
              </p:cNvPr>
              <p:cNvSpPr/>
              <p:nvPr/>
            </p:nvSpPr>
            <p:spPr>
              <a:xfrm>
                <a:off x="9465943"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xmlns="" id="{54FB2B13-85CF-4255-AE06-49AAF7FCE10F}"/>
                  </a:ext>
                </a:extLst>
              </p:cNvPr>
              <p:cNvSpPr txBox="1"/>
              <p:nvPr/>
            </p:nvSpPr>
            <p:spPr>
              <a:xfrm>
                <a:off x="9488927" y="3957859"/>
                <a:ext cx="1479796"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6" name="TextBox 15">
              <a:extLst>
                <a:ext uri="{FF2B5EF4-FFF2-40B4-BE49-F238E27FC236}">
                  <a16:creationId xmlns:a16="http://schemas.microsoft.com/office/drawing/2014/main" xmlns="" id="{A7357FAC-D5B2-4942-8FC3-A5A76329B51A}"/>
                </a:ext>
              </a:extLst>
            </p:cNvPr>
            <p:cNvSpPr txBox="1"/>
            <p:nvPr/>
          </p:nvSpPr>
          <p:spPr>
            <a:xfrm>
              <a:off x="407368" y="3397936"/>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7" name="TextBox 16">
              <a:extLst>
                <a:ext uri="{FF2B5EF4-FFF2-40B4-BE49-F238E27FC236}">
                  <a16:creationId xmlns:a16="http://schemas.microsoft.com/office/drawing/2014/main" xmlns="" id="{DF502632-06E2-4834-B95C-F624785D858F}"/>
                </a:ext>
              </a:extLst>
            </p:cNvPr>
            <p:cNvSpPr txBox="1"/>
            <p:nvPr/>
          </p:nvSpPr>
          <p:spPr>
            <a:xfrm>
              <a:off x="412526" y="4219060"/>
              <a:ext cx="1251709"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xmlns="" val="348767261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8" name="Rectangle 7"/>
          <p:cNvSpPr/>
          <p:nvPr/>
        </p:nvSpPr>
        <p:spPr>
          <a:xfrm>
            <a:off x="334566" y="1303514"/>
            <a:ext cx="11521280" cy="200054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Columns selected for output can be referred to in ORDER BY and GROUP BY clauses using column names, column aliases, or column positions. Column positions are integers and begin with 1</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use GROUP BY, output rows are sorted according to the GROUP BY columns as if you had an ORDER BY for the same columns. To avoid the overhead of sorting that GROUP BY produces, add ORDER BY NULL.</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a query includes GROUP BY but you want to avoid the overhead of sorting the result, you can suppress sorting by specifying ORDER BY NULL. </a:t>
            </a:r>
          </a:p>
        </p:txBody>
      </p:sp>
      <p:grpSp>
        <p:nvGrpSpPr>
          <p:cNvPr id="7" name="Group 6"/>
          <p:cNvGrpSpPr/>
          <p:nvPr/>
        </p:nvGrpSpPr>
        <p:grpSpPr>
          <a:xfrm>
            <a:off x="334566" y="4005064"/>
            <a:ext cx="8685669" cy="1245100"/>
            <a:chOff x="1752372" y="4607361"/>
            <a:chExt cx="8685669" cy="1245100"/>
          </a:xfrm>
        </p:grpSpPr>
        <p:sp>
          <p:nvSpPr>
            <p:cNvPr id="9" name="Rectangle 8"/>
            <p:cNvSpPr/>
            <p:nvPr/>
          </p:nvSpPr>
          <p:spPr>
            <a:xfrm>
              <a:off x="1752372" y="4976693"/>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job</a:t>
              </a:r>
              <a:r>
                <a:rPr lang="en-US" dirty="0">
                  <a:solidFill>
                    <a:srgbClr val="0077AA"/>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DD4A68"/>
                  </a:solidFill>
                  <a:latin typeface="Liberation Mono"/>
                  <a:ea typeface="Times New Roman" panose="02020603050405020304" pitchFamily="18" charset="0"/>
                </a:rPr>
                <a:t>COUNT</a:t>
              </a:r>
              <a:r>
                <a:rPr lang="en-US" dirty="0">
                  <a:solidFill>
                    <a:srgbClr val="999999"/>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solidFill>
                    <a:srgbClr val="0077AA"/>
                  </a:solidFill>
                  <a:latin typeface="Liberation Mono"/>
                  <a:ea typeface="Times New Roman" panose="02020603050405020304" pitchFamily="18" charset="0"/>
                </a:rPr>
                <a:t>GROUP</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job </a:t>
              </a:r>
              <a:r>
                <a:rPr lang="en-US" dirty="0">
                  <a:solidFill>
                    <a:srgbClr val="0077AA"/>
                  </a:solidFill>
                  <a:latin typeface="Liberation Mono"/>
                  <a:ea typeface="Times New Roman" panose="02020603050405020304" pitchFamily="18" charset="0"/>
                </a:rPr>
                <a:t>ORDER</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BY</a:t>
              </a:r>
              <a:r>
                <a:rPr lang="en-US" dirty="0">
                  <a:solidFill>
                    <a:srgbClr val="000000"/>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NULL</a:t>
              </a:r>
              <a:r>
                <a:rPr lang="en-US" dirty="0">
                  <a:solidFill>
                    <a:srgbClr val="999999"/>
                  </a:solidFill>
                  <a:latin typeface="Liberation Mono"/>
                  <a:ea typeface="Times New Roman" panose="02020603050405020304" pitchFamily="18" charset="0"/>
                </a:rPr>
                <a:t>;</a:t>
              </a:r>
              <a:endParaRPr lang="en-IN" dirty="0">
                <a:latin typeface="Liberation Mono"/>
              </a:endParaRPr>
            </a:p>
          </p:txBody>
        </p:sp>
        <p:sp>
          <p:nvSpPr>
            <p:cNvPr id="10" name="Rectangle 9"/>
            <p:cNvSpPr/>
            <p:nvPr/>
          </p:nvSpPr>
          <p:spPr>
            <a:xfrm>
              <a:off x="1752372" y="4607361"/>
              <a:ext cx="1530989" cy="369332"/>
            </a:xfrm>
            <a:prstGeom prst="rect">
              <a:avLst/>
            </a:prstGeom>
          </p:spPr>
          <p:txBody>
            <a:bodyPr wrap="none">
              <a:spAutoFit/>
            </a:bodyPr>
            <a:lstStyle/>
            <a:p>
              <a:r>
                <a:rPr lang="en-IN" dirty="0">
                  <a:solidFill>
                    <a:srgbClr val="C00000"/>
                  </a:solidFill>
                  <a:latin typeface="Arial" panose="020B0604020202020204" pitchFamily="34" charset="0"/>
                  <a:cs typeface="Arial" panose="020B0604020202020204" pitchFamily="34" charset="0"/>
                </a:rPr>
                <a:t>For example:</a:t>
              </a:r>
              <a:endParaRPr lang="en-IN" dirty="0">
                <a:solidFill>
                  <a:srgbClr val="C00000"/>
                </a:solidFill>
              </a:endParaRPr>
            </a:p>
          </p:txBody>
        </p:sp>
        <p:sp>
          <p:nvSpPr>
            <p:cNvPr id="2" name="Rectangle 1"/>
            <p:cNvSpPr/>
            <p:nvPr/>
          </p:nvSpPr>
          <p:spPr>
            <a:xfrm>
              <a:off x="1752372" y="5478704"/>
              <a:ext cx="8685669" cy="373757"/>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latin typeface="Liberation Mono"/>
                  <a:ea typeface="Times New Roman" panose="02020603050405020304" pitchFamily="18" charset="0"/>
                  <a:cs typeface="Times New Roman" panose="02020603050405020304" pitchFamily="18" charset="0"/>
                </a:rPr>
                <a:t>*</a:t>
              </a:r>
              <a:r>
                <a:rPr lang="en-US" dirty="0">
                  <a:solidFill>
                    <a:srgbClr val="0077AA"/>
                  </a:solidFill>
                  <a:latin typeface="Liberation Mono"/>
                  <a:ea typeface="Times New Roman" panose="02020603050405020304" pitchFamily="18" charset="0"/>
                  <a:cs typeface="Times New Roman" panose="02020603050405020304" pitchFamily="18" charset="0"/>
                </a:rPr>
                <a:t> FROM </a:t>
              </a:r>
              <a:r>
                <a:rPr lang="en-US" dirty="0">
                  <a:solidFill>
                    <a:srgbClr val="000000"/>
                  </a:solidFill>
                  <a:latin typeface="Liberation Mono"/>
                  <a:ea typeface="Times New Roman" panose="02020603050405020304" pitchFamily="18" charset="0"/>
                </a:rPr>
                <a:t>emp</a:t>
              </a:r>
              <a:r>
                <a:rPr lang="en-US" dirty="0">
                  <a:solidFill>
                    <a:srgbClr val="0077AA"/>
                  </a:solidFill>
                  <a:latin typeface="Liberation Mono"/>
                  <a:ea typeface="Times New Roman" panose="02020603050405020304" pitchFamily="18" charset="0"/>
                  <a:cs typeface="Times New Roman" panose="02020603050405020304" pitchFamily="18" charset="0"/>
                </a:rPr>
                <a:t> ORDER BY </a:t>
              </a:r>
              <a:r>
                <a:rPr lang="en-US" dirty="0">
                  <a:solidFill>
                    <a:srgbClr val="DD4A68"/>
                  </a:solidFill>
                  <a:latin typeface="Liberation Mono"/>
                  <a:ea typeface="Times New Roman" panose="02020603050405020304" pitchFamily="18" charset="0"/>
                </a:rPr>
                <a:t>field</a:t>
              </a:r>
              <a:r>
                <a:rPr lang="en-US" dirty="0">
                  <a:solidFill>
                    <a:srgbClr val="0077AA"/>
                  </a:solidFill>
                  <a:latin typeface="Liberation Mono"/>
                  <a:ea typeface="Times New Roman" panose="02020603050405020304" pitchFamily="18" charset="0"/>
                  <a:cs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latin typeface="Liberation Mono"/>
                  <a:ea typeface="Times New Roman" panose="02020603050405020304" pitchFamily="18" charset="0"/>
                </a:rPr>
                <a:t>job</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'MANAGER'</a:t>
              </a:r>
              <a:r>
                <a:rPr lang="en-US" dirty="0">
                  <a:solidFill>
                    <a:srgbClr val="0077AA"/>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669900"/>
                  </a:solidFill>
                  <a:latin typeface="Liberation Mono"/>
                </a:rPr>
                <a:t>'SALESMAN'</a:t>
              </a:r>
              <a:r>
                <a:rPr lang="en-US" dirty="0">
                  <a:solidFill>
                    <a:schemeClr val="bg1">
                      <a:lumMod val="65000"/>
                    </a:schemeClr>
                  </a:solidFill>
                  <a:latin typeface="Liberation Mono"/>
                  <a:ea typeface="Times New Roman" panose="02020603050405020304" pitchFamily="18" charset="0"/>
                </a:rPr>
                <a:t>)</a:t>
              </a:r>
              <a:r>
                <a:rPr lang="en-US" dirty="0">
                  <a:solidFill>
                    <a:srgbClr val="999999"/>
                  </a:solidFill>
                  <a:latin typeface="Liberation Mono"/>
                  <a:ea typeface="Times New Roman" panose="02020603050405020304" pitchFamily="18" charset="0"/>
                </a:rPr>
                <a:t>;</a:t>
              </a:r>
              <a:endParaRPr lang="en-IN" dirty="0">
                <a:solidFill>
                  <a:srgbClr val="999999"/>
                </a:solidFill>
                <a:latin typeface="Liberation Mono"/>
                <a:ea typeface="Times New Roman" panose="02020603050405020304" pitchFamily="18" charset="0"/>
              </a:endParaRPr>
            </a:p>
          </p:txBody>
        </p:sp>
      </p:grpSp>
      <p:pic>
        <p:nvPicPr>
          <p:cNvPr id="11" name="Picture 10">
            <a:extLst>
              <a:ext uri="{FF2B5EF4-FFF2-40B4-BE49-F238E27FC236}">
                <a16:creationId xmlns:a16="http://schemas.microsoft.com/office/drawing/2014/main" xmlns="" id="{A4E6C0C3-9826-474B-B05C-FA20F6865E8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9B5E786A-4EC3-4C91-AF60-21FF69070E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02970805"/>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GROUP BY </a:t>
            </a:r>
            <a:endParaRPr lang="en-IN" sz="3200" b="1" i="1" dirty="0">
              <a:latin typeface="Arial" pitchFamily="34" charset="0"/>
              <a:cs typeface="Arial" pitchFamily="34" charset="0"/>
            </a:endParaRPr>
          </a:p>
        </p:txBody>
      </p:sp>
      <p:sp>
        <p:nvSpPr>
          <p:cNvPr id="4" name="Rectangle 3"/>
          <p:cNvSpPr/>
          <p:nvPr/>
        </p:nvSpPr>
        <p:spPr>
          <a:xfrm>
            <a:off x="334566" y="1484784"/>
            <a:ext cx="11233248" cy="967957"/>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G</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G</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G</a:t>
            </a:r>
            <a:r>
              <a:rPr lang="en-US" sz="2000" baseline="-25000" dirty="0">
                <a:solidFill>
                  <a:srgbClr val="0077AA"/>
                </a:solidFill>
                <a:latin typeface="Liberation Mono"/>
                <a:cs typeface="Arial" panose="020B0604020202020204" pitchFamily="34" charset="0"/>
              </a:rPr>
              <a:t>n, </a:t>
            </a:r>
            <a:r>
              <a:rPr lang="en-US" sz="2000" dirty="0">
                <a:solidFill>
                  <a:srgbClr val="0077AA"/>
                </a:solidFill>
                <a:latin typeface="Liberation Mono"/>
                <a:cs typeface="Arial" panose="020B0604020202020204" pitchFamily="34" charset="0"/>
              </a:rPr>
              <a:t>F</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1</a:t>
            </a:r>
            <a:r>
              <a:rPr lang="en-US" sz="2000" dirty="0">
                <a:solidFill>
                  <a:srgbClr val="0077AA"/>
                </a:solidFill>
                <a:latin typeface="Liberation Mono"/>
                <a:cs typeface="Arial" panose="020B0604020202020204" pitchFamily="34" charset="0"/>
              </a:rPr>
              <a:t>), F</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2</a:t>
            </a:r>
            <a:r>
              <a:rPr lang="en-US" sz="2000" dirty="0">
                <a:solidFill>
                  <a:srgbClr val="0077AA"/>
                </a:solidFill>
                <a:latin typeface="Liberation Mono"/>
                <a:cs typeface="Arial" panose="020B0604020202020204" pitchFamily="34" charset="0"/>
              </a:rPr>
              <a:t>), ... F</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(A</a:t>
            </a:r>
            <a:r>
              <a:rPr lang="en-US" sz="2000" baseline="-25000" dirty="0">
                <a:solidFill>
                  <a:srgbClr val="0077AA"/>
                </a:solidFill>
                <a:latin typeface="Liberation Mono"/>
                <a:cs typeface="Arial" panose="020B0604020202020204" pitchFamily="34" charset="0"/>
              </a:rPr>
              <a:t>m</a:t>
            </a:r>
            <a:r>
              <a:rPr lang="en-US" sz="2000" dirty="0">
                <a:solidFill>
                  <a:srgbClr val="0077AA"/>
                </a:solidFill>
                <a:latin typeface="Liberation Mono"/>
                <a:cs typeface="Arial" panose="020B0604020202020204" pitchFamily="34" charset="0"/>
              </a:rPr>
              <a:t>)  from &lt;table_references&gt;</a:t>
            </a:r>
          </a:p>
          <a:p>
            <a:pPr>
              <a:lnSpc>
                <a:spcPct val="150000"/>
              </a:lnSpc>
            </a:pPr>
            <a:r>
              <a:rPr lang="en-US" sz="2000" dirty="0">
                <a:solidFill>
                  <a:srgbClr val="0077AA"/>
                </a:solidFill>
                <a:latin typeface="Liberation Mono"/>
                <a:cs typeface="Arial" panose="020B0604020202020204" pitchFamily="34" charset="0"/>
              </a:rPr>
              <a:t>    [GROUP BY {col_name | expr | position}, ... [WITH ROLLUP]]</a:t>
            </a:r>
          </a:p>
        </p:txBody>
      </p:sp>
      <p:sp>
        <p:nvSpPr>
          <p:cNvPr id="2" name="Rectangle 1"/>
          <p:cNvSpPr/>
          <p:nvPr/>
        </p:nvSpPr>
        <p:spPr>
          <a:xfrm>
            <a:off x="334566" y="962099"/>
            <a:ext cx="1152128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GROUP BY to group values from a column, and, if you wish, perform calculations on that column.</a:t>
            </a:r>
          </a:p>
        </p:txBody>
      </p:sp>
      <p:sp>
        <p:nvSpPr>
          <p:cNvPr id="7" name="Rectangle 6"/>
          <p:cNvSpPr/>
          <p:nvPr/>
        </p:nvSpPr>
        <p:spPr>
          <a:xfrm>
            <a:off x="334566" y="3717032"/>
            <a:ext cx="11593288" cy="2031325"/>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name, </a:t>
            </a:r>
            <a:r>
              <a:rPr lang="en-US" dirty="0">
                <a:solidFill>
                  <a:srgbClr val="0077AA"/>
                </a:solidFill>
                <a:latin typeface="Liberation Mono"/>
                <a:cs typeface="Times New Roman" panose="02020603050405020304" pitchFamily="18" charset="0"/>
              </a:rPr>
              <a:t>COUNT</a:t>
            </a:r>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student_cards </a:t>
            </a:r>
            <a:r>
              <a:rPr lang="en-US" dirty="0">
                <a:solidFill>
                  <a:srgbClr val="0077AA"/>
                </a:solidFill>
                <a:latin typeface="Liberation Mono"/>
                <a:cs typeface="Times New Roman" panose="02020603050405020304" pitchFamily="18" charset="0"/>
              </a:rPr>
              <a:t>GROUP</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BY</a:t>
            </a:r>
            <a:r>
              <a:rPr lang="en-US" dirty="0">
                <a:latin typeface="Liberation Mono"/>
                <a:ea typeface="Times New Roman" panose="02020603050405020304" pitchFamily="18" charset="0"/>
              </a:rPr>
              <a:t> name;</a:t>
            </a:r>
            <a:endParaRPr lang="en-IN" dirty="0">
              <a:latin typeface="Liberation Mono"/>
              <a:ea typeface="Times New Roman" panose="02020603050405020304" pitchFamily="18" charset="0"/>
            </a:endParaRP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cs typeface="Times New Roman" panose="02020603050405020304" pitchFamily="18" charset="0"/>
              </a:rPr>
              <a:t> orderdate,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amount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B050"/>
                </a:solidFill>
                <a:latin typeface="Liberation Mono"/>
                <a:ea typeface="Times New Roman" panose="02020603050405020304" pitchFamily="18" charset="0"/>
                <a:cs typeface="Times New Roman" panose="02020603050405020304" pitchFamily="18" charset="0"/>
              </a:rPr>
              <a:t>Total Amount</a:t>
            </a:r>
            <a:r>
              <a:rPr lang="en-US" dirty="0">
                <a:latin typeface="Liberation Mono"/>
                <a:ea typeface="Times New Roman" panose="02020603050405020304" pitchFamily="18" charset="0"/>
                <a:cs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cs typeface="Times New Roman" panose="02020603050405020304" pitchFamily="18" charset="0"/>
              </a:rPr>
              <a:t> student_order </a:t>
            </a:r>
            <a:r>
              <a:rPr lang="en-US" dirty="0">
                <a:solidFill>
                  <a:srgbClr val="0077AA"/>
                </a:solidFill>
                <a:latin typeface="Liberation Mono"/>
                <a:cs typeface="Times New Roman" panose="02020603050405020304" pitchFamily="18" charset="0"/>
              </a:rPr>
              <a:t>GROUP BY </a:t>
            </a:r>
            <a:r>
              <a:rPr lang="en-US" dirty="0">
                <a:latin typeface="Liberation Mono"/>
                <a:ea typeface="Times New Roman" panose="02020603050405020304" pitchFamily="18" charset="0"/>
                <a:cs typeface="Times New Roman" panose="02020603050405020304" pitchFamily="18" charset="0"/>
              </a:rPr>
              <a:t>orderdate;</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SUM</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amount,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 Amount Which Were Not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p>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Total Orders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NOT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Placed By Students</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COUNT</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cs typeface="Times New Roman" panose="02020603050405020304" pitchFamily="18" charset="0"/>
              </a:rPr>
              <a:t>IF</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studentID </a:t>
            </a:r>
            <a:r>
              <a:rPr lang="en-US" dirty="0">
                <a:solidFill>
                  <a:srgbClr val="0077AA"/>
                </a:solidFill>
                <a:latin typeface="Liberation Mono"/>
                <a:cs typeface="Times New Roman" panose="02020603050405020304" pitchFamily="18" charset="0"/>
              </a:rPr>
              <a:t>IS</a:t>
            </a:r>
            <a:r>
              <a:rPr lang="en-US" dirty="0">
                <a:latin typeface="Liberation Mono"/>
                <a:ea typeface="Times New Roman" panose="02020603050405020304" pitchFamily="18" charset="0"/>
              </a:rPr>
              <a:t> NULL, 1, NULL</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 "</a:t>
            </a:r>
            <a:r>
              <a:rPr lang="en-US" dirty="0">
                <a:solidFill>
                  <a:srgbClr val="00B050"/>
                </a:solidFill>
                <a:latin typeface="Liberation Mono"/>
                <a:cs typeface="Times New Roman" panose="02020603050405020304" pitchFamily="18" charset="0"/>
              </a:rPr>
              <a:t>Orders Which Were Placed Directly</a:t>
            </a:r>
            <a:r>
              <a:rPr lang="en-US" dirty="0">
                <a:latin typeface="Liberation Mono"/>
                <a:ea typeface="Times New Roman" panose="02020603050405020304" pitchFamily="18" charset="0"/>
              </a:rPr>
              <a:t>" </a:t>
            </a:r>
            <a:r>
              <a:rPr lang="en-US" dirty="0">
                <a:solidFill>
                  <a:srgbClr val="0077AA"/>
                </a:solidFill>
                <a:latin typeface="Liberation Mono"/>
                <a:cs typeface="Times New Roman" panose="02020603050405020304" pitchFamily="18" charset="0"/>
              </a:rPr>
              <a:t>FROM</a:t>
            </a:r>
            <a:r>
              <a:rPr lang="en-US" dirty="0">
                <a:latin typeface="Liberation Mono"/>
                <a:ea typeface="Times New Roman" panose="02020603050405020304" pitchFamily="18" charset="0"/>
              </a:rPr>
              <a:t> student_order ;</a:t>
            </a:r>
            <a:endParaRPr lang="en-IN" dirty="0">
              <a:latin typeface="Liberation Mono"/>
              <a:ea typeface="Times New Roman" panose="02020603050405020304" pitchFamily="18" charset="0"/>
            </a:endParaRPr>
          </a:p>
        </p:txBody>
      </p:sp>
      <p:sp>
        <p:nvSpPr>
          <p:cNvPr id="3" name="Rectangle 2"/>
          <p:cNvSpPr/>
          <p:nvPr/>
        </p:nvSpPr>
        <p:spPr>
          <a:xfrm>
            <a:off x="356873" y="2564904"/>
            <a:ext cx="8856984"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This function's will produce a single value for an entire group or a table.</a:t>
            </a:r>
          </a:p>
        </p:txBody>
      </p:sp>
      <p:pic>
        <p:nvPicPr>
          <p:cNvPr id="8" name="Picture 7">
            <a:extLst>
              <a:ext uri="{FF2B5EF4-FFF2-40B4-BE49-F238E27FC236}">
                <a16:creationId xmlns:a16="http://schemas.microsoft.com/office/drawing/2014/main" xmlns="" id="{8904A380-C56E-4974-8B75-0CE3BEF6876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97ECB80-99B6-494E-992F-93DA34ECD9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55901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9516" y="778056"/>
            <a:ext cx="8838049" cy="646247"/>
          </a:xfrm>
          <a:prstGeom prst="rect">
            <a:avLst/>
          </a:prstGeom>
        </p:spPr>
        <p:txBody>
          <a:bodyPr wrap="square">
            <a:spAutoFit/>
          </a:bodyPr>
          <a:lstStyle/>
          <a:p>
            <a:r>
              <a:rPr lang="en-IN" sz="3600" dirty="0">
                <a:solidFill>
                  <a:srgbClr val="222222"/>
                </a:solidFill>
                <a:latin typeface="arial" panose="020B0604020202020204" pitchFamily="34" charset="0"/>
              </a:rPr>
              <a:t>A table has rows and columns</a:t>
            </a:r>
            <a:endParaRPr lang="en-IN" sz="3600" dirty="0"/>
          </a:p>
        </p:txBody>
      </p:sp>
      <p:sp>
        <p:nvSpPr>
          <p:cNvPr id="4" name="Rectangle 3"/>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8" name="Rectangle 7"/>
          <p:cNvSpPr/>
          <p:nvPr/>
        </p:nvSpPr>
        <p:spPr>
          <a:xfrm>
            <a:off x="259516" y="1701033"/>
            <a:ext cx="11523580" cy="707794"/>
          </a:xfrm>
          <a:prstGeom prst="rect">
            <a:avLst/>
          </a:prstGeom>
        </p:spPr>
        <p:txBody>
          <a:bodyPr wrap="square">
            <a:spAutoFit/>
          </a:bodyPr>
          <a:lstStyle/>
          <a:p>
            <a:r>
              <a:rPr lang="en-IN" sz="2000" dirty="0">
                <a:solidFill>
                  <a:srgbClr val="222426"/>
                </a:solidFill>
                <a:latin typeface="Arial" panose="020B0604020202020204" pitchFamily="34" charset="0"/>
                <a:cs typeface="Arial" panose="020B0604020202020204" pitchFamily="34" charset="0"/>
              </a:rPr>
              <a:t>In RDBMS, a table organizes data in rows and columns. The </a:t>
            </a:r>
            <a:r>
              <a:rPr lang="en-IN" sz="2000" b="1" dirty="0">
                <a:solidFill>
                  <a:srgbClr val="C00000"/>
                </a:solidFill>
                <a:latin typeface="Arial" panose="020B0604020202020204" pitchFamily="34" charset="0"/>
                <a:cs typeface="Arial" panose="020B0604020202020204" pitchFamily="34" charset="0"/>
              </a:rPr>
              <a:t>COLUMNS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ATTRIBUTES / FIELDS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whereas the </a:t>
            </a:r>
            <a:r>
              <a:rPr lang="en-IN" sz="2000" b="1" dirty="0">
                <a:solidFill>
                  <a:srgbClr val="C00000"/>
                </a:solidFill>
                <a:latin typeface="Arial" panose="020B0604020202020204" pitchFamily="34" charset="0"/>
                <a:cs typeface="Arial" panose="020B0604020202020204" pitchFamily="34" charset="0"/>
              </a:rPr>
              <a:t>ROWS</a:t>
            </a:r>
            <a:r>
              <a:rPr lang="en-IN" sz="2000" dirty="0">
                <a:solidFill>
                  <a:srgbClr val="C00000"/>
                </a:solidFill>
                <a:latin typeface="Arial" panose="020B0604020202020204" pitchFamily="34" charset="0"/>
                <a:cs typeface="Arial" panose="020B0604020202020204" pitchFamily="34" charset="0"/>
              </a:rPr>
              <a:t> </a:t>
            </a:r>
            <a:r>
              <a:rPr lang="en-IN" sz="2000" dirty="0">
                <a:solidFill>
                  <a:srgbClr val="222426"/>
                </a:solidFill>
                <a:latin typeface="Arial" panose="020B0604020202020204" pitchFamily="34" charset="0"/>
                <a:cs typeface="Arial" panose="020B0604020202020204" pitchFamily="34" charset="0"/>
              </a:rPr>
              <a:t>are known as </a:t>
            </a:r>
            <a:r>
              <a:rPr lang="en-IN" sz="2000" b="1" dirty="0">
                <a:solidFill>
                  <a:srgbClr val="C00000"/>
                </a:solidFill>
                <a:latin typeface="Arial" panose="020B0604020202020204" pitchFamily="34" charset="0"/>
                <a:cs typeface="Arial" panose="020B0604020202020204" pitchFamily="34" charset="0"/>
              </a:rPr>
              <a:t>RECORDS / TUPLE</a:t>
            </a:r>
            <a:r>
              <a:rPr lang="en-IN" sz="2000" dirty="0">
                <a:solidFill>
                  <a:srgbClr val="222426"/>
                </a:solidFill>
                <a:latin typeface="Arial" panose="020B0604020202020204" pitchFamily="34" charset="0"/>
                <a:cs typeface="Arial" panose="020B0604020202020204" pitchFamily="34" charset="0"/>
              </a:rPr>
              <a:t>.</a:t>
            </a:r>
            <a:endParaRPr lang="en-IN" sz="2000" dirty="0">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nvGraphicFramePr>
        <p:xfrm>
          <a:off x="2209515" y="3860744"/>
          <a:ext cx="7161867" cy="2006340"/>
        </p:xfrm>
        <a:graphic>
          <a:graphicData uri="http://schemas.openxmlformats.org/drawingml/2006/table">
            <a:tbl>
              <a:tblPr firstRow="1" bandRow="1">
                <a:tableStyleId>{5940675A-B579-460E-94D1-54222C63F5DA}</a:tableStyleId>
              </a:tblPr>
              <a:tblGrid>
                <a:gridCol w="778464">
                  <a:extLst>
                    <a:ext uri="{9D8B030D-6E8A-4147-A177-3AD203B41FA5}">
                      <a16:colId xmlns:a16="http://schemas.microsoft.com/office/drawing/2014/main" xmlns="" val="20000"/>
                    </a:ext>
                  </a:extLst>
                </a:gridCol>
                <a:gridCol w="2116759">
                  <a:extLst>
                    <a:ext uri="{9D8B030D-6E8A-4147-A177-3AD203B41FA5}">
                      <a16:colId xmlns:a16="http://schemas.microsoft.com/office/drawing/2014/main" xmlns="" val="20001"/>
                    </a:ext>
                  </a:extLst>
                </a:gridCol>
                <a:gridCol w="1599992">
                  <a:extLst>
                    <a:ext uri="{9D8B030D-6E8A-4147-A177-3AD203B41FA5}">
                      <a16:colId xmlns:a16="http://schemas.microsoft.com/office/drawing/2014/main" xmlns="" val="20002"/>
                    </a:ext>
                  </a:extLst>
                </a:gridCol>
                <a:gridCol w="1576803">
                  <a:extLst>
                    <a:ext uri="{9D8B030D-6E8A-4147-A177-3AD203B41FA5}">
                      <a16:colId xmlns:a16="http://schemas.microsoft.com/office/drawing/2014/main" xmlns="" val="20003"/>
                    </a:ext>
                  </a:extLst>
                </a:gridCol>
                <a:gridCol w="1089849">
                  <a:extLst>
                    <a:ext uri="{9D8B030D-6E8A-4147-A177-3AD203B41FA5}">
                      <a16:colId xmlns:a16="http://schemas.microsoft.com/office/drawing/2014/main" xmlns="" val="20004"/>
                    </a:ext>
                  </a:extLst>
                </a:gridCol>
              </a:tblGrid>
              <a:tr h="401268">
                <a:tc>
                  <a:txBody>
                    <a:bodyPr/>
                    <a:lstStyle/>
                    <a:p>
                      <a:pPr algn="l"/>
                      <a:r>
                        <a:rPr lang="en-US" sz="1800" b="1" dirty="0">
                          <a:latin typeface="Arial" panose="020B0604020202020204" pitchFamily="34" charset="0"/>
                          <a:cs typeface="Arial" panose="020B0604020202020204" pitchFamily="34" charset="0"/>
                        </a:rPr>
                        <a:t>I</a:t>
                      </a:r>
                      <a:r>
                        <a:rPr lang="en-IN" sz="1800" b="1" dirty="0">
                          <a:latin typeface="Arial" panose="020B0604020202020204" pitchFamily="34" charset="0"/>
                          <a:cs typeface="Arial" panose="020B0604020202020204" pitchFamily="34" charset="0"/>
                        </a:rPr>
                        <a:t>D</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EmployeeName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 Job</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Hiredate</a:t>
                      </a:r>
                    </a:p>
                  </a:txBody>
                  <a:tcPr marL="91428" marR="91428" marT="45714" marB="45714" anchor="ctr">
                    <a:solidFill>
                      <a:schemeClr val="accent4"/>
                    </a:solidFill>
                  </a:tcPr>
                </a:tc>
                <a:tc>
                  <a:txBody>
                    <a:bodyPr/>
                    <a:lstStyle/>
                    <a:p>
                      <a:r>
                        <a:rPr lang="en-IN" sz="1800" b="1" dirty="0">
                          <a:latin typeface="Arial" panose="020B0604020202020204" pitchFamily="34" charset="0"/>
                          <a:cs typeface="Arial" panose="020B0604020202020204" pitchFamily="34" charset="0"/>
                        </a:rPr>
                        <a:t>Salary</a:t>
                      </a:r>
                    </a:p>
                  </a:txBody>
                  <a:tcPr marL="91428" marR="91428" marT="45714" marB="45714" anchor="ctr">
                    <a:solidFill>
                      <a:schemeClr val="accent4"/>
                    </a:solidFill>
                  </a:tcPr>
                </a:tc>
                <a:extLst>
                  <a:ext uri="{0D108BD9-81ED-4DB2-BD59-A6C34878D82A}">
                    <a16:rowId xmlns:a16="http://schemas.microsoft.com/office/drawing/2014/main" xmlns="" val="10000"/>
                  </a:ext>
                </a:extLst>
              </a:tr>
              <a:tr h="401268">
                <a:tc>
                  <a:txBody>
                    <a:bodyPr/>
                    <a:lstStyle/>
                    <a:p>
                      <a:r>
                        <a:rPr lang="en-IN" sz="1800" dirty="0">
                          <a:latin typeface="Arial" panose="020B0604020202020204" pitchFamily="34" charset="0"/>
                          <a:cs typeface="Arial" panose="020B0604020202020204" pitchFamily="34" charset="0"/>
                        </a:rPr>
                        <a:t>1</a:t>
                      </a:r>
                    </a:p>
                  </a:txBody>
                  <a:tcPr marL="91428" marR="91428" marT="45714" marB="45714"/>
                </a:tc>
                <a:tc>
                  <a:txBody>
                    <a:bodyPr/>
                    <a:lstStyle/>
                    <a:p>
                      <a:r>
                        <a:rPr lang="en-IN" sz="1800" dirty="0">
                          <a:latin typeface="Arial" panose="020B0604020202020204" pitchFamily="34" charset="0"/>
                          <a:cs typeface="Arial" panose="020B0604020202020204" pitchFamily="34" charset="0"/>
                        </a:rPr>
                        <a:t>KING</a:t>
                      </a:r>
                    </a:p>
                  </a:txBody>
                  <a:tcPr marL="91428" marR="91428" marT="45714" marB="45714"/>
                </a:tc>
                <a:tc>
                  <a:txBody>
                    <a:bodyPr/>
                    <a:lstStyle/>
                    <a:p>
                      <a:r>
                        <a:rPr lang="en-IN" sz="1800" dirty="0">
                          <a:latin typeface="Arial" panose="020B0604020202020204" pitchFamily="34" charset="0"/>
                          <a:cs typeface="Arial" panose="020B0604020202020204" pitchFamily="34" charset="0"/>
                        </a:rPr>
                        <a:t>PRESIDENT</a:t>
                      </a:r>
                    </a:p>
                  </a:txBody>
                  <a:tcPr marL="91428" marR="91428" marT="45714" marB="45714"/>
                </a:tc>
                <a:tc>
                  <a:txBody>
                    <a:bodyPr/>
                    <a:lstStyle/>
                    <a:p>
                      <a:r>
                        <a:rPr lang="en-IN" sz="1800" dirty="0">
                          <a:latin typeface="Arial" panose="020B0604020202020204" pitchFamily="34" charset="0"/>
                          <a:cs typeface="Arial" panose="020B0604020202020204" pitchFamily="34" charset="0"/>
                        </a:rPr>
                        <a:t>2017-02-15</a:t>
                      </a:r>
                    </a:p>
                  </a:txBody>
                  <a:tcPr marL="91428" marR="91428" marT="45714" marB="45714"/>
                </a:tc>
                <a:tc>
                  <a:txBody>
                    <a:bodyPr/>
                    <a:lstStyle/>
                    <a:p>
                      <a:r>
                        <a:rPr lang="en-IN" sz="1800" dirty="0">
                          <a:latin typeface="Arial" panose="020B0604020202020204" pitchFamily="34" charset="0"/>
                          <a:cs typeface="Arial" panose="020B0604020202020204" pitchFamily="34" charset="0"/>
                        </a:rPr>
                        <a:t>5000</a:t>
                      </a:r>
                    </a:p>
                  </a:txBody>
                  <a:tcPr marL="91428" marR="91428" marT="45714" marB="45714"/>
                </a:tc>
                <a:extLst>
                  <a:ext uri="{0D108BD9-81ED-4DB2-BD59-A6C34878D82A}">
                    <a16:rowId xmlns:a16="http://schemas.microsoft.com/office/drawing/2014/main" xmlns="" val="10001"/>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xmlns="" val="10002"/>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xmlns="" val="10003"/>
                  </a:ext>
                </a:extLst>
              </a:tr>
              <a:tr h="401268">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tc>
                  <a:txBody>
                    <a:bodyPr/>
                    <a:lstStyle/>
                    <a:p>
                      <a:pPr algn="l"/>
                      <a:r>
                        <a:rPr lang="en-IN" sz="1800" dirty="0">
                          <a:latin typeface="Arial" panose="020B0604020202020204" pitchFamily="34" charset="0"/>
                          <a:cs typeface="Arial" panose="020B0604020202020204" pitchFamily="34" charset="0"/>
                        </a:rPr>
                        <a:t>…</a:t>
                      </a:r>
                    </a:p>
                  </a:txBody>
                  <a:tcPr marL="91428" marR="91428" marT="45714" marB="45714"/>
                </a:tc>
                <a:extLst>
                  <a:ext uri="{0D108BD9-81ED-4DB2-BD59-A6C34878D82A}">
                    <a16:rowId xmlns:a16="http://schemas.microsoft.com/office/drawing/2014/main" xmlns="" val="10004"/>
                  </a:ext>
                </a:extLst>
              </a:tr>
            </a:tbl>
          </a:graphicData>
        </a:graphic>
      </p:graphicFrame>
      <p:grpSp>
        <p:nvGrpSpPr>
          <p:cNvPr id="14" name="Group 13">
            <a:extLst>
              <a:ext uri="{FF2B5EF4-FFF2-40B4-BE49-F238E27FC236}">
                <a16:creationId xmlns:a16="http://schemas.microsoft.com/office/drawing/2014/main" xmlns="" id="{88328BE5-92DD-42B5-A967-04A0A19FBDAE}"/>
              </a:ext>
            </a:extLst>
          </p:cNvPr>
          <p:cNvGrpSpPr/>
          <p:nvPr/>
        </p:nvGrpSpPr>
        <p:grpSpPr>
          <a:xfrm>
            <a:off x="1525509" y="2709014"/>
            <a:ext cx="9217291" cy="3455934"/>
            <a:chOff x="1556658" y="2819400"/>
            <a:chExt cx="9218491" cy="3456384"/>
          </a:xfrm>
        </p:grpSpPr>
        <p:sp>
          <p:nvSpPr>
            <p:cNvPr id="17" name="TextBox 16"/>
            <p:cNvSpPr txBox="1"/>
            <p:nvPr/>
          </p:nvSpPr>
          <p:spPr>
            <a:xfrm>
              <a:off x="5234466" y="3004066"/>
              <a:ext cx="1394934" cy="400110"/>
            </a:xfrm>
            <a:prstGeom prst="rect">
              <a:avLst/>
            </a:prstGeom>
            <a:noFill/>
          </p:spPr>
          <p:txBody>
            <a:bodyPr wrap="none" rtlCol="0">
              <a:spAutoFit/>
            </a:bodyPr>
            <a:lstStyle/>
            <a:p>
              <a:r>
                <a:rPr lang="en-IN" sz="2000" b="1" dirty="0">
                  <a:latin typeface="Arial" panose="020B0604020202020204" pitchFamily="34" charset="0"/>
                  <a:cs typeface="Arial" panose="020B0604020202020204" pitchFamily="34" charset="0"/>
                </a:rPr>
                <a:t>Attributes</a:t>
              </a:r>
            </a:p>
          </p:txBody>
        </p:sp>
        <p:sp>
          <p:nvSpPr>
            <p:cNvPr id="58" name="TextBox 57"/>
            <p:cNvSpPr txBox="1"/>
            <p:nvPr/>
          </p:nvSpPr>
          <p:spPr>
            <a:xfrm>
              <a:off x="9906000" y="4867562"/>
              <a:ext cx="869149" cy="400110"/>
            </a:xfrm>
            <a:prstGeom prst="rect">
              <a:avLst/>
            </a:prstGeom>
            <a:noFill/>
          </p:spPr>
          <p:txBody>
            <a:bodyPr wrap="square" rtlCol="0">
              <a:spAutoFit/>
            </a:bodyPr>
            <a:lstStyle/>
            <a:p>
              <a:r>
                <a:rPr lang="en-IN" sz="2000" b="1" dirty="0">
                  <a:latin typeface="Arial" panose="020B0604020202020204" pitchFamily="34" charset="0"/>
                  <a:cs typeface="Arial" panose="020B0604020202020204" pitchFamily="34" charset="0"/>
                </a:rPr>
                <a:t>Rows</a:t>
              </a:r>
            </a:p>
          </p:txBody>
        </p:sp>
        <p:sp>
          <p:nvSpPr>
            <p:cNvPr id="11" name="TextBox 10"/>
            <p:cNvSpPr txBox="1"/>
            <p:nvPr/>
          </p:nvSpPr>
          <p:spPr>
            <a:xfrm>
              <a:off x="1556658" y="2819400"/>
              <a:ext cx="2005677" cy="369332"/>
            </a:xfrm>
            <a:prstGeom prst="rect">
              <a:avLst/>
            </a:prstGeom>
            <a:noFill/>
          </p:spPr>
          <p:txBody>
            <a:bodyPr wrap="none" rtlCol="0">
              <a:spAutoFit/>
            </a:bodyPr>
            <a:lstStyle/>
            <a:p>
              <a:r>
                <a:rPr lang="en-IN" b="1" dirty="0">
                  <a:latin typeface="Arial" panose="020B0604020202020204" pitchFamily="34" charset="0"/>
                  <a:cs typeface="Arial" panose="020B0604020202020204" pitchFamily="34" charset="0"/>
                </a:rPr>
                <a:t>In Relation: EMP</a:t>
              </a:r>
            </a:p>
          </p:txBody>
        </p:sp>
        <p:grpSp>
          <p:nvGrpSpPr>
            <p:cNvPr id="13" name="Group 12">
              <a:extLst>
                <a:ext uri="{FF2B5EF4-FFF2-40B4-BE49-F238E27FC236}">
                  <a16:creationId xmlns:a16="http://schemas.microsoft.com/office/drawing/2014/main" xmlns="" id="{1D28ED62-3F5B-4128-BA80-E1DBCFDB575F}"/>
                </a:ext>
              </a:extLst>
            </p:cNvPr>
            <p:cNvGrpSpPr/>
            <p:nvPr/>
          </p:nvGrpSpPr>
          <p:grpSpPr>
            <a:xfrm>
              <a:off x="1600202" y="3159072"/>
              <a:ext cx="8305798" cy="3116712"/>
              <a:chOff x="1600202" y="3159072"/>
              <a:chExt cx="8305798" cy="3116712"/>
            </a:xfrm>
          </p:grpSpPr>
          <p:sp>
            <p:nvSpPr>
              <p:cNvPr id="89" name="Left Brace 88"/>
              <p:cNvSpPr/>
              <p:nvPr/>
            </p:nvSpPr>
            <p:spPr>
              <a:xfrm>
                <a:off x="1611088" y="3505200"/>
                <a:ext cx="827312" cy="2514600"/>
              </a:xfrm>
              <a:prstGeom prst="leftBrace">
                <a:avLst>
                  <a:gd name="adj1" fmla="val 8333"/>
                  <a:gd name="adj2" fmla="val 47355"/>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grpSp>
            <p:nvGrpSpPr>
              <p:cNvPr id="12" name="Group 11">
                <a:extLst>
                  <a:ext uri="{FF2B5EF4-FFF2-40B4-BE49-F238E27FC236}">
                    <a16:creationId xmlns:a16="http://schemas.microsoft.com/office/drawing/2014/main" xmlns="" id="{935CDA9E-1A83-401B-8B16-510BA6A8A4C3}"/>
                  </a:ext>
                </a:extLst>
              </p:cNvPr>
              <p:cNvGrpSpPr/>
              <p:nvPr/>
            </p:nvGrpSpPr>
            <p:grpSpPr>
              <a:xfrm>
                <a:off x="1600202" y="3159072"/>
                <a:ext cx="8305798" cy="3116712"/>
                <a:chOff x="1600202" y="3159072"/>
                <a:chExt cx="8305798" cy="3116712"/>
              </a:xfrm>
            </p:grpSpPr>
            <p:grpSp>
              <p:nvGrpSpPr>
                <p:cNvPr id="5" name="Group 4">
                  <a:extLst>
                    <a:ext uri="{FF2B5EF4-FFF2-40B4-BE49-F238E27FC236}">
                      <a16:creationId xmlns:a16="http://schemas.microsoft.com/office/drawing/2014/main" xmlns="" id="{C41844B2-F668-4544-A1A3-C5FB9E65A881}"/>
                    </a:ext>
                  </a:extLst>
                </p:cNvPr>
                <p:cNvGrpSpPr/>
                <p:nvPr/>
              </p:nvGrpSpPr>
              <p:grpSpPr>
                <a:xfrm>
                  <a:off x="1600202" y="3159072"/>
                  <a:ext cx="1600198" cy="1536918"/>
                  <a:chOff x="1600202" y="3159072"/>
                  <a:chExt cx="1600198" cy="1536918"/>
                </a:xfrm>
              </p:grpSpPr>
              <p:cxnSp>
                <p:nvCxnSpPr>
                  <p:cNvPr id="128" name="Straight Connector 127"/>
                  <p:cNvCxnSpPr>
                    <a:stCxn id="89" idx="1"/>
                  </p:cNvCxnSpPr>
                  <p:nvPr/>
                </p:nvCxnSpPr>
                <p:spPr>
                  <a:xfrm flipV="1">
                    <a:off x="1611088" y="3423167"/>
                    <a:ext cx="0" cy="127282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a:off x="1600202" y="3429000"/>
                    <a:ext cx="160019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V="1">
                    <a:off x="3200400" y="3159072"/>
                    <a:ext cx="0" cy="2799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xmlns="" id="{89E79E13-3EF4-4136-AEC3-6022E6378D96}"/>
                    </a:ext>
                  </a:extLst>
                </p:cNvPr>
                <p:cNvGrpSpPr/>
                <p:nvPr/>
              </p:nvGrpSpPr>
              <p:grpSpPr>
                <a:xfrm>
                  <a:off x="9098750" y="4565052"/>
                  <a:ext cx="807250" cy="1710732"/>
                  <a:chOff x="9098750" y="4565052"/>
                  <a:chExt cx="807250" cy="1710732"/>
                </a:xfrm>
              </p:grpSpPr>
              <p:cxnSp>
                <p:nvCxnSpPr>
                  <p:cNvPr id="63" name="Straight Arrow Connector 62"/>
                  <p:cNvCxnSpPr/>
                  <p:nvPr/>
                </p:nvCxnSpPr>
                <p:spPr>
                  <a:xfrm>
                    <a:off x="9636916" y="5085705"/>
                    <a:ext cx="26908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xmlns="" id="{862044C4-FE6A-4D8C-8828-D4692F0EADFC}"/>
                      </a:ext>
                    </a:extLst>
                  </p:cNvPr>
                  <p:cNvGrpSpPr/>
                  <p:nvPr/>
                </p:nvGrpSpPr>
                <p:grpSpPr>
                  <a:xfrm>
                    <a:off x="9098750" y="4565052"/>
                    <a:ext cx="484351" cy="1710732"/>
                    <a:chOff x="9098750" y="4565052"/>
                    <a:chExt cx="484351" cy="1710732"/>
                  </a:xfrm>
                </p:grpSpPr>
                <p:cxnSp>
                  <p:nvCxnSpPr>
                    <p:cNvPr id="70" name="Straight Arrow Connector 69"/>
                    <p:cNvCxnSpPr/>
                    <p:nvPr/>
                  </p:nvCxnSpPr>
                  <p:spPr>
                    <a:xfrm flipH="1">
                      <a:off x="9098750" y="4566726"/>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9098750" y="5742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9098750" y="4980960"/>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098750" y="5361384"/>
                      <a:ext cx="4843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p:cNvCxnSpPr/>
                    <p:nvPr/>
                  </p:nvCxnSpPr>
                  <p:spPr>
                    <a:xfrm>
                      <a:off x="9572730" y="4565052"/>
                      <a:ext cx="10370" cy="17107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xmlns="" id="{641AFF62-3334-4F72-97FD-77A90710EA23}"/>
                    </a:ext>
                  </a:extLst>
                </p:cNvPr>
                <p:cNvGrpSpPr/>
                <p:nvPr/>
              </p:nvGrpSpPr>
              <p:grpSpPr>
                <a:xfrm>
                  <a:off x="2498412" y="3313668"/>
                  <a:ext cx="7315200" cy="648732"/>
                  <a:chOff x="2498412" y="3313668"/>
                  <a:chExt cx="7315200" cy="648732"/>
                </a:xfrm>
              </p:grpSpPr>
              <p:cxnSp>
                <p:nvCxnSpPr>
                  <p:cNvPr id="44" name="Straight Arrow Connector 43"/>
                  <p:cNvCxnSpPr/>
                  <p:nvPr/>
                </p:nvCxnSpPr>
                <p:spPr>
                  <a:xfrm flipV="1">
                    <a:off x="5878284" y="3313668"/>
                    <a:ext cx="0" cy="2931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xmlns="" id="{AEBEAD12-8566-4817-9B97-8EE7F5277472}"/>
                      </a:ext>
                    </a:extLst>
                  </p:cNvPr>
                  <p:cNvGrpSpPr/>
                  <p:nvPr/>
                </p:nvGrpSpPr>
                <p:grpSpPr>
                  <a:xfrm>
                    <a:off x="2498412" y="3657600"/>
                    <a:ext cx="7315200" cy="304800"/>
                    <a:chOff x="2498412" y="3657600"/>
                    <a:chExt cx="7315200" cy="304800"/>
                  </a:xfrm>
                </p:grpSpPr>
                <p:cxnSp>
                  <p:nvCxnSpPr>
                    <p:cNvPr id="39" name="Straight Arrow Connector 38"/>
                    <p:cNvCxnSpPr/>
                    <p:nvPr/>
                  </p:nvCxnSpPr>
                  <p:spPr>
                    <a:xfrm>
                      <a:off x="2503712" y="3659852"/>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3820885"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4210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7249884" y="3657600"/>
                      <a:ext cx="0" cy="3025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8693500" y="3667649"/>
                      <a:ext cx="4185" cy="2707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p:cNvCxnSpPr/>
                    <p:nvPr/>
                  </p:nvCxnSpPr>
                  <p:spPr>
                    <a:xfrm>
                      <a:off x="2498412" y="3666531"/>
                      <a:ext cx="73152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grpSp>
        </p:grpSp>
      </p:grpSp>
      <p:pic>
        <p:nvPicPr>
          <p:cNvPr id="15" name="Picture 14">
            <a:extLst>
              <a:ext uri="{FF2B5EF4-FFF2-40B4-BE49-F238E27FC236}">
                <a16:creationId xmlns:a16="http://schemas.microsoft.com/office/drawing/2014/main" xmlns="" id="{D7E3379B-12C4-402D-BFF6-23880B8F38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BC1C239E-B42F-4E94-9926-A61B732DF3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3859880"/>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HAVING Clause</a:t>
            </a:r>
          </a:p>
        </p:txBody>
      </p:sp>
      <p:sp>
        <p:nvSpPr>
          <p:cNvPr id="4" name="Rectangle 3"/>
          <p:cNvSpPr/>
          <p:nvPr/>
        </p:nvSpPr>
        <p:spPr>
          <a:xfrm>
            <a:off x="321107" y="808836"/>
            <a:ext cx="11390723" cy="1107996"/>
          </a:xfrm>
          <a:prstGeom prst="rect">
            <a:avLst/>
          </a:prstGeom>
        </p:spPr>
        <p:txBody>
          <a:bodyPr wrap="square">
            <a:spAutoFit/>
          </a:bodyPr>
          <a:lstStyle/>
          <a:p>
            <a:r>
              <a:rPr lang="en-IN" sz="2200" dirty="0">
                <a:solidFill>
                  <a:srgbClr val="FF0000"/>
                </a:solidFill>
                <a:latin typeface="Arial" pitchFamily="34" charset="0"/>
                <a:cs typeface="Arial" pitchFamily="34" charset="0"/>
              </a:rPr>
              <a:t>Remember:</a:t>
            </a:r>
          </a:p>
          <a:p>
            <a:endParaRPr lang="en-IN" sz="800"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WHERE clause cannot refer to aggregate functions. </a:t>
            </a:r>
            <a:r>
              <a:rPr lang="en-IN" b="1" dirty="0">
                <a:solidFill>
                  <a:srgbClr val="FF0000"/>
                </a:solidFill>
                <a:latin typeface="Palatino Linotype" panose="02040502050505030304" pitchFamily="18" charset="0"/>
              </a:rPr>
              <a:t>e.g.</a:t>
            </a:r>
            <a:r>
              <a:rPr lang="en-IN" dirty="0">
                <a:solidFill>
                  <a:schemeClr val="tx1">
                    <a:lumMod val="85000"/>
                    <a:lumOff val="15000"/>
                  </a:schemeClr>
                </a:solidFill>
                <a:latin typeface="Palatino Linotype" panose="02040502050505030304" pitchFamily="18" charset="0"/>
              </a:rPr>
              <a:t> </a:t>
            </a:r>
            <a:r>
              <a:rPr lang="en-IN" dirty="0">
                <a:latin typeface="Palatino Linotype" panose="02040502050505030304" pitchFamily="18" charset="0"/>
              </a:rPr>
              <a:t>WHERE</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Error</a:t>
            </a:r>
            <a:endParaRPr lang="en-IN" dirty="0">
              <a:solidFill>
                <a:schemeClr val="tx1">
                  <a:lumMod val="85000"/>
                  <a:lumOff val="15000"/>
                </a:schemeClr>
              </a:solidFill>
              <a:latin typeface="Palatino Linotype" panose="02040502050505030304" pitchFamily="18" charset="0"/>
            </a:endParaRPr>
          </a:p>
          <a:p>
            <a:pPr marL="285750" indent="-285750">
              <a:buFont typeface="Arial" panose="020B0604020202020204" pitchFamily="34" charset="0"/>
              <a:buChar char="•"/>
            </a:pPr>
            <a:r>
              <a:rPr lang="en-IN" dirty="0">
                <a:solidFill>
                  <a:schemeClr val="tx1">
                    <a:lumMod val="85000"/>
                    <a:lumOff val="15000"/>
                  </a:schemeClr>
                </a:solidFill>
                <a:latin typeface="Arial" pitchFamily="34" charset="0"/>
                <a:cs typeface="Arial" pitchFamily="34" charset="0"/>
              </a:rPr>
              <a:t>The HAVING clause can refer to aggregate functions.     </a:t>
            </a:r>
            <a:r>
              <a:rPr lang="en-IN" b="1" dirty="0">
                <a:solidFill>
                  <a:srgbClr val="FF0000"/>
                </a:solidFill>
                <a:latin typeface="Palatino Linotype" panose="02040502050505030304" pitchFamily="18" charset="0"/>
              </a:rPr>
              <a:t>e.g. </a:t>
            </a:r>
            <a:r>
              <a:rPr lang="en-IN" dirty="0">
                <a:latin typeface="Palatino Linotype" panose="02040502050505030304" pitchFamily="18" charset="0"/>
              </a:rPr>
              <a:t>HAVING</a:t>
            </a:r>
            <a:r>
              <a:rPr lang="en-IN" dirty="0">
                <a:solidFill>
                  <a:schemeClr val="accent2"/>
                </a:solidFill>
                <a:latin typeface="Palatino Linotype" panose="02040502050505030304" pitchFamily="18" charset="0"/>
              </a:rPr>
              <a:t> SUM(sal) = 5000    </a:t>
            </a:r>
            <a:r>
              <a:rPr lang="en-IN" dirty="0">
                <a:solidFill>
                  <a:srgbClr val="00B050"/>
                </a:solidFill>
                <a:latin typeface="Palatino Linotype" panose="02040502050505030304" pitchFamily="18" charset="0"/>
              </a:rPr>
              <a:t>#  Valid, No Error</a:t>
            </a:r>
            <a:endParaRPr lang="en-IN" dirty="0"/>
          </a:p>
        </p:txBody>
      </p:sp>
      <p:pic>
        <p:nvPicPr>
          <p:cNvPr id="6" name="Picture 5">
            <a:extLst>
              <a:ext uri="{FF2B5EF4-FFF2-40B4-BE49-F238E27FC236}">
                <a16:creationId xmlns:a16="http://schemas.microsoft.com/office/drawing/2014/main" xmlns="" id="{AE68BDCB-5C4A-406C-BE0E-16CCF09C3F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218112A8-A5F5-414F-B8FB-1BCC09DB2104}"/>
              </a:ext>
            </a:extLst>
          </p:cNvPr>
          <p:cNvSpPr/>
          <p:nvPr/>
        </p:nvSpPr>
        <p:spPr>
          <a:xfrm>
            <a:off x="321107" y="4604494"/>
            <a:ext cx="11411908" cy="1908215"/>
          </a:xfrm>
          <a:prstGeom prst="rect">
            <a:avLst/>
          </a:prstGeom>
        </p:spPr>
        <p:txBody>
          <a:bodyPr wrap="square">
            <a:spAutoFit/>
          </a:bodyPr>
          <a:lstStyle/>
          <a:p>
            <a:r>
              <a:rPr lang="en-US" sz="2200" dirty="0">
                <a:solidFill>
                  <a:srgbClr val="FF0000"/>
                </a:solidFill>
                <a:latin typeface="Arial" pitchFamily="34" charset="0"/>
                <a:cs typeface="Arial" pitchFamily="34" charset="0"/>
              </a:rPr>
              <a:t>Note:</a:t>
            </a:r>
          </a:p>
          <a:p>
            <a:endParaRPr lang="en-US" sz="800" dirty="0">
              <a:solidFill>
                <a:srgbClr val="FF0000"/>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The </a:t>
            </a:r>
            <a:r>
              <a:rPr lang="en-US" dirty="0">
                <a:solidFill>
                  <a:srgbClr val="0070C0"/>
                </a:solidFill>
                <a:latin typeface="Arial" panose="020B0604020202020204" pitchFamily="34" charset="0"/>
                <a:cs typeface="Arial" panose="020B0604020202020204" pitchFamily="34" charset="0"/>
              </a:rPr>
              <a:t>WHERE</a:t>
            </a:r>
            <a:r>
              <a:rPr lang="en-US" dirty="0">
                <a:solidFill>
                  <a:schemeClr val="tx1">
                    <a:lumMod val="85000"/>
                    <a:lumOff val="15000"/>
                  </a:schemeClr>
                </a:solidFill>
                <a:latin typeface="Arial" pitchFamily="34" charset="0"/>
                <a:cs typeface="Arial" pitchFamily="34" charset="0"/>
              </a:rPr>
              <a:t> clause acts as a pre-filter where as </a:t>
            </a:r>
            <a:r>
              <a:rPr lang="en-US" dirty="0">
                <a:solidFill>
                  <a:srgbClr val="0070C0"/>
                </a:solidFill>
                <a:latin typeface="Arial" panose="020B0604020202020204" pitchFamily="34" charset="0"/>
                <a:cs typeface="Arial" panose="020B0604020202020204" pitchFamily="34" charset="0"/>
              </a:rPr>
              <a:t>HAVING</a:t>
            </a:r>
            <a:r>
              <a:rPr lang="en-US" dirty="0">
                <a:solidFill>
                  <a:schemeClr val="tx1">
                    <a:lumMod val="85000"/>
                    <a:lumOff val="15000"/>
                  </a:schemeClr>
                </a:solidFill>
                <a:latin typeface="Arial" pitchFamily="34" charset="0"/>
                <a:cs typeface="Arial" pitchFamily="34" charset="0"/>
              </a:rPr>
              <a:t> clause acts as a post-filter.</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dirty="0">
                <a:latin typeface="Arial" pitchFamily="34" charset="0"/>
                <a:cs typeface="Arial" pitchFamily="34" charset="0"/>
              </a:rPr>
              <a:t>If the </a:t>
            </a:r>
            <a:r>
              <a:rPr lang="en-US" i="1" dirty="0">
                <a:latin typeface="Arial" pitchFamily="34" charset="0"/>
                <a:cs typeface="Arial" pitchFamily="34" charset="0"/>
              </a:rPr>
              <a:t>GROUP</a:t>
            </a:r>
            <a:r>
              <a:rPr lang="en-US" dirty="0">
                <a:latin typeface="Arial" pitchFamily="34" charset="0"/>
                <a:cs typeface="Arial" pitchFamily="34" charset="0"/>
              </a:rPr>
              <a:t> </a:t>
            </a:r>
            <a:r>
              <a:rPr lang="en-US" i="1" dirty="0">
                <a:latin typeface="Arial" pitchFamily="34" charset="0"/>
                <a:cs typeface="Arial" pitchFamily="34" charset="0"/>
              </a:rPr>
              <a:t>BY</a:t>
            </a:r>
            <a:r>
              <a:rPr lang="en-US" dirty="0">
                <a:latin typeface="Arial" pitchFamily="34" charset="0"/>
                <a:cs typeface="Arial" pitchFamily="34" charset="0"/>
              </a:rPr>
              <a:t> clause is omitted, the </a:t>
            </a:r>
            <a:r>
              <a:rPr lang="en-US" i="1" dirty="0">
                <a:latin typeface="Arial" pitchFamily="34" charset="0"/>
                <a:cs typeface="Arial" pitchFamily="34" charset="0"/>
              </a:rPr>
              <a:t>HAVING</a:t>
            </a:r>
            <a:r>
              <a:rPr lang="en-US" dirty="0">
                <a:latin typeface="Arial" pitchFamily="34" charset="0"/>
                <a:cs typeface="Arial" pitchFamily="34" charset="0"/>
              </a:rPr>
              <a:t> clause behaves like the </a:t>
            </a:r>
            <a:r>
              <a:rPr lang="en-US" i="1" dirty="0">
                <a:latin typeface="Arial" pitchFamily="34" charset="0"/>
                <a:cs typeface="Arial" pitchFamily="34" charset="0"/>
              </a:rPr>
              <a:t>WHERE</a:t>
            </a:r>
            <a:r>
              <a:rPr lang="en-US" dirty="0">
                <a:latin typeface="Arial" pitchFamily="34" charset="0"/>
                <a:cs typeface="Arial" pitchFamily="34" charset="0"/>
              </a:rPr>
              <a:t> clause.</a:t>
            </a:r>
          </a:p>
          <a:p>
            <a:pPr marL="285750" indent="-285750">
              <a:buFont typeface="Arial" panose="020B0604020202020204" pitchFamily="34" charset="0"/>
              <a:buChar char="•"/>
            </a:pPr>
            <a:endParaRPr lang="en-US" sz="800" dirty="0">
              <a:latin typeface="Arial" pitchFamily="34" charset="0"/>
              <a:cs typeface="Arial"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HAVING</a:t>
            </a:r>
            <a:r>
              <a:rPr lang="en-US" dirty="0">
                <a:latin typeface="Arial" panose="020B0604020202020204" pitchFamily="34" charset="0"/>
                <a:cs typeface="Arial" panose="020B0604020202020204" pitchFamily="34" charset="0"/>
              </a:rPr>
              <a:t> is merged with </a:t>
            </a:r>
            <a:r>
              <a:rPr lang="en-US" b="1" dirty="0">
                <a:latin typeface="Arial" panose="020B0604020202020204" pitchFamily="34" charset="0"/>
                <a:cs typeface="Arial" panose="020B0604020202020204" pitchFamily="34" charset="0"/>
              </a:rPr>
              <a:t>WHERE</a:t>
            </a:r>
            <a:r>
              <a:rPr lang="en-US" dirty="0">
                <a:latin typeface="Arial" panose="020B0604020202020204" pitchFamily="34" charset="0"/>
                <a:cs typeface="Arial" panose="020B0604020202020204" pitchFamily="34" charset="0"/>
              </a:rPr>
              <a:t> if you do not use </a:t>
            </a:r>
            <a:r>
              <a:rPr lang="en-US" b="1" dirty="0">
                <a:latin typeface="Arial" panose="020B0604020202020204" pitchFamily="34" charset="0"/>
                <a:cs typeface="Arial" panose="020B0604020202020204" pitchFamily="34" charset="0"/>
              </a:rPr>
              <a:t>GROUP BY </a:t>
            </a:r>
            <a:r>
              <a:rPr lang="en-US" dirty="0">
                <a:latin typeface="Arial" panose="020B0604020202020204" pitchFamily="34" charset="0"/>
                <a:cs typeface="Arial" panose="020B0604020202020204" pitchFamily="34" charset="0"/>
              </a:rPr>
              <a:t>or </a:t>
            </a:r>
            <a:r>
              <a:rPr lang="en-US" b="1" dirty="0">
                <a:latin typeface="Arial" panose="020B0604020202020204" pitchFamily="34" charset="0"/>
                <a:cs typeface="Arial" panose="020B0604020202020204" pitchFamily="34" charset="0"/>
              </a:rPr>
              <a:t>Aggregate</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Functions</a:t>
            </a:r>
            <a:r>
              <a:rPr lang="en-US" dirty="0">
                <a:latin typeface="Arial" panose="020B0604020202020204" pitchFamily="34" charset="0"/>
                <a:cs typeface="Arial" panose="020B0604020202020204" pitchFamily="34" charset="0"/>
              </a:rPr>
              <a:t> (COUNT(), MIN(), and so on).</a:t>
            </a:r>
            <a:endParaRPr lang="en-IN"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xmlns="" id="{2197742B-92E4-40F7-94DC-C3BAC8AEFF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FAF968AF-F90C-4E9F-85EA-06FDDADFCD5C}"/>
              </a:ext>
            </a:extLst>
          </p:cNvPr>
          <p:cNvSpPr/>
          <p:nvPr/>
        </p:nvSpPr>
        <p:spPr>
          <a:xfrm>
            <a:off x="310455" y="3369766"/>
            <a:ext cx="11546185" cy="1015663"/>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MySQL</a:t>
            </a:r>
            <a:r>
              <a:rPr lang="en-IN" sz="2000" b="1" dirty="0">
                <a:latin typeface="Palatino Linotype" panose="02040502050505030304" pitchFamily="18" charset="0"/>
                <a:cs typeface="Arial" panose="020B0604020202020204" pitchFamily="34" charset="0"/>
              </a:rPr>
              <a:t> HAVING </a:t>
            </a:r>
            <a:r>
              <a:rPr lang="en-IN" sz="2000" dirty="0">
                <a:latin typeface="Palatino Linotype" panose="02040502050505030304" pitchFamily="18" charset="0"/>
                <a:cs typeface="Arial" panose="020B0604020202020204" pitchFamily="34" charset="0"/>
              </a:rPr>
              <a:t>clause is used in the SELECT statement to specify filter conditions for a group of rows. </a:t>
            </a:r>
            <a:r>
              <a:rPr lang="en-IN" sz="2000" b="1" dirty="0">
                <a:latin typeface="Palatino Linotype" panose="02040502050505030304" pitchFamily="18" charset="0"/>
                <a:cs typeface="Arial" panose="020B0604020202020204" pitchFamily="34" charset="0"/>
              </a:rPr>
              <a:t>HAVING </a:t>
            </a:r>
            <a:r>
              <a:rPr lang="en-IN" sz="2000" dirty="0">
                <a:latin typeface="Palatino Linotype" panose="02040502050505030304" pitchFamily="18" charset="0"/>
                <a:cs typeface="Arial" panose="020B0604020202020204" pitchFamily="34" charset="0"/>
              </a:rPr>
              <a:t>clause is often used with the GROUP BY clause. When using with the GROUP BY clause, we can apply a filter condition to the columns that appear in the GROUP BY clause.</a:t>
            </a:r>
            <a:endParaRPr lang="en-IN" sz="2000" b="1" dirty="0">
              <a:latin typeface="Palatino Linotype" panose="02040502050505030304" pitchFamily="18" charset="0"/>
              <a:cs typeface="Arial" panose="020B0604020202020204" pitchFamily="34" charset="0"/>
            </a:endParaRPr>
          </a:p>
        </p:txBody>
      </p:sp>
    </p:spTree>
    <p:extLst>
      <p:ext uri="{BB962C8B-B14F-4D97-AF65-F5344CB8AC3E}">
        <p14:creationId xmlns:p14="http://schemas.microsoft.com/office/powerpoint/2010/main" xmlns="" val="32724518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HAVING</a:t>
            </a:r>
            <a:endParaRPr lang="en-IN" sz="3200" b="1" i="1" dirty="0">
              <a:latin typeface="Arial" pitchFamily="34" charset="0"/>
              <a:cs typeface="Arial" pitchFamily="34" charset="0"/>
            </a:endParaRPr>
          </a:p>
        </p:txBody>
      </p:sp>
      <p:sp>
        <p:nvSpPr>
          <p:cNvPr id="4" name="Rectangle 3"/>
          <p:cNvSpPr/>
          <p:nvPr/>
        </p:nvSpPr>
        <p:spPr>
          <a:xfrm>
            <a:off x="334566" y="2080683"/>
            <a:ext cx="8838049" cy="1429622"/>
          </a:xfrm>
          <a:prstGeom prst="rect">
            <a:avLst/>
          </a:prstGeom>
        </p:spPr>
        <p:txBody>
          <a:bodyPr wrap="square">
            <a:spAutoFit/>
          </a:bodyPr>
          <a:lstStyle/>
          <a:p>
            <a:pPr>
              <a:lnSpc>
                <a:spcPct val="150000"/>
              </a:lnSpc>
            </a:pPr>
            <a:r>
              <a:rPr lang="en-US" sz="2000" dirty="0">
                <a:solidFill>
                  <a:srgbClr val="0077AA"/>
                </a:solidFill>
                <a:latin typeface="Liberation Mono"/>
                <a:cs typeface="Arial" panose="020B0604020202020204" pitchFamily="34" charset="0"/>
              </a:rPr>
              <a:t>SELECT column-list from &lt;table_references&gt;</a:t>
            </a:r>
          </a:p>
          <a:p>
            <a:pPr>
              <a:lnSpc>
                <a:spcPct val="150000"/>
              </a:lnSpc>
            </a:pPr>
            <a:r>
              <a:rPr lang="en-US" sz="2000" dirty="0">
                <a:solidFill>
                  <a:srgbClr val="0077AA"/>
                </a:solidFill>
                <a:latin typeface="Liberation Mono"/>
                <a:cs typeface="Arial" panose="020B0604020202020204" pitchFamily="34" charset="0"/>
              </a:rPr>
              <a:t>[GROUP BY {col_name | expr | </a:t>
            </a:r>
            <a:r>
              <a:rPr lang="en-US" sz="2000">
                <a:solidFill>
                  <a:srgbClr val="0077AA"/>
                </a:solidFill>
                <a:latin typeface="Liberation Mono"/>
                <a:cs typeface="Arial" panose="020B0604020202020204" pitchFamily="34" charset="0"/>
              </a:rPr>
              <a:t>position}, </a:t>
            </a:r>
            <a:r>
              <a:rPr lang="en-US" sz="2000" dirty="0">
                <a:solidFill>
                  <a:srgbClr val="0077AA"/>
                </a:solidFill>
                <a:latin typeface="Liberation Mono"/>
                <a:cs typeface="Arial" panose="020B0604020202020204" pitchFamily="34" charset="0"/>
              </a:rPr>
              <a:t>... [WITH ROLLUP]]</a:t>
            </a:r>
          </a:p>
          <a:p>
            <a:pPr>
              <a:lnSpc>
                <a:spcPct val="150000"/>
              </a:lnSpc>
            </a:pPr>
            <a:r>
              <a:rPr lang="en-US" sz="2000" dirty="0">
                <a:solidFill>
                  <a:srgbClr val="0077AA"/>
                </a:solidFill>
                <a:latin typeface="Liberation Mono"/>
                <a:cs typeface="Arial" panose="020B0604020202020204" pitchFamily="34" charset="0"/>
              </a:rPr>
              <a:t>[HAVING where_condition]</a:t>
            </a:r>
          </a:p>
        </p:txBody>
      </p:sp>
      <p:sp>
        <p:nvSpPr>
          <p:cNvPr id="2" name="Rectangle 1"/>
          <p:cNvSpPr/>
          <p:nvPr/>
        </p:nvSpPr>
        <p:spPr>
          <a:xfrm>
            <a:off x="245660" y="993502"/>
            <a:ext cx="11538178" cy="923330"/>
          </a:xfrm>
          <a:prstGeom prst="rect">
            <a:avLst/>
          </a:prstGeom>
        </p:spPr>
        <p:txBody>
          <a:bodyPr wrap="square">
            <a:spAutoFit/>
          </a:bodyPr>
          <a:lstStyle/>
          <a:p>
            <a:r>
              <a:rPr lang="en-IN" dirty="0">
                <a:latin typeface="Arial" panose="020B0604020202020204" pitchFamily="34" charset="0"/>
                <a:cs typeface="Arial" panose="020B0604020202020204" pitchFamily="34" charset="0"/>
              </a:rPr>
              <a:t>The MySQL</a:t>
            </a:r>
            <a:r>
              <a:rPr lang="en-IN" b="1" dirty="0">
                <a:latin typeface="Arial" panose="020B0604020202020204" pitchFamily="34" charset="0"/>
                <a:cs typeface="Arial" panose="020B0604020202020204" pitchFamily="34" charset="0"/>
              </a:rPr>
              <a:t> HAVING clause</a:t>
            </a:r>
            <a:r>
              <a:rPr lang="en-IN" dirty="0">
                <a:latin typeface="Arial" panose="020B0604020202020204" pitchFamily="34" charset="0"/>
                <a:cs typeface="Arial" panose="020B0604020202020204" pitchFamily="34" charset="0"/>
              </a:rPr>
              <a:t> is used in the SELECT statement to specify filter conditions for a group of rows. </a:t>
            </a:r>
            <a:r>
              <a:rPr lang="en-IN" b="1" dirty="0">
                <a:latin typeface="Arial" panose="020B0604020202020204" pitchFamily="34" charset="0"/>
                <a:cs typeface="Arial" panose="020B0604020202020204" pitchFamily="34" charset="0"/>
              </a:rPr>
              <a:t>HAVING clause</a:t>
            </a:r>
            <a:r>
              <a:rPr lang="en-IN" dirty="0">
                <a:latin typeface="Arial" panose="020B0604020202020204" pitchFamily="34" charset="0"/>
                <a:cs typeface="Arial" panose="020B0604020202020204" pitchFamily="34" charset="0"/>
              </a:rPr>
              <a:t> is often used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When using with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 we can apply a filter condition to the columns that appear in the </a:t>
            </a:r>
            <a:r>
              <a:rPr lang="en-IN" b="1" i="1" dirty="0">
                <a:latin typeface="Arial" panose="020B0604020202020204" pitchFamily="34" charset="0"/>
                <a:cs typeface="Arial" panose="020B0604020202020204" pitchFamily="34" charset="0"/>
              </a:rPr>
              <a:t>GROUP</a:t>
            </a:r>
            <a:r>
              <a:rPr lang="en-IN" dirty="0">
                <a:latin typeface="Arial" panose="020B0604020202020204" pitchFamily="34" charset="0"/>
                <a:cs typeface="Arial" panose="020B0604020202020204" pitchFamily="34" charset="0"/>
              </a:rPr>
              <a:t> </a:t>
            </a:r>
            <a:r>
              <a:rPr lang="en-IN" b="1" i="1" dirty="0">
                <a:latin typeface="Arial" panose="020B0604020202020204" pitchFamily="34" charset="0"/>
                <a:cs typeface="Arial" panose="020B0604020202020204" pitchFamily="34" charset="0"/>
              </a:rPr>
              <a:t>BY</a:t>
            </a:r>
            <a:r>
              <a:rPr lang="en-IN" dirty="0">
                <a:latin typeface="Arial" panose="020B0604020202020204" pitchFamily="34" charset="0"/>
                <a:cs typeface="Arial" panose="020B0604020202020204" pitchFamily="34" charset="0"/>
              </a:rPr>
              <a:t> clause.</a:t>
            </a:r>
            <a:endParaRPr lang="en-IN"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A2123E63-7ADB-4108-98A7-C359D0856C3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5FE8E9C-319C-48C0-8458-A9BB7CB18C5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pSp>
        <p:nvGrpSpPr>
          <p:cNvPr id="8" name="Group 7">
            <a:extLst>
              <a:ext uri="{FF2B5EF4-FFF2-40B4-BE49-F238E27FC236}">
                <a16:creationId xmlns:a16="http://schemas.microsoft.com/office/drawing/2014/main" xmlns="" id="{F8ED71E1-BF75-4DBF-9DC2-478C29273689}"/>
              </a:ext>
            </a:extLst>
          </p:cNvPr>
          <p:cNvGrpSpPr/>
          <p:nvPr/>
        </p:nvGrpSpPr>
        <p:grpSpPr>
          <a:xfrm>
            <a:off x="407368" y="3942444"/>
            <a:ext cx="11490757" cy="1502780"/>
            <a:chOff x="407368" y="2852936"/>
            <a:chExt cx="11490757" cy="1502780"/>
          </a:xfrm>
        </p:grpSpPr>
        <p:grpSp>
          <p:nvGrpSpPr>
            <p:cNvPr id="9" name="Group 8">
              <a:extLst>
                <a:ext uri="{FF2B5EF4-FFF2-40B4-BE49-F238E27FC236}">
                  <a16:creationId xmlns:a16="http://schemas.microsoft.com/office/drawing/2014/main" xmlns="" id="{F9701EAA-3305-4C51-A8BA-C3369EF2250A}"/>
                </a:ext>
              </a:extLst>
            </p:cNvPr>
            <p:cNvGrpSpPr/>
            <p:nvPr/>
          </p:nvGrpSpPr>
          <p:grpSpPr>
            <a:xfrm>
              <a:off x="412526" y="2852936"/>
              <a:ext cx="11485599" cy="1502780"/>
              <a:chOff x="412526" y="3406524"/>
              <a:chExt cx="11485599" cy="1502780"/>
            </a:xfrm>
          </p:grpSpPr>
          <p:grpSp>
            <p:nvGrpSpPr>
              <p:cNvPr id="12" name="Group 11">
                <a:extLst>
                  <a:ext uri="{FF2B5EF4-FFF2-40B4-BE49-F238E27FC236}">
                    <a16:creationId xmlns:a16="http://schemas.microsoft.com/office/drawing/2014/main" xmlns="" id="{9156957E-00B1-45A5-B149-7A76F5AA2B1A}"/>
                  </a:ext>
                </a:extLst>
              </p:cNvPr>
              <p:cNvGrpSpPr/>
              <p:nvPr/>
            </p:nvGrpSpPr>
            <p:grpSpPr>
              <a:xfrm>
                <a:off x="412526" y="3501008"/>
                <a:ext cx="9888845" cy="1304978"/>
                <a:chOff x="267703" y="1600839"/>
                <a:chExt cx="9888845" cy="1304978"/>
              </a:xfrm>
            </p:grpSpPr>
            <p:sp>
              <p:nvSpPr>
                <p:cNvPr id="15" name="Rectangle 14">
                  <a:extLst>
                    <a:ext uri="{FF2B5EF4-FFF2-40B4-BE49-F238E27FC236}">
                      <a16:creationId xmlns:a16="http://schemas.microsoft.com/office/drawing/2014/main" xmlns="" id="{BD80541E-8C9B-486D-AE04-AE5B7F288412}"/>
                    </a:ext>
                  </a:extLst>
                </p:cNvPr>
                <p:cNvSpPr/>
                <p:nvPr/>
              </p:nvSpPr>
              <p:spPr>
                <a:xfrm>
                  <a:off x="7589985"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xmlns="" id="{A74916AE-786C-432A-B62C-8785EECFFB9B}"/>
                    </a:ext>
                  </a:extLst>
                </p:cNvPr>
                <p:cNvSpPr/>
                <p:nvPr/>
              </p:nvSpPr>
              <p:spPr>
                <a:xfrm>
                  <a:off x="4935656" y="1609673"/>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16">
                  <a:extLst>
                    <a:ext uri="{FF2B5EF4-FFF2-40B4-BE49-F238E27FC236}">
                      <a16:creationId xmlns:a16="http://schemas.microsoft.com/office/drawing/2014/main" xmlns="" id="{129FC72E-3B81-45C2-9381-99170CEF48E1}"/>
                    </a:ext>
                  </a:extLst>
                </p:cNvPr>
                <p:cNvGrpSpPr/>
                <p:nvPr/>
              </p:nvGrpSpPr>
              <p:grpSpPr>
                <a:xfrm>
                  <a:off x="1651832" y="1600839"/>
                  <a:ext cx="8504716" cy="1296144"/>
                  <a:chOff x="31591" y="1556792"/>
                  <a:chExt cx="8504716" cy="1296144"/>
                </a:xfrm>
              </p:grpSpPr>
              <p:grpSp>
                <p:nvGrpSpPr>
                  <p:cNvPr id="21" name="Group 20">
                    <a:extLst>
                      <a:ext uri="{FF2B5EF4-FFF2-40B4-BE49-F238E27FC236}">
                        <a16:creationId xmlns:a16="http://schemas.microsoft.com/office/drawing/2014/main" xmlns="" id="{3FDC3B30-25C6-44B9-96FB-2A9D144647CC}"/>
                      </a:ext>
                    </a:extLst>
                  </p:cNvPr>
                  <p:cNvGrpSpPr/>
                  <p:nvPr/>
                </p:nvGrpSpPr>
                <p:grpSpPr>
                  <a:xfrm>
                    <a:off x="669977" y="1556792"/>
                    <a:ext cx="7208035" cy="1296144"/>
                    <a:chOff x="669977" y="1556792"/>
                    <a:chExt cx="7208035" cy="1296144"/>
                  </a:xfrm>
                </p:grpSpPr>
                <p:sp>
                  <p:nvSpPr>
                    <p:cNvPr id="26" name="Rectangle 25">
                      <a:extLst>
                        <a:ext uri="{FF2B5EF4-FFF2-40B4-BE49-F238E27FC236}">
                          <a16:creationId xmlns:a16="http://schemas.microsoft.com/office/drawing/2014/main" xmlns="" id="{E2C5BFBC-639C-499F-9371-3CF45FCEA1F1}"/>
                        </a:ext>
                      </a:extLst>
                    </p:cNvPr>
                    <p:cNvSpPr/>
                    <p:nvPr/>
                  </p:nvSpPr>
                  <p:spPr>
                    <a:xfrm>
                      <a:off x="669977" y="1556792"/>
                      <a:ext cx="1908268" cy="1296144"/>
                    </a:xfrm>
                    <a:prstGeom prst="rect">
                      <a:avLst/>
                    </a:prstGeom>
                    <a:pattFill prst="pct5">
                      <a:fgClr>
                        <a:srgbClr val="FF0000"/>
                      </a:fgClr>
                      <a:bgClr>
                        <a:schemeClr val="bg1"/>
                      </a:bgClr>
                    </a:pattFill>
                    <a:ln>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xmlns="" id="{C03BE6C1-10D3-4433-B2E5-5F78442229F6}"/>
                        </a:ext>
                      </a:extLst>
                    </p:cNvPr>
                    <p:cNvSpPr txBox="1"/>
                    <p:nvPr/>
                  </p:nvSpPr>
                  <p:spPr>
                    <a:xfrm>
                      <a:off x="704660" y="1592660"/>
                      <a:ext cx="1908268" cy="584775"/>
                    </a:xfrm>
                    <a:prstGeom prst="rect">
                      <a:avLst/>
                    </a:prstGeom>
                    <a:noFill/>
                  </p:spPr>
                  <p:txBody>
                    <a:bodyPr wrap="square">
                      <a:spAutoFit/>
                    </a:bodyPr>
                    <a:lstStyle/>
                    <a:p>
                      <a:pPr algn="ctr"/>
                      <a:r>
                        <a:rPr lang="en-IN" sz="3200" dirty="0">
                          <a:latin typeface="Liberation Mono"/>
                        </a:rPr>
                        <a:t>GROUP BY</a:t>
                      </a:r>
                      <a:endParaRPr lang="en-IN" sz="3200" dirty="0"/>
                    </a:p>
                  </p:txBody>
                </p:sp>
                <p:sp>
                  <p:nvSpPr>
                    <p:cNvPr id="28" name="TextBox 27">
                      <a:extLst>
                        <a:ext uri="{FF2B5EF4-FFF2-40B4-BE49-F238E27FC236}">
                          <a16:creationId xmlns:a16="http://schemas.microsoft.com/office/drawing/2014/main" xmlns="" id="{4C7E97F2-BDA4-42C2-8854-2FF5158283DB}"/>
                        </a:ext>
                      </a:extLst>
                    </p:cNvPr>
                    <p:cNvSpPr txBox="1"/>
                    <p:nvPr/>
                  </p:nvSpPr>
                  <p:spPr>
                    <a:xfrm>
                      <a:off x="702999" y="2094630"/>
                      <a:ext cx="1858564" cy="400110"/>
                    </a:xfrm>
                    <a:prstGeom prst="rect">
                      <a:avLst/>
                    </a:prstGeom>
                    <a:noFill/>
                  </p:spPr>
                  <p:txBody>
                    <a:bodyPr wrap="square">
                      <a:spAutoFit/>
                    </a:bodyPr>
                    <a:lstStyle/>
                    <a:p>
                      <a:pPr algn="ctr"/>
                      <a:r>
                        <a:rPr lang="en-IN" sz="2000" dirty="0">
                          <a:latin typeface="Liberation Mono"/>
                          <a:cs typeface="Arial" panose="020B0604020202020204" pitchFamily="34" charset="0"/>
                        </a:rPr>
                        <a:t>job</a:t>
                      </a:r>
                      <a:endParaRPr lang="en-IN" sz="2000" dirty="0"/>
                    </a:p>
                  </p:txBody>
                </p:sp>
                <p:sp>
                  <p:nvSpPr>
                    <p:cNvPr id="29" name="TextBox 28">
                      <a:extLst>
                        <a:ext uri="{FF2B5EF4-FFF2-40B4-BE49-F238E27FC236}">
                          <a16:creationId xmlns:a16="http://schemas.microsoft.com/office/drawing/2014/main" xmlns="" id="{D2F92F19-B3B1-4866-991E-4C95CA1D4B00}"/>
                        </a:ext>
                      </a:extLst>
                    </p:cNvPr>
                    <p:cNvSpPr txBox="1"/>
                    <p:nvPr/>
                  </p:nvSpPr>
                  <p:spPr>
                    <a:xfrm>
                      <a:off x="3338293" y="2094630"/>
                      <a:ext cx="1850495"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&gt; 2</a:t>
                      </a:r>
                      <a:endParaRPr lang="en-IN" sz="2000" dirty="0"/>
                    </a:p>
                  </p:txBody>
                </p:sp>
                <p:sp>
                  <p:nvSpPr>
                    <p:cNvPr id="30" name="TextBox 29">
                      <a:extLst>
                        <a:ext uri="{FF2B5EF4-FFF2-40B4-BE49-F238E27FC236}">
                          <a16:creationId xmlns:a16="http://schemas.microsoft.com/office/drawing/2014/main" xmlns="" id="{BF838F17-DC29-4D8B-8A84-26D94291DA51}"/>
                        </a:ext>
                      </a:extLst>
                    </p:cNvPr>
                    <p:cNvSpPr txBox="1"/>
                    <p:nvPr/>
                  </p:nvSpPr>
                  <p:spPr>
                    <a:xfrm>
                      <a:off x="6010246" y="2094630"/>
                      <a:ext cx="1867766" cy="400110"/>
                    </a:xfrm>
                    <a:prstGeom prst="rect">
                      <a:avLst/>
                    </a:prstGeom>
                    <a:noFill/>
                  </p:spPr>
                  <p:txBody>
                    <a:bodyPr wrap="square">
                      <a:spAutoFit/>
                    </a:bodyPr>
                    <a:lstStyle/>
                    <a:p>
                      <a:pPr algn="ctr"/>
                      <a:r>
                        <a:rPr lang="en-IN" sz="2000" dirty="0">
                          <a:latin typeface="Liberation Mono"/>
                          <a:cs typeface="Arial" panose="020B0604020202020204" pitchFamily="34" charset="0"/>
                        </a:rPr>
                        <a:t>Count(*), job</a:t>
                      </a:r>
                      <a:endParaRPr lang="en-IN" sz="2000" dirty="0"/>
                    </a:p>
                  </p:txBody>
                </p:sp>
              </p:grpSp>
              <p:sp>
                <p:nvSpPr>
                  <p:cNvPr id="22" name="Arrow: Right 21">
                    <a:extLst>
                      <a:ext uri="{FF2B5EF4-FFF2-40B4-BE49-F238E27FC236}">
                        <a16:creationId xmlns:a16="http://schemas.microsoft.com/office/drawing/2014/main" xmlns="" id="{AAF9401C-A86A-4DE8-A1CF-7980B79607A1}"/>
                      </a:ext>
                    </a:extLst>
                  </p:cNvPr>
                  <p:cNvSpPr/>
                  <p:nvPr/>
                </p:nvSpPr>
                <p:spPr>
                  <a:xfrm>
                    <a:off x="2655537"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Right 22">
                    <a:extLst>
                      <a:ext uri="{FF2B5EF4-FFF2-40B4-BE49-F238E27FC236}">
                        <a16:creationId xmlns:a16="http://schemas.microsoft.com/office/drawing/2014/main" xmlns="" id="{900CFCEE-1826-482E-96C0-D1124B2DE12C}"/>
                      </a:ext>
                    </a:extLst>
                  </p:cNvPr>
                  <p:cNvSpPr/>
                  <p:nvPr/>
                </p:nvSpPr>
                <p:spPr>
                  <a:xfrm>
                    <a:off x="3159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xmlns="" id="{B749622A-90B0-461B-85C3-7B4CD146FFEF}"/>
                      </a:ext>
                    </a:extLst>
                  </p:cNvPr>
                  <p:cNvSpPr/>
                  <p:nvPr/>
                </p:nvSpPr>
                <p:spPr>
                  <a:xfrm>
                    <a:off x="7929901"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xmlns="" id="{818C1EA8-00E9-4D1B-B73E-8B8A18D3E52B}"/>
                      </a:ext>
                    </a:extLst>
                  </p:cNvPr>
                  <p:cNvSpPr/>
                  <p:nvPr/>
                </p:nvSpPr>
                <p:spPr>
                  <a:xfrm>
                    <a:off x="5309866" y="1857396"/>
                    <a:ext cx="606406" cy="694935"/>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8" name="Flowchart: Magnetic Disk 17">
                  <a:extLst>
                    <a:ext uri="{FF2B5EF4-FFF2-40B4-BE49-F238E27FC236}">
                      <a16:creationId xmlns:a16="http://schemas.microsoft.com/office/drawing/2014/main" xmlns="" id="{4A0A036B-D21B-421D-8C0F-30EC2D4332EA}"/>
                    </a:ext>
                  </a:extLst>
                </p:cNvPr>
                <p:cNvSpPr/>
                <p:nvPr/>
              </p:nvSpPr>
              <p:spPr>
                <a:xfrm>
                  <a:off x="267703" y="1609674"/>
                  <a:ext cx="1296144" cy="1296143"/>
                </a:xfrm>
                <a:prstGeom prst="flowChartMagneticDisk">
                  <a:avLst/>
                </a:prstGeom>
                <a:solidFill>
                  <a:schemeClr val="accent3">
                    <a:lumMod val="20000"/>
                    <a:lumOff val="80000"/>
                  </a:schemeClr>
                </a:solidFill>
                <a:ln>
                  <a:solidFill>
                    <a:srgbClr val="8A1E9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xmlns="" id="{9D5FA32F-E82D-43CE-9770-9264C8CEE23E}"/>
                    </a:ext>
                  </a:extLst>
                </p:cNvPr>
                <p:cNvSpPr txBox="1"/>
                <p:nvPr/>
              </p:nvSpPr>
              <p:spPr>
                <a:xfrm>
                  <a:off x="4993429" y="1672970"/>
                  <a:ext cx="1815600" cy="584775"/>
                </a:xfrm>
                <a:prstGeom prst="rect">
                  <a:avLst/>
                </a:prstGeom>
                <a:noFill/>
              </p:spPr>
              <p:txBody>
                <a:bodyPr wrap="square">
                  <a:spAutoFit/>
                </a:bodyPr>
                <a:lstStyle/>
                <a:p>
                  <a:pPr algn="ctr"/>
                  <a:r>
                    <a:rPr lang="en-IN" sz="3200" dirty="0">
                      <a:latin typeface="Liberation Mono"/>
                    </a:rPr>
                    <a:t>HAVING</a:t>
                  </a:r>
                  <a:endParaRPr lang="en-IN" sz="3200" dirty="0"/>
                </a:p>
              </p:txBody>
            </p:sp>
            <p:sp>
              <p:nvSpPr>
                <p:cNvPr id="20" name="TextBox 19">
                  <a:extLst>
                    <a:ext uri="{FF2B5EF4-FFF2-40B4-BE49-F238E27FC236}">
                      <a16:creationId xmlns:a16="http://schemas.microsoft.com/office/drawing/2014/main" xmlns="" id="{3A3B5386-2C3D-4A02-B57D-467CE56C69B0}"/>
                    </a:ext>
                  </a:extLst>
                </p:cNvPr>
                <p:cNvSpPr txBox="1"/>
                <p:nvPr/>
              </p:nvSpPr>
              <p:spPr>
                <a:xfrm>
                  <a:off x="7638866" y="1672970"/>
                  <a:ext cx="1817301" cy="584775"/>
                </a:xfrm>
                <a:prstGeom prst="rect">
                  <a:avLst/>
                </a:prstGeom>
                <a:noFill/>
              </p:spPr>
              <p:txBody>
                <a:bodyPr wrap="square">
                  <a:spAutoFit/>
                </a:bodyPr>
                <a:lstStyle/>
                <a:p>
                  <a:pPr algn="ctr"/>
                  <a:r>
                    <a:rPr lang="en-IN" sz="3200" dirty="0">
                      <a:latin typeface="Liberation Mono"/>
                    </a:rPr>
                    <a:t>SELECT</a:t>
                  </a:r>
                  <a:endParaRPr lang="en-IN" sz="3200" dirty="0"/>
                </a:p>
              </p:txBody>
            </p:sp>
          </p:grpSp>
          <p:sp>
            <p:nvSpPr>
              <p:cNvPr id="13" name="Oval 12">
                <a:extLst>
                  <a:ext uri="{FF2B5EF4-FFF2-40B4-BE49-F238E27FC236}">
                    <a16:creationId xmlns:a16="http://schemas.microsoft.com/office/drawing/2014/main" xmlns="" id="{D2615CA0-878F-4F06-AB93-E137E1BDC5A2}"/>
                  </a:ext>
                </a:extLst>
              </p:cNvPr>
              <p:cNvSpPr/>
              <p:nvPr/>
            </p:nvSpPr>
            <p:spPr>
              <a:xfrm>
                <a:off x="10395345" y="3406524"/>
                <a:ext cx="1502780" cy="1502780"/>
              </a:xfrm>
              <a:prstGeom prst="ellipse">
                <a:avLst/>
              </a:prstGeom>
              <a:noFill/>
              <a:ln w="38100">
                <a:solidFill>
                  <a:srgbClr val="8A1E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xmlns="" id="{CFB0DA96-A728-4AD3-B224-156E3919271B}"/>
                  </a:ext>
                </a:extLst>
              </p:cNvPr>
              <p:cNvSpPr txBox="1"/>
              <p:nvPr/>
            </p:nvSpPr>
            <p:spPr>
              <a:xfrm>
                <a:off x="10515600" y="3944785"/>
                <a:ext cx="1263874" cy="400110"/>
              </a:xfrm>
              <a:prstGeom prst="rect">
                <a:avLst/>
              </a:prstGeom>
              <a:noFill/>
            </p:spPr>
            <p:txBody>
              <a:bodyPr wrap="square">
                <a:spAutoFit/>
              </a:bodyPr>
              <a:lstStyle/>
              <a:p>
                <a:pPr algn="ctr"/>
                <a:r>
                  <a:rPr lang="en-IN" sz="2000" dirty="0">
                    <a:latin typeface="Liberation Mono"/>
                    <a:cs typeface="Arial" panose="020B0604020202020204" pitchFamily="34" charset="0"/>
                  </a:rPr>
                  <a:t>output</a:t>
                </a:r>
                <a:endParaRPr lang="en-IN" sz="2000" dirty="0"/>
              </a:p>
            </p:txBody>
          </p:sp>
        </p:grpSp>
        <p:sp>
          <p:nvSpPr>
            <p:cNvPr id="10" name="TextBox 9">
              <a:extLst>
                <a:ext uri="{FF2B5EF4-FFF2-40B4-BE49-F238E27FC236}">
                  <a16:creationId xmlns:a16="http://schemas.microsoft.com/office/drawing/2014/main" xmlns="" id="{C141B297-5A31-4005-9334-3CED39A9E014}"/>
                </a:ext>
              </a:extLst>
            </p:cNvPr>
            <p:cNvSpPr txBox="1"/>
            <p:nvPr/>
          </p:nvSpPr>
          <p:spPr>
            <a:xfrm>
              <a:off x="407368" y="2886902"/>
              <a:ext cx="1324285" cy="892552"/>
            </a:xfrm>
            <a:prstGeom prst="rect">
              <a:avLst/>
            </a:prstGeom>
            <a:noFill/>
          </p:spPr>
          <p:txBody>
            <a:bodyPr wrap="square">
              <a:spAutoFit/>
            </a:bodyPr>
            <a:lstStyle/>
            <a:p>
              <a:pPr algn="ctr"/>
              <a:r>
                <a:rPr lang="en-IN" sz="3200" dirty="0">
                  <a:latin typeface="Liberation Mono"/>
                </a:rPr>
                <a:t>READ</a:t>
              </a:r>
            </a:p>
            <a:p>
              <a:pPr algn="ctr"/>
              <a:r>
                <a:rPr lang="en-IN" sz="2000" b="1" dirty="0">
                  <a:latin typeface="Liberation Mono"/>
                </a:rPr>
                <a:t>FROM</a:t>
              </a:r>
            </a:p>
          </p:txBody>
        </p:sp>
        <p:sp>
          <p:nvSpPr>
            <p:cNvPr id="11" name="TextBox 10">
              <a:extLst>
                <a:ext uri="{FF2B5EF4-FFF2-40B4-BE49-F238E27FC236}">
                  <a16:creationId xmlns:a16="http://schemas.microsoft.com/office/drawing/2014/main" xmlns="" id="{A22CC8F0-FD47-4424-AEF0-523113F8795C}"/>
                </a:ext>
              </a:extLst>
            </p:cNvPr>
            <p:cNvSpPr txBox="1"/>
            <p:nvPr/>
          </p:nvSpPr>
          <p:spPr>
            <a:xfrm>
              <a:off x="407368" y="3708026"/>
              <a:ext cx="1301302" cy="400110"/>
            </a:xfrm>
            <a:prstGeom prst="rect">
              <a:avLst/>
            </a:prstGeom>
            <a:noFill/>
          </p:spPr>
          <p:txBody>
            <a:bodyPr wrap="square">
              <a:spAutoFit/>
            </a:bodyPr>
            <a:lstStyle/>
            <a:p>
              <a:pPr algn="ctr"/>
              <a:r>
                <a:rPr lang="en-IN" sz="2000" dirty="0">
                  <a:latin typeface="Liberation Mono"/>
                </a:rPr>
                <a:t>emp</a:t>
              </a:r>
              <a:endParaRPr lang="en-IN" sz="2000" dirty="0"/>
            </a:p>
          </p:txBody>
        </p:sp>
      </p:grpSp>
    </p:spTree>
    <p:extLst>
      <p:ext uri="{BB962C8B-B14F-4D97-AF65-F5344CB8AC3E}">
        <p14:creationId xmlns:p14="http://schemas.microsoft.com/office/powerpoint/2010/main" xmlns="" val="115008520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752372" y="2362200"/>
            <a:ext cx="868566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Difference between WHERE and HAVING clause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3C830800-8A9D-4F66-86E2-782B98CD92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B16055A-AB00-4539-B3CD-4505DD4057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425209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WHERE and HAVING clause</a:t>
            </a:r>
            <a:endParaRPr lang="en-IN" sz="3200" b="1" i="1" dirty="0">
              <a:latin typeface="Arial" pitchFamily="34" charset="0"/>
              <a:cs typeface="Arial" pitchFamily="34" charset="0"/>
            </a:endParaRPr>
          </a:p>
        </p:txBody>
      </p:sp>
      <p:sp>
        <p:nvSpPr>
          <p:cNvPr id="6" name="Rectangle 5"/>
          <p:cNvSpPr/>
          <p:nvPr/>
        </p:nvSpPr>
        <p:spPr>
          <a:xfrm>
            <a:off x="622598" y="1268760"/>
            <a:ext cx="11089232" cy="3231654"/>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b="1" i="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can be used with - </a:t>
            </a:r>
            <a:r>
              <a:rPr lang="en-IN" b="1" i="1" dirty="0">
                <a:solidFill>
                  <a:srgbClr val="0070C0"/>
                </a:solidFill>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a:t>
            </a:r>
            <a:r>
              <a:rPr lang="en-IN" b="1" i="1" dirty="0">
                <a:solidFill>
                  <a:srgbClr val="0070C0"/>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statements,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can only be used with the </a:t>
            </a:r>
            <a:r>
              <a:rPr lang="en-IN" b="1" i="1" dirty="0">
                <a:latin typeface="Palatino Linotype" panose="02040502050505030304" pitchFamily="18" charset="0"/>
                <a:cs typeface="Arial" panose="020B0604020202020204" pitchFamily="34" charset="0"/>
              </a:rPr>
              <a:t>SELECT</a:t>
            </a:r>
            <a:r>
              <a:rPr lang="en-IN" dirty="0">
                <a:latin typeface="Palatino Linotype" panose="02040502050505030304" pitchFamily="18" charset="0"/>
                <a:cs typeface="Arial" panose="020B0604020202020204" pitchFamily="34" charset="0"/>
              </a:rPr>
              <a:t> statement.</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filters rows before aggregation (GROUPING), where as,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filters groups, after the aggregations are performed.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Aggregate functions (</a:t>
            </a:r>
            <a:r>
              <a:rPr lang="en-IN" b="1" i="1" dirty="0">
                <a:solidFill>
                  <a:srgbClr val="0070C0"/>
                </a:solidFill>
                <a:latin typeface="Palatino Linotype" panose="02040502050505030304" pitchFamily="18" charset="0"/>
                <a:cs typeface="Arial" panose="020B0604020202020204" pitchFamily="34" charset="0"/>
              </a:rPr>
              <a:t>SUM , MIN, MAX, AVG</a:t>
            </a:r>
            <a:r>
              <a:rPr lang="en-IN" dirty="0">
                <a:latin typeface="Palatino Linotype" panose="02040502050505030304" pitchFamily="18" charset="0"/>
                <a:cs typeface="Arial" panose="020B0604020202020204" pitchFamily="34" charset="0"/>
              </a:rPr>
              <a:t> and </a:t>
            </a:r>
            <a:r>
              <a:rPr lang="en-IN" b="1" i="1" dirty="0">
                <a:solidFill>
                  <a:srgbClr val="0070C0"/>
                </a:solidFill>
                <a:latin typeface="Palatino Linotype" panose="02040502050505030304" pitchFamily="18" charset="0"/>
                <a:cs typeface="Arial" panose="020B0604020202020204" pitchFamily="34" charset="0"/>
              </a:rPr>
              <a:t>COUNT</a:t>
            </a:r>
            <a:r>
              <a:rPr lang="en-IN" dirty="0">
                <a:latin typeface="Palatino Linotype" panose="02040502050505030304" pitchFamily="18" charset="0"/>
                <a:cs typeface="Arial" panose="020B0604020202020204" pitchFamily="34" charset="0"/>
              </a:rPr>
              <a:t>) cannot be used in the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clause, unless it is in a sub query contained in a </a:t>
            </a:r>
            <a:r>
              <a:rPr lang="en-IN" b="1" i="1" dirty="0">
                <a:latin typeface="Palatino Linotype" panose="02040502050505030304" pitchFamily="18" charset="0"/>
                <a:cs typeface="Arial" panose="020B0604020202020204" pitchFamily="34" charset="0"/>
              </a:rPr>
              <a:t>WHERE</a:t>
            </a:r>
            <a:r>
              <a:rPr lang="en-IN" dirty="0">
                <a:latin typeface="Palatino Linotype" panose="02040502050505030304" pitchFamily="18" charset="0"/>
                <a:cs typeface="Arial" panose="020B0604020202020204" pitchFamily="34" charset="0"/>
              </a:rPr>
              <a:t> or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 whereas, aggregate functions can be used in </a:t>
            </a:r>
            <a:r>
              <a:rPr lang="en-IN" b="1" i="1" dirty="0">
                <a:latin typeface="Palatino Linotype" panose="02040502050505030304" pitchFamily="18" charset="0"/>
                <a:cs typeface="Arial" panose="020B0604020202020204" pitchFamily="34" charset="0"/>
              </a:rPr>
              <a:t>HAVING</a:t>
            </a:r>
            <a:r>
              <a:rPr lang="en-IN" dirty="0">
                <a:latin typeface="Palatino Linotype" panose="02040502050505030304" pitchFamily="18" charset="0"/>
                <a:cs typeface="Arial" panose="020B0604020202020204" pitchFamily="34" charset="0"/>
              </a:rPr>
              <a:t> clause.</a:t>
            </a:r>
          </a:p>
        </p:txBody>
      </p:sp>
      <p:pic>
        <p:nvPicPr>
          <p:cNvPr id="4" name="Picture 3">
            <a:extLst>
              <a:ext uri="{FF2B5EF4-FFF2-40B4-BE49-F238E27FC236}">
                <a16:creationId xmlns:a16="http://schemas.microsoft.com/office/drawing/2014/main" xmlns="" id="{D1C53ADE-CBCE-4967-962A-CD47D497656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3" name="Straight Connector 2">
            <a:extLst>
              <a:ext uri="{FF2B5EF4-FFF2-40B4-BE49-F238E27FC236}">
                <a16:creationId xmlns:a16="http://schemas.microsoft.com/office/drawing/2014/main" xmlns="" id="{395D34F6-3849-4CAE-93E4-1D47D6B3ADF7}"/>
              </a:ext>
            </a:extLst>
          </p:cNvPr>
          <p:cNvCxnSpPr/>
          <p:nvPr/>
        </p:nvCxnSpPr>
        <p:spPr>
          <a:xfrm>
            <a:off x="550590" y="4581128"/>
            <a:ext cx="1101722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3EEF6182-DB7B-41ED-91B1-9248807CC8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1895545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window function</a:t>
            </a:r>
          </a:p>
        </p:txBody>
      </p:sp>
      <p:pic>
        <p:nvPicPr>
          <p:cNvPr id="4" name="Picture 3">
            <a:extLst>
              <a:ext uri="{FF2B5EF4-FFF2-40B4-BE49-F238E27FC236}">
                <a16:creationId xmlns:a16="http://schemas.microsoft.com/office/drawing/2014/main" xmlns="" id="{A47DB4EA-CE51-4AD3-80C2-77D29AD1287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6DBB3BF-806F-4340-A96D-80802573B1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9185985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window function</a:t>
            </a:r>
            <a:endParaRPr lang="en-IN" sz="3200" b="1" i="1" dirty="0">
              <a:latin typeface="Arial" pitchFamily="34" charset="0"/>
              <a:cs typeface="Arial" pitchFamily="34" charset="0"/>
            </a:endParaRPr>
          </a:p>
        </p:txBody>
      </p:sp>
      <p:sp>
        <p:nvSpPr>
          <p:cNvPr id="9" name="Rectangle 8"/>
          <p:cNvSpPr/>
          <p:nvPr/>
        </p:nvSpPr>
        <p:spPr>
          <a:xfrm>
            <a:off x="263317" y="1428997"/>
            <a:ext cx="11519780" cy="2125305"/>
          </a:xfrm>
          <a:prstGeom prst="rect">
            <a:avLst/>
          </a:prstGeom>
        </p:spPr>
        <p:txBody>
          <a:bodyPr wrap="square">
            <a:spAutoFit/>
          </a:bodyPr>
          <a:lstStyle/>
          <a:p>
            <a:pPr marL="342866" indent="-342866">
              <a:lnSpc>
                <a:spcPct val="150000"/>
              </a:lnSpc>
              <a:buFont typeface="Arial" pitchFamily="34" charset="0"/>
              <a:buChar char="•"/>
            </a:pPr>
            <a:r>
              <a:rPr lang="en-US" dirty="0">
                <a:solidFill>
                  <a:srgbClr val="0077AA"/>
                </a:solidFill>
                <a:latin typeface="Liberation Mono"/>
              </a:rPr>
              <a:t>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 | 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DENSE_RANK()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a:p>
            <a:pPr marL="342866" indent="-342866">
              <a:lnSpc>
                <a:spcPct val="150000"/>
              </a:lnSpc>
              <a:buFont typeface="Arial" pitchFamily="34" charset="0"/>
              <a:buChar char="•"/>
            </a:pPr>
            <a:endParaRPr lang="en-US" dirty="0">
              <a:solidFill>
                <a:srgbClr val="0077AA"/>
              </a:solidFill>
              <a:latin typeface="Liberation Mono"/>
            </a:endParaRPr>
          </a:p>
          <a:p>
            <a:pPr marL="342866" indent="-342866">
              <a:lnSpc>
                <a:spcPct val="150000"/>
              </a:lnSpc>
              <a:buFont typeface="Arial" pitchFamily="34" charset="0"/>
              <a:buChar char="•"/>
            </a:pPr>
            <a:r>
              <a:rPr lang="en-US" dirty="0">
                <a:solidFill>
                  <a:srgbClr val="0077AA"/>
                </a:solidFill>
                <a:latin typeface="Liberation Mono"/>
              </a:rPr>
              <a:t>ROW_NUMBER() OVER(PARTITION</a:t>
            </a:r>
            <a:r>
              <a:rPr lang="en-US" dirty="0"/>
              <a:t> </a:t>
            </a:r>
            <a:r>
              <a:rPr lang="en-US" dirty="0">
                <a:solidFill>
                  <a:srgbClr val="0077AA"/>
                </a:solidFill>
                <a:latin typeface="Liberation Mono"/>
              </a:rPr>
              <a:t>BY</a:t>
            </a:r>
            <a:r>
              <a:rPr lang="en-US" dirty="0"/>
              <a:t> </a:t>
            </a:r>
            <a:r>
              <a:rPr lang="en-US" i="1" dirty="0"/>
              <a:t>expr</a:t>
            </a:r>
            <a:r>
              <a:rPr lang="en-US" dirty="0"/>
              <a:t> [, </a:t>
            </a:r>
            <a:r>
              <a:rPr lang="en-US" i="1" dirty="0"/>
              <a:t>expr</a:t>
            </a:r>
            <a:r>
              <a:rPr lang="en-US" dirty="0"/>
              <a:t>] ... </a:t>
            </a:r>
            <a:r>
              <a:rPr lang="en-US" dirty="0">
                <a:solidFill>
                  <a:srgbClr val="0077AA"/>
                </a:solidFill>
                <a:latin typeface="Liberation Mono"/>
              </a:rPr>
              <a:t>ORDER</a:t>
            </a:r>
            <a:r>
              <a:rPr lang="en-US" dirty="0"/>
              <a:t> </a:t>
            </a:r>
            <a:r>
              <a:rPr lang="en-US" dirty="0">
                <a:solidFill>
                  <a:srgbClr val="0077AA"/>
                </a:solidFill>
                <a:latin typeface="Liberation Mono"/>
              </a:rPr>
              <a:t>BY</a:t>
            </a:r>
            <a:r>
              <a:rPr lang="en-US" dirty="0"/>
              <a:t> </a:t>
            </a:r>
            <a:r>
              <a:rPr lang="en-US" i="1" dirty="0"/>
              <a:t>expr</a:t>
            </a:r>
            <a:r>
              <a:rPr lang="en-US" dirty="0"/>
              <a:t> [ASC|DESC] [, </a:t>
            </a:r>
            <a:r>
              <a:rPr lang="en-US" i="1" dirty="0"/>
              <a:t>expr</a:t>
            </a:r>
            <a:r>
              <a:rPr lang="en-US" dirty="0"/>
              <a:t> [ASC | DESC]] ...</a:t>
            </a:r>
            <a:r>
              <a:rPr lang="en-US" dirty="0">
                <a:solidFill>
                  <a:srgbClr val="0077AA"/>
                </a:solidFill>
                <a:latin typeface="Liberation Mono"/>
              </a:rPr>
              <a:t>)</a:t>
            </a:r>
          </a:p>
        </p:txBody>
      </p:sp>
      <p:pic>
        <p:nvPicPr>
          <p:cNvPr id="2" name="Picture 1">
            <a:extLst>
              <a:ext uri="{FF2B5EF4-FFF2-40B4-BE49-F238E27FC236}">
                <a16:creationId xmlns:a16="http://schemas.microsoft.com/office/drawing/2014/main" xmlns="" id="{1DDC36FD-9276-416A-9D21-6AA4B2A11EB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xmlns="" id="{636CAA91-75F5-4A8E-8F5A-9C48534C3C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xmlns="" id="{F82098F3-3BC8-4FC3-A168-0226B40D49A9}"/>
              </a:ext>
            </a:extLst>
          </p:cNvPr>
          <p:cNvSpPr/>
          <p:nvPr/>
        </p:nvSpPr>
        <p:spPr>
          <a:xfrm>
            <a:off x="622598" y="4869160"/>
            <a:ext cx="10945216" cy="1508105"/>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p>
          <a:p>
            <a:endParaRPr lang="en-US" sz="800" dirty="0">
              <a:solidFill>
                <a:srgbClr val="C74C49"/>
              </a:solidFill>
              <a:latin typeface="Arial" pitchFamily="34" charset="0"/>
              <a:cs typeface="Arial" pitchFamily="34" charset="0"/>
            </a:endParaRPr>
          </a:p>
          <a:p>
            <a:r>
              <a:rPr lang="en-US" dirty="0">
                <a:solidFill>
                  <a:schemeClr val="tx1">
                    <a:lumMod val="85000"/>
                    <a:lumOff val="15000"/>
                  </a:schemeClr>
                </a:solidFill>
                <a:latin typeface="Arial" pitchFamily="34" charset="0"/>
                <a:cs typeface="Arial" pitchFamily="34" charset="0"/>
              </a:rPr>
              <a:t>MySQL does not support these window function features.</a:t>
            </a:r>
          </a:p>
          <a:p>
            <a:endParaRPr lang="en-US" sz="800" dirty="0">
              <a:solidFill>
                <a:schemeClr val="tx1">
                  <a:lumMod val="85000"/>
                  <a:lumOff val="15000"/>
                </a:schemeClr>
              </a:solidFill>
              <a:latin typeface="Arial" pitchFamily="34" charset="0"/>
              <a:cs typeface="Arial" pitchFamily="34" charset="0"/>
            </a:endParaRP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DISTINCT syntax for aggregate functions.</a:t>
            </a:r>
          </a:p>
          <a:p>
            <a:pPr marL="285750" indent="-285750">
              <a:buFont typeface="Arial" panose="020B0604020202020204" pitchFamily="34" charset="0"/>
              <a:buChar char="•"/>
            </a:pPr>
            <a:r>
              <a:rPr lang="en-US" dirty="0">
                <a:solidFill>
                  <a:schemeClr val="tx1">
                    <a:lumMod val="85000"/>
                    <a:lumOff val="15000"/>
                  </a:schemeClr>
                </a:solidFill>
                <a:latin typeface="Arial" pitchFamily="34" charset="0"/>
                <a:cs typeface="Arial" pitchFamily="34" charset="0"/>
              </a:rPr>
              <a:t>Nested window functions</a:t>
            </a:r>
          </a:p>
        </p:txBody>
      </p:sp>
    </p:spTree>
    <p:extLst>
      <p:ext uri="{BB962C8B-B14F-4D97-AF65-F5344CB8AC3E}">
        <p14:creationId xmlns:p14="http://schemas.microsoft.com/office/powerpoint/2010/main" xmlns="" val="160337425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User-Defined Variables</a:t>
            </a:r>
          </a:p>
        </p:txBody>
      </p:sp>
      <p:pic>
        <p:nvPicPr>
          <p:cNvPr id="3" name="Picture 2">
            <a:extLst>
              <a:ext uri="{FF2B5EF4-FFF2-40B4-BE49-F238E27FC236}">
                <a16:creationId xmlns:a16="http://schemas.microsoft.com/office/drawing/2014/main" xmlns="" id="{EA5C51AD-6386-461B-BF67-DE80A36B78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65A02FC5-C003-4CC0-8DF5-F709C5E237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4188299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3" name="Rectangle 2"/>
          <p:cNvSpPr/>
          <p:nvPr/>
        </p:nvSpPr>
        <p:spPr>
          <a:xfrm>
            <a:off x="406574" y="1463873"/>
            <a:ext cx="11377264" cy="2800767"/>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user variable name can contain other characters if you quote it as a string or identifier (for example, @'my-var', @"my-var", or @`my-var`).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User-defined variables are session specific. A user variable defined by one client cannot be seen or used by other clients.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All variables for a given client session are automatically freed when that client exits.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 names are not case sensitive. Names have a maximum length of 64 characters.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value of a user variable is selected in a result set, it is returned to the client as a string.</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refer to a variable that has not been initialized, it has a value of NULL and a type of string.</a:t>
            </a:r>
          </a:p>
        </p:txBody>
      </p:sp>
      <p:pic>
        <p:nvPicPr>
          <p:cNvPr id="4" name="Picture 3">
            <a:extLst>
              <a:ext uri="{FF2B5EF4-FFF2-40B4-BE49-F238E27FC236}">
                <a16:creationId xmlns:a16="http://schemas.microsoft.com/office/drawing/2014/main" xmlns="" id="{88D8715A-7A9E-4ED6-8DD2-41EB4324A93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6" name="Straight Connector 5">
            <a:extLst>
              <a:ext uri="{FF2B5EF4-FFF2-40B4-BE49-F238E27FC236}">
                <a16:creationId xmlns:a16="http://schemas.microsoft.com/office/drawing/2014/main" xmlns="" id="{90859F05-65B3-45CA-93D8-D4FF1AD99567}"/>
              </a:ext>
            </a:extLst>
          </p:cNvPr>
          <p:cNvCxnSpPr/>
          <p:nvPr/>
        </p:nvCxnSpPr>
        <p:spPr>
          <a:xfrm>
            <a:off x="550590" y="4365104"/>
            <a:ext cx="1123324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3C2060F3-E342-4495-8E05-BD018E2CC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48523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sp>
        <p:nvSpPr>
          <p:cNvPr id="2" name="Rectangle 1"/>
          <p:cNvSpPr/>
          <p:nvPr/>
        </p:nvSpPr>
        <p:spPr>
          <a:xfrm>
            <a:off x="406574" y="838202"/>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store a value in a user-defined variable in one statement and refer to it later in another statement. This enables you to pass values from one statement to another.</a:t>
            </a:r>
          </a:p>
        </p:txBody>
      </p:sp>
      <p:sp>
        <p:nvSpPr>
          <p:cNvPr id="7" name="Rectangle 6"/>
          <p:cNvSpPr/>
          <p:nvPr/>
        </p:nvSpPr>
        <p:spPr>
          <a:xfrm>
            <a:off x="370570" y="2204864"/>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for SET, either </a:t>
            </a:r>
            <a:r>
              <a:rPr lang="en-IN" b="1" dirty="0">
                <a:solidFill>
                  <a:srgbClr val="FF0000"/>
                </a:solidFill>
                <a:latin typeface="Palatino Linotype" panose="02040502050505030304" pitchFamily="18" charset="0"/>
                <a:cs typeface="Arial" panose="020B0604020202020204" pitchFamily="34" charset="0"/>
              </a:rPr>
              <a:t>=</a:t>
            </a:r>
            <a:r>
              <a:rPr lang="en-IN" dirty="0">
                <a:solidFill>
                  <a:srgbClr val="FF000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or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can be used as the assignment operator.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 also assign a value to a user variable in statements (SELECT, …) other than SET. In this case, the assignment operator must be </a:t>
            </a:r>
            <a:r>
              <a:rPr lang="en-IN" b="1" dirty="0">
                <a:solidFill>
                  <a:srgbClr val="FF0000"/>
                </a:solidFill>
                <a:latin typeface="Palatino Linotype" panose="02040502050505030304" pitchFamily="18" charset="0"/>
                <a:cs typeface="Arial" panose="020B0604020202020204" pitchFamily="34" charset="0"/>
              </a:rPr>
              <a:t>:=</a:t>
            </a:r>
            <a:r>
              <a:rPr lang="en-IN" dirty="0">
                <a:latin typeface="Palatino Linotype" panose="02040502050505030304" pitchFamily="18" charset="0"/>
                <a:cs typeface="Arial" panose="020B0604020202020204" pitchFamily="34" charset="0"/>
              </a:rPr>
              <a:t> and </a:t>
            </a:r>
            <a:r>
              <a:rPr lang="en-IN" b="1" dirty="0">
                <a:solidFill>
                  <a:srgbClr val="FF0000"/>
                </a:solidFill>
                <a:latin typeface="Palatino Linotype" panose="02040502050505030304" pitchFamily="18" charset="0"/>
                <a:cs typeface="Arial" panose="020B0604020202020204" pitchFamily="34" charset="0"/>
              </a:rPr>
              <a:t>not =</a:t>
            </a:r>
            <a:r>
              <a:rPr lang="en-IN" dirty="0">
                <a:latin typeface="Palatino Linotype" panose="02040502050505030304" pitchFamily="18" charset="0"/>
                <a:cs typeface="Arial" panose="020B0604020202020204" pitchFamily="34" charset="0"/>
              </a:rPr>
              <a:t> because latter is treated as the comparison operator =.</a:t>
            </a:r>
          </a:p>
        </p:txBody>
      </p:sp>
      <p:sp>
        <p:nvSpPr>
          <p:cNvPr id="9" name="Rectangle 8"/>
          <p:cNvSpPr/>
          <p:nvPr/>
        </p:nvSpPr>
        <p:spPr>
          <a:xfrm>
            <a:off x="404358" y="1607746"/>
            <a:ext cx="8872681" cy="430887"/>
          </a:xfrm>
          <a:prstGeom prst="rect">
            <a:avLst/>
          </a:prstGeom>
        </p:spPr>
        <p:txBody>
          <a:bodyPr wrap="square">
            <a:spAutoFit/>
          </a:bodyPr>
          <a:lstStyle/>
          <a:p>
            <a:r>
              <a:rPr lang="en-IN" sz="2200" dirty="0">
                <a:solidFill>
                  <a:srgbClr val="0077AA"/>
                </a:solidFill>
                <a:latin typeface="Liberation Mono"/>
              </a:rPr>
              <a:t>SET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000000"/>
                </a:solidFill>
                <a:latin typeface="Liberation Mono"/>
              </a:rPr>
              <a:t> </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EE9900"/>
                </a:solidFill>
                <a:latin typeface="Liberation Mono"/>
              </a:rPr>
              <a:t>@</a:t>
            </a:r>
            <a:r>
              <a:rPr lang="en-IN" sz="2200" i="1" dirty="0">
                <a:solidFill>
                  <a:srgbClr val="EE9900"/>
                </a:solidFill>
                <a:latin typeface="Liberation Mono"/>
              </a:rPr>
              <a:t>var_name</a:t>
            </a:r>
            <a:r>
              <a:rPr lang="en-IN" sz="2200" dirty="0">
                <a:solidFill>
                  <a:srgbClr val="000000"/>
                </a:solidFill>
                <a:latin typeface="Liberation Mono"/>
              </a:rPr>
              <a:t> </a:t>
            </a:r>
            <a:r>
              <a:rPr lang="en-IN" sz="2200" dirty="0">
                <a:solidFill>
                  <a:srgbClr val="A67F59"/>
                </a:solidFill>
                <a:latin typeface="Liberation Mono"/>
              </a:rPr>
              <a:t>=</a:t>
            </a:r>
            <a:r>
              <a:rPr lang="en-IN" sz="2200" dirty="0">
                <a:solidFill>
                  <a:srgbClr val="000000"/>
                </a:solidFill>
                <a:latin typeface="Liberation Mono"/>
              </a:rPr>
              <a:t> </a:t>
            </a:r>
            <a:r>
              <a:rPr lang="en-IN" sz="2200" i="1" dirty="0">
                <a:solidFill>
                  <a:srgbClr val="000000"/>
                </a:solidFill>
                <a:latin typeface="Liberation Mono"/>
              </a:rPr>
              <a:t>expr</a:t>
            </a:r>
            <a:r>
              <a:rPr lang="en-IN" sz="2200" dirty="0">
                <a:solidFill>
                  <a:srgbClr val="999999"/>
                </a:solidFill>
                <a:latin typeface="Liberation Mono"/>
              </a:rPr>
              <a:t>]</a:t>
            </a:r>
            <a:r>
              <a:rPr lang="en-IN" sz="2200" dirty="0">
                <a:solidFill>
                  <a:srgbClr val="000000"/>
                </a:solidFill>
                <a:latin typeface="Liberation Mono"/>
              </a:rPr>
              <a:t> </a:t>
            </a:r>
            <a:r>
              <a:rPr lang="en-IN" sz="2200" dirty="0">
                <a:solidFill>
                  <a:srgbClr val="999999"/>
                </a:solidFill>
                <a:latin typeface="Liberation Mono"/>
              </a:rPr>
              <a:t>...</a:t>
            </a:r>
            <a:endParaRPr lang="en-IN" sz="2200" dirty="0"/>
          </a:p>
        </p:txBody>
      </p:sp>
      <p:sp>
        <p:nvSpPr>
          <p:cNvPr id="10" name="Rectangle 9"/>
          <p:cNvSpPr/>
          <p:nvPr/>
        </p:nvSpPr>
        <p:spPr>
          <a:xfrm>
            <a:off x="427610" y="3933056"/>
            <a:ext cx="8826175" cy="1754326"/>
          </a:xfrm>
          <a:prstGeom prst="rect">
            <a:avLst/>
          </a:prstGeom>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latin typeface="Liberation Mono"/>
              </a:rPr>
              <a:t>1001, @v2 = 2, @v3 =</a:t>
            </a:r>
            <a:r>
              <a:rPr lang="en-IN" dirty="0">
                <a:solidFill>
                  <a:srgbClr val="669900"/>
                </a:solidFill>
                <a:latin typeface="Liberation Mono"/>
              </a:rPr>
              <a:t> 'Saleel'</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rPr>
              <a:t>SET</a:t>
            </a:r>
            <a:r>
              <a:rPr lang="en-IN" dirty="0">
                <a:solidFill>
                  <a:srgbClr val="000000"/>
                </a:solidFill>
                <a:latin typeface="Liberation Mono"/>
              </a:rPr>
              <a:t> </a:t>
            </a:r>
            <a:r>
              <a:rPr lang="en-IN" dirty="0">
                <a:latin typeface="Liberation Mono"/>
              </a:rPr>
              <a:t>@v1 = 1001,</a:t>
            </a:r>
            <a:r>
              <a:rPr lang="en-IN" dirty="0">
                <a:solidFill>
                  <a:srgbClr val="669900"/>
                </a:solidFill>
                <a:latin typeface="Liberation Mono"/>
              </a:rPr>
              <a:t> </a:t>
            </a:r>
            <a:r>
              <a:rPr lang="en-IN" dirty="0">
                <a:latin typeface="Liberation Mono"/>
              </a:rPr>
              <a:t>@v2 = 2</a:t>
            </a:r>
            <a:r>
              <a:rPr lang="en-IN" dirty="0">
                <a:solidFill>
                  <a:srgbClr val="999999"/>
                </a:solidFill>
                <a:latin typeface="Liberation Mono"/>
              </a:rPr>
              <a:t>,</a:t>
            </a:r>
            <a:r>
              <a:rPr lang="en-IN" dirty="0">
                <a:solidFill>
                  <a:srgbClr val="669900"/>
                </a:solidFill>
                <a:latin typeface="Liberation Mono"/>
              </a:rPr>
              <a:t> </a:t>
            </a:r>
            <a:r>
              <a:rPr lang="en-IN" dirty="0">
                <a:latin typeface="Liberation Mono"/>
              </a:rPr>
              <a:t>@v3 :=</a:t>
            </a:r>
            <a:r>
              <a:rPr lang="en-IN" dirty="0">
                <a:solidFill>
                  <a:srgbClr val="669900"/>
                </a:solidFill>
                <a:latin typeface="Liberation Mono"/>
              </a:rPr>
              <a:t> </a:t>
            </a:r>
            <a:r>
              <a:rPr lang="en-IN" dirty="0">
                <a:latin typeface="Liberation Mono"/>
              </a:rPr>
              <a:t>@v1 +</a:t>
            </a:r>
            <a:r>
              <a:rPr lang="en-IN" dirty="0">
                <a:solidFill>
                  <a:srgbClr val="EE9900"/>
                </a:solidFill>
                <a:latin typeface="Liberation Mono"/>
              </a:rPr>
              <a:t> </a:t>
            </a:r>
            <a:r>
              <a:rPr lang="en-IN" dirty="0">
                <a:latin typeface="Liberation Mono"/>
              </a:rPr>
              <a:t>@v2;</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a:t>
            </a:r>
            <a:r>
              <a:rPr lang="en-IN" dirty="0">
                <a:solidFill>
                  <a:srgbClr val="000000"/>
                </a:solidFill>
                <a:latin typeface="Liberation Mono"/>
              </a:rPr>
              <a:t> </a:t>
            </a:r>
            <a:r>
              <a:rPr lang="en-IN" dirty="0">
                <a:solidFill>
                  <a:srgbClr val="DD4A68"/>
                </a:solidFill>
                <a:latin typeface="Liberation Mono"/>
              </a:rPr>
              <a:t>MIN</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a:t>
            </a:r>
            <a:r>
              <a:rPr lang="en-IN" dirty="0">
                <a:latin typeface="Liberation Mono"/>
              </a:rPr>
              <a:t>,</a:t>
            </a:r>
            <a:r>
              <a:rPr lang="en-IN" dirty="0">
                <a:solidFill>
                  <a:srgbClr val="999999"/>
                </a:solidFill>
                <a:latin typeface="Liberation Mono"/>
              </a:rPr>
              <a:t> </a:t>
            </a:r>
            <a:r>
              <a:rPr lang="en-IN" dirty="0">
                <a:latin typeface="Liberation Mono"/>
              </a:rPr>
              <a:t>@v2 :=</a:t>
            </a:r>
            <a:r>
              <a:rPr lang="en-IN" dirty="0">
                <a:solidFill>
                  <a:srgbClr val="A67F59"/>
                </a:solidFill>
                <a:latin typeface="Liberation Mono"/>
              </a:rPr>
              <a:t> </a:t>
            </a:r>
            <a:r>
              <a:rPr lang="en-IN" dirty="0">
                <a:solidFill>
                  <a:srgbClr val="DD4A68"/>
                </a:solidFill>
                <a:latin typeface="Liberation Mono"/>
              </a:rPr>
              <a:t>MAX</a:t>
            </a:r>
            <a:r>
              <a:rPr lang="en-IN" dirty="0">
                <a:solidFill>
                  <a:srgbClr val="999999"/>
                </a:solidFill>
                <a:latin typeface="Liberation Mono"/>
              </a:rPr>
              <a:t>(</a:t>
            </a:r>
            <a:r>
              <a:rPr lang="en-IN" dirty="0">
                <a:solidFill>
                  <a:srgbClr val="000000"/>
                </a:solidFill>
                <a:latin typeface="Liberation Mono"/>
              </a:rPr>
              <a:t>SAL</a:t>
            </a:r>
            <a:r>
              <a:rPr lang="en-IN" dirty="0">
                <a:solidFill>
                  <a:srgbClr val="999999"/>
                </a:solidFill>
                <a:latin typeface="Liberation Mono"/>
              </a:rPr>
              <a:t>) </a:t>
            </a:r>
            <a:r>
              <a:rPr lang="en-IN" dirty="0">
                <a:solidFill>
                  <a:srgbClr val="0077AA"/>
                </a:solidFill>
                <a:latin typeface="Liberation Mono"/>
              </a:rPr>
              <a:t>FROM </a:t>
            </a:r>
            <a:r>
              <a:rPr lang="en-IN" dirty="0">
                <a:latin typeface="Liberation Mono"/>
              </a:rPr>
              <a:t>emp;</a:t>
            </a:r>
            <a:r>
              <a:rPr lang="en-IN" dirty="0">
                <a:solidFill>
                  <a:srgbClr val="0077AA"/>
                </a:solidFill>
                <a:latin typeface="Liberation Mono"/>
              </a:rPr>
              <a:t> </a:t>
            </a:r>
          </a:p>
          <a:p>
            <a:pPr marL="285750" indent="-285750">
              <a:lnSpc>
                <a:spcPct val="150000"/>
              </a:lnSpc>
              <a:buFont typeface="Arial" panose="020B0604020202020204" pitchFamily="34" charset="0"/>
              <a:buChar char="•"/>
            </a:pPr>
            <a:r>
              <a:rPr lang="en-IN" dirty="0">
                <a:solidFill>
                  <a:srgbClr val="0077AA"/>
                </a:solidFill>
                <a:latin typeface="Liberation Mono"/>
              </a:rPr>
              <a:t>SELECT</a:t>
            </a:r>
            <a:r>
              <a:rPr lang="en-IN" dirty="0">
                <a:solidFill>
                  <a:srgbClr val="000000"/>
                </a:solidFill>
                <a:latin typeface="Liberation Mono"/>
              </a:rPr>
              <a:t> </a:t>
            </a:r>
            <a:r>
              <a:rPr lang="en-IN" dirty="0">
                <a:latin typeface="Liberation Mono"/>
              </a:rPr>
              <a:t>@v1, @v2, @v3;</a:t>
            </a:r>
            <a:endParaRPr lang="en-IN" dirty="0"/>
          </a:p>
        </p:txBody>
      </p:sp>
      <p:pic>
        <p:nvPicPr>
          <p:cNvPr id="12" name="Picture 11">
            <a:extLst>
              <a:ext uri="{FF2B5EF4-FFF2-40B4-BE49-F238E27FC236}">
                <a16:creationId xmlns:a16="http://schemas.microsoft.com/office/drawing/2014/main" xmlns="" id="{BB3E0C31-3B6A-4A53-B14F-FFAE8757ED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24398A09-1999-47CD-BDA3-F64271AA9B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278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User-Defined Variables</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092EC17F-985F-4261-8419-1C6B5EE822A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D57B4C41-6263-45FB-93FB-31E036B194AD}"/>
              </a:ext>
            </a:extLst>
          </p:cNvPr>
          <p:cNvSpPr/>
          <p:nvPr/>
        </p:nvSpPr>
        <p:spPr>
          <a:xfrm>
            <a:off x="406574" y="838202"/>
            <a:ext cx="11449272" cy="2369880"/>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User variables are intended to provide data values. They cannot be used directly in an SQL statement as an identifier or as part of an identifier.</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r>
              <a:rPr lang="en-IN" dirty="0">
                <a:solidFill>
                  <a:srgbClr val="FF0000"/>
                </a:solidFill>
                <a:latin typeface="Palatino Linotype" panose="02040502050505030304" pitchFamily="18" charset="0"/>
                <a:cs typeface="Arial" panose="020B0604020202020204" pitchFamily="34" charset="0"/>
              </a:rPr>
              <a:t>    e.g.    </a:t>
            </a:r>
          </a:p>
          <a:p>
            <a:r>
              <a:rPr lang="en-IN" dirty="0">
                <a:solidFill>
                  <a:srgbClr val="0077AA"/>
                </a:solidFill>
                <a:latin typeface="Arial" panose="020B0604020202020204" pitchFamily="34" charset="0"/>
                <a:cs typeface="Arial" panose="020B0604020202020204" pitchFamily="34" charset="0"/>
              </a:rPr>
              <a:t>      SET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 </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NAMEFIRST</a:t>
            </a:r>
            <a:r>
              <a:rPr lang="en-IN" dirty="0">
                <a:solidFill>
                  <a:srgbClr val="669900"/>
                </a:solidFill>
                <a:latin typeface="Arial" panose="020B0604020202020204" pitchFamily="34" charset="0"/>
                <a:cs typeface="Arial" panose="020B0604020202020204" pitchFamily="34" charset="0"/>
              </a:rPr>
              <a:t>’</a:t>
            </a:r>
            <a:r>
              <a:rPr lang="en-IN" dirty="0">
                <a:latin typeface="Arial" panose="020B0604020202020204" pitchFamily="34" charset="0"/>
                <a:cs typeface="Arial" panose="020B0604020202020204" pitchFamily="34" charset="0"/>
              </a:rPr>
              <a:t>;	          </a:t>
            </a:r>
            <a:r>
              <a:rPr lang="en-IN" dirty="0">
                <a:solidFill>
                  <a:srgbClr val="00B050"/>
                </a:solidFill>
                <a:latin typeface="Arial" panose="020B0604020202020204" pitchFamily="34" charset="0"/>
                <a:cs typeface="Arial" panose="020B0604020202020204" pitchFamily="34" charset="0"/>
              </a:rPr>
              <a:t>#WHERE NAMEFIRST IS COLUMN NAME</a:t>
            </a:r>
            <a:r>
              <a:rPr lang="en-IN" dirty="0">
                <a:solidFill>
                  <a:schemeClr val="accent3">
                    <a:lumMod val="50000"/>
                  </a:schemeClr>
                </a:solidFill>
                <a:latin typeface="Arial" panose="020B0604020202020204" pitchFamily="34" charset="0"/>
                <a:cs typeface="Arial" panose="020B0604020202020204" pitchFamily="34" charset="0"/>
              </a:rPr>
              <a:t>.</a:t>
            </a:r>
          </a:p>
          <a:p>
            <a:r>
              <a:rPr lang="en-IN" dirty="0">
                <a:solidFill>
                  <a:srgbClr val="0077AA"/>
                </a:solidFill>
                <a:latin typeface="Arial" panose="020B0604020202020204" pitchFamily="34" charset="0"/>
                <a:cs typeface="Arial" panose="020B0604020202020204" pitchFamily="34" charset="0"/>
              </a:rPr>
              <a:t>      SELECT</a:t>
            </a:r>
            <a:r>
              <a:rPr lang="en-IN" dirty="0">
                <a:solidFill>
                  <a:srgbClr val="000000"/>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@v1 </a:t>
            </a:r>
            <a:r>
              <a:rPr lang="en-IN" dirty="0">
                <a:solidFill>
                  <a:srgbClr val="0077AA"/>
                </a:solidFill>
                <a:latin typeface="Arial" panose="020B0604020202020204" pitchFamily="34" charset="0"/>
                <a:cs typeface="Arial" panose="020B0604020202020204" pitchFamily="34" charset="0"/>
              </a:rPr>
              <a:t>FROM </a:t>
            </a:r>
            <a:r>
              <a:rPr lang="en-IN" dirty="0">
                <a:latin typeface="Arial" panose="020B0604020202020204" pitchFamily="34" charset="0"/>
                <a:cs typeface="Arial" panose="020B0604020202020204" pitchFamily="34" charset="0"/>
              </a:rPr>
              <a:t>student;</a:t>
            </a:r>
            <a:r>
              <a:rPr lang="en-IN" dirty="0">
                <a:solidFill>
                  <a:srgbClr val="0077AA"/>
                </a:solidFill>
                <a:latin typeface="Arial" panose="020B0604020202020204" pitchFamily="34" charset="0"/>
                <a:cs typeface="Arial" panose="020B0604020202020204" pitchFamily="34" charset="0"/>
              </a:rPr>
              <a:t> </a:t>
            </a:r>
          </a:p>
          <a:p>
            <a:endParaRPr lang="en-IN" dirty="0">
              <a:solidFill>
                <a:srgbClr val="FF0000"/>
              </a:solidFill>
              <a:latin typeface="Palatino Linotype" panose="02040502050505030304" pitchFamily="18" charset="0"/>
              <a:cs typeface="Arial" panose="020B0604020202020204" pitchFamily="34" charset="0"/>
            </a:endParaRPr>
          </a:p>
        </p:txBody>
      </p:sp>
      <p:pic>
        <p:nvPicPr>
          <p:cNvPr id="2" name="Picture 1">
            <a:extLst>
              <a:ext uri="{FF2B5EF4-FFF2-40B4-BE49-F238E27FC236}">
                <a16:creationId xmlns:a16="http://schemas.microsoft.com/office/drawing/2014/main" xmlns="" id="{F23C96F8-B224-4E2B-80DD-400727D9397C}"/>
              </a:ext>
            </a:extLst>
          </p:cNvPr>
          <p:cNvPicPr>
            <a:picLocks noChangeAspect="1"/>
          </p:cNvPicPr>
          <p:nvPr/>
        </p:nvPicPr>
        <p:blipFill>
          <a:blip r:embed="rId3" cstate="print"/>
          <a:stretch>
            <a:fillRect/>
          </a:stretch>
        </p:blipFill>
        <p:spPr>
          <a:xfrm>
            <a:off x="805367" y="3068960"/>
            <a:ext cx="1634363" cy="3528392"/>
          </a:xfrm>
          <a:prstGeom prst="rect">
            <a:avLst/>
          </a:prstGeom>
        </p:spPr>
      </p:pic>
      <p:sp>
        <p:nvSpPr>
          <p:cNvPr id="6" name="Footer Placeholder 2">
            <a:extLst>
              <a:ext uri="{FF2B5EF4-FFF2-40B4-BE49-F238E27FC236}">
                <a16:creationId xmlns:a16="http://schemas.microsoft.com/office/drawing/2014/main" xmlns="" id="{C0019FE3-A733-462F-9DD8-C53C08387E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69325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4" name="Rectangle 1"/>
          <p:cNvSpPr>
            <a:spLocks noChangeArrowheads="1"/>
          </p:cNvSpPr>
          <p:nvPr/>
        </p:nvSpPr>
        <p:spPr bwMode="auto">
          <a:xfrm>
            <a:off x="407315" y="838537"/>
            <a:ext cx="11231785" cy="1077078"/>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algn="ctr"/>
            <a:r>
              <a:rPr lang="en-US" sz="3200" dirty="0">
                <a:latin typeface="Arial" pitchFamily="34" charset="0"/>
                <a:cs typeface="Arial" pitchFamily="34" charset="0"/>
              </a:rPr>
              <a:t>In Entity Relationship(ER) Model attributes can be classified into the following types.</a:t>
            </a:r>
            <a:endParaRPr lang="en-US" sz="3200" dirty="0">
              <a:latin typeface="Arial" pitchFamily="34" charset="0"/>
              <a:ea typeface="MS Mincho" pitchFamily="49" charset="-128"/>
              <a:cs typeface="Arial" pitchFamily="34" charset="0"/>
            </a:endParaRPr>
          </a:p>
        </p:txBody>
      </p:sp>
      <p:sp>
        <p:nvSpPr>
          <p:cNvPr id="5" name="Rectangle 4"/>
          <p:cNvSpPr/>
          <p:nvPr/>
        </p:nvSpPr>
        <p:spPr>
          <a:xfrm>
            <a:off x="407315" y="2640509"/>
            <a:ext cx="9954536" cy="1881745"/>
          </a:xfrm>
          <a:prstGeom prst="rect">
            <a:avLst/>
          </a:prstGeom>
          <a:solidFill>
            <a:schemeClr val="bg1"/>
          </a:solidFill>
        </p:spPr>
        <p:txBody>
          <a:bodyPr wrap="square">
            <a:spAutoFit/>
          </a:bodyPr>
          <a:lstStyle/>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cs typeface="Arial" pitchFamily="34" charset="0"/>
              </a:rPr>
              <a:t> </a:t>
            </a:r>
            <a:r>
              <a:rPr lang="en-US" sz="2000" dirty="0">
                <a:solidFill>
                  <a:schemeClr val="bg2">
                    <a:lumMod val="50000"/>
                  </a:schemeClr>
                </a:solidFill>
                <a:latin typeface="Palatino Linotype" panose="02040502050505030304" pitchFamily="18" charset="0"/>
                <a:ea typeface="MS Mincho" pitchFamily="49" charset="-128"/>
                <a:cs typeface="Arial" pitchFamily="34" charset="0"/>
              </a:rPr>
              <a:t>Simple/Atomic and Composite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Single Valued and Multi Valued attribute</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Stored and Derived Attributes</a:t>
            </a:r>
          </a:p>
          <a:p>
            <a:pPr>
              <a:lnSpc>
                <a:spcPct val="150000"/>
              </a:lnSpc>
              <a:buFont typeface="Arial" pitchFamily="34" charset="0"/>
              <a:buChar char="•"/>
            </a:pPr>
            <a:r>
              <a:rPr lang="en-US" sz="2000" dirty="0">
                <a:solidFill>
                  <a:schemeClr val="bg2">
                    <a:lumMod val="50000"/>
                  </a:schemeClr>
                </a:solidFill>
                <a:latin typeface="Palatino Linotype" panose="02040502050505030304" pitchFamily="18" charset="0"/>
                <a:ea typeface="MS Mincho" pitchFamily="49" charset="-128"/>
                <a:cs typeface="Arial" pitchFamily="34" charset="0"/>
              </a:rPr>
              <a:t> Complex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xmlns="" id="{05817945-9B4B-455C-A825-E4E05BC3AB2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6F42E37-4F4A-4165-9343-1D888E2DD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Rownum</a:t>
            </a:r>
          </a:p>
        </p:txBody>
      </p:sp>
      <p:pic>
        <p:nvPicPr>
          <p:cNvPr id="3" name="Picture 2">
            <a:extLst>
              <a:ext uri="{FF2B5EF4-FFF2-40B4-BE49-F238E27FC236}">
                <a16:creationId xmlns:a16="http://schemas.microsoft.com/office/drawing/2014/main" xmlns="" id="{F48BEC57-3C98-4742-81CA-3067A1BD232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7D503E8-8017-4193-A061-6D93CD60AC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2624615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Rownum</a:t>
            </a:r>
            <a:endParaRPr lang="en-IN" sz="3200" b="1" i="1" dirty="0">
              <a:latin typeface="Arial" pitchFamily="34" charset="0"/>
              <a:cs typeface="Arial" pitchFamily="34" charset="0"/>
            </a:endParaRPr>
          </a:p>
        </p:txBody>
      </p:sp>
      <p:sp>
        <p:nvSpPr>
          <p:cNvPr id="4" name="Rectangle 3"/>
          <p:cNvSpPr/>
          <p:nvPr/>
        </p:nvSpPr>
        <p:spPr>
          <a:xfrm>
            <a:off x="406574" y="1017310"/>
            <a:ext cx="11377264" cy="1846659"/>
          </a:xfrm>
          <a:prstGeom prst="rect">
            <a:avLst/>
          </a:prstGeom>
        </p:spPr>
        <p:txBody>
          <a:bodyPr wrap="square">
            <a:spAutoFit/>
          </a:bodyPr>
          <a:lstStyle/>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a:t>
            </a:r>
          </a:p>
          <a:p>
            <a:endParaRPr lang="en-IN" sz="800" dirty="0">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  </a:t>
            </a:r>
            <a:r>
              <a:rPr lang="en-IN" dirty="0">
                <a:latin typeface="Liberation Mono"/>
                <a:cs typeface="Arial" panose="020B0604020202020204" pitchFamily="34" charset="0"/>
              </a:rPr>
              <a:t>+</a:t>
            </a:r>
            <a:r>
              <a:rPr lang="en-IN" dirty="0">
                <a:solidFill>
                  <a:srgbClr val="EE9900"/>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AS</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ROWNUM</a:t>
            </a:r>
            <a:r>
              <a:rPr lang="en-IN" dirty="0">
                <a:solidFill>
                  <a:srgbClr val="669900"/>
                </a:solidFill>
                <a:latin typeface="Liberation Mono"/>
                <a:cs typeface="Arial" panose="020B0604020202020204" pitchFamily="34" charset="0"/>
              </a:rPr>
              <a:t> </a:t>
            </a:r>
            <a:r>
              <a:rPr lang="en-IN" dirty="0">
                <a:solidFill>
                  <a:srgbClr val="999999"/>
                </a:solidFill>
                <a:latin typeface="Liberation Mono"/>
                <a:cs typeface="Arial" panose="020B0604020202020204" pitchFamily="34" charset="0"/>
              </a:rPr>
              <a:t>,</a:t>
            </a:r>
            <a:r>
              <a:rPr lang="en-IN" dirty="0">
                <a:solidFill>
                  <a:srgbClr val="669900"/>
                </a:solidFill>
                <a:latin typeface="Liberation Mono"/>
                <a:cs typeface="Arial" panose="020B0604020202020204" pitchFamily="34" charset="0"/>
              </a:rPr>
              <a:t> </a:t>
            </a:r>
            <a:r>
              <a:rPr lang="en-IN" dirty="0">
                <a:latin typeface="Liberation Mono"/>
                <a:cs typeface="Arial" panose="020B0604020202020204" pitchFamily="34" charset="0"/>
              </a:rPr>
              <a:t>emp.*</a:t>
            </a:r>
            <a:r>
              <a:rPr lang="en-IN" dirty="0">
                <a:solidFill>
                  <a:srgbClr val="669900"/>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FROM </a:t>
            </a:r>
            <a:r>
              <a:rPr lang="en-IN" dirty="0">
                <a:latin typeface="Liberation Mono"/>
                <a:cs typeface="Arial" panose="020B0604020202020204" pitchFamily="34" charset="0"/>
              </a:rPr>
              <a:t>emp, </a:t>
            </a:r>
            <a:r>
              <a:rPr lang="en-IN" dirty="0">
                <a:solidFill>
                  <a:srgbClr val="999999"/>
                </a:solidFill>
                <a:latin typeface="Liberation Mono"/>
                <a:cs typeface="Arial" panose="020B0604020202020204" pitchFamily="34" charset="0"/>
              </a:rPr>
              <a:t>(</a:t>
            </a:r>
            <a:r>
              <a:rPr lang="en-IN" dirty="0">
                <a:solidFill>
                  <a:srgbClr val="0077AA"/>
                </a:solidFill>
                <a:latin typeface="Liberation Mono"/>
                <a:cs typeface="Arial" panose="020B0604020202020204" pitchFamily="34" charset="0"/>
              </a:rPr>
              <a:t>SELECT</a:t>
            </a:r>
            <a:r>
              <a:rPr lang="en-IN" dirty="0">
                <a:solidFill>
                  <a:srgbClr val="000000"/>
                </a:solidFill>
                <a:latin typeface="Liberation Mono"/>
                <a:cs typeface="Arial" panose="020B0604020202020204" pitchFamily="34" charset="0"/>
              </a:rPr>
              <a:t> </a:t>
            </a:r>
            <a:r>
              <a:rPr lang="en-IN" dirty="0">
                <a:solidFill>
                  <a:srgbClr val="EE9900"/>
                </a:solidFill>
                <a:latin typeface="Liberation Mono"/>
                <a:cs typeface="Arial" panose="020B0604020202020204" pitchFamily="34" charset="0"/>
              </a:rPr>
              <a:t>@ROW</a:t>
            </a:r>
            <a:r>
              <a:rPr lang="en-IN" dirty="0">
                <a:solidFill>
                  <a:srgbClr val="000000"/>
                </a:solidFill>
                <a:latin typeface="Liberation Mono"/>
                <a:cs typeface="Arial" panose="020B0604020202020204" pitchFamily="34" charset="0"/>
              </a:rPr>
              <a:t> </a:t>
            </a:r>
            <a:r>
              <a:rPr lang="en-IN" dirty="0">
                <a:solidFill>
                  <a:srgbClr val="A67F59"/>
                </a:solidFill>
                <a:latin typeface="Liberation Mono"/>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rgbClr val="999999"/>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AS </a:t>
            </a:r>
            <a:r>
              <a:rPr lang="en-IN" dirty="0">
                <a:latin typeface="Liberation Mono"/>
                <a:cs typeface="Arial" panose="020B0604020202020204" pitchFamily="34" charset="0"/>
              </a:rPr>
              <a:t>E;</a:t>
            </a:r>
            <a:r>
              <a:rPr lang="en-IN" dirty="0">
                <a:solidFill>
                  <a:srgbClr val="0077AA"/>
                </a:solidFill>
                <a:latin typeface="Liberation Mono"/>
                <a:cs typeface="Arial" panose="020B0604020202020204" pitchFamily="34" charset="0"/>
              </a:rPr>
              <a:t> </a:t>
            </a:r>
          </a:p>
          <a:p>
            <a:endParaRPr lang="en-IN" sz="800" dirty="0">
              <a:solidFill>
                <a:srgbClr val="A67F59"/>
              </a:solidFill>
              <a:latin typeface="Liberation Mono"/>
              <a:cs typeface="Arial" panose="020B0604020202020204" pitchFamily="34" charset="0"/>
            </a:endParaRPr>
          </a:p>
          <a:p>
            <a:r>
              <a:rPr lang="en-IN" dirty="0">
                <a:solidFill>
                  <a:srgbClr val="A67F59"/>
                </a:solidFill>
                <a:latin typeface="Liberation Mono"/>
                <a:cs typeface="Arial" panose="020B0604020202020204" pitchFamily="34" charset="0"/>
              </a:rPr>
              <a:t>mysql&gt;</a:t>
            </a:r>
            <a:r>
              <a:rPr lang="en-IN" dirty="0">
                <a:solidFill>
                  <a:srgbClr val="000000"/>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EE9900"/>
                </a:solidFill>
                <a:latin typeface="Liberation Mono"/>
                <a:cs typeface="Arial" panose="020B0604020202020204" pitchFamily="34" charset="0"/>
              </a:rPr>
              <a:t>@rank </a:t>
            </a:r>
            <a:r>
              <a:rPr lang="en-IN" dirty="0">
                <a:latin typeface="Liberation Mono"/>
                <a:ea typeface="Times New Roman" panose="02020603050405020304" pitchFamily="18" charset="0"/>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1</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latin typeface="Liberation Mono"/>
                <a:cs typeface="Arial" panose="020B0604020202020204" pitchFamily="34" charset="0"/>
              </a:rPr>
              <a:t>job, sal </a:t>
            </a:r>
            <a:r>
              <a:rPr lang="en-US" dirty="0">
                <a:solidFill>
                  <a:srgbClr val="0077AA"/>
                </a:solidFill>
                <a:latin typeface="Liberation Mono"/>
                <a:ea typeface="Times New Roman" panose="02020603050405020304" pitchFamily="18" charset="0"/>
                <a:cs typeface="Arial" panose="020B0604020202020204" pitchFamily="34" charset="0"/>
              </a:rPr>
              <a:t>FROM </a:t>
            </a:r>
            <a:r>
              <a:rPr lang="en-IN" dirty="0">
                <a:latin typeface="Liberation Mono"/>
                <a:cs typeface="Arial" panose="020B0604020202020204" pitchFamily="34" charset="0"/>
              </a:rPr>
              <a:t>emp  </a:t>
            </a:r>
          </a:p>
          <a:p>
            <a:r>
              <a:rPr lang="en-IN" dirty="0">
                <a:solidFill>
                  <a:srgbClr val="0077AA"/>
                </a:solidFill>
                <a:latin typeface="Liberation Mono"/>
                <a:ea typeface="Times New Roman" panose="02020603050405020304" pitchFamily="18" charset="0"/>
                <a:cs typeface="Arial" panose="020B0604020202020204" pitchFamily="34" charset="0"/>
              </a:rPr>
              <a:t>             GROUP BY </a:t>
            </a:r>
            <a:r>
              <a:rPr lang="en-IN" dirty="0">
                <a:latin typeface="Liberation Mono"/>
                <a:ea typeface="Times New Roman" panose="02020603050405020304" pitchFamily="18" charset="0"/>
                <a:cs typeface="Arial" panose="020B0604020202020204" pitchFamily="34" charset="0"/>
              </a:rPr>
              <a:t>job</a:t>
            </a:r>
            <a:r>
              <a:rPr lang="en-IN" dirty="0">
                <a:solidFill>
                  <a:srgbClr val="0077AA"/>
                </a:solidFill>
                <a:latin typeface="Liberation Mono"/>
                <a:ea typeface="Times New Roman" panose="02020603050405020304" pitchFamily="18" charset="0"/>
                <a:cs typeface="Arial" panose="020B0604020202020204" pitchFamily="34" charset="0"/>
              </a:rPr>
              <a:t> ORDER BY </a:t>
            </a:r>
            <a:r>
              <a:rPr lang="en-IN" dirty="0">
                <a:latin typeface="Liberation Mono"/>
                <a:ea typeface="Times New Roman" panose="02020603050405020304" pitchFamily="18" charset="0"/>
                <a:cs typeface="Arial" panose="020B0604020202020204" pitchFamily="34" charset="0"/>
              </a:rPr>
              <a:t>sal</a:t>
            </a:r>
            <a:r>
              <a:rPr lang="en-IN" dirty="0">
                <a:solidFill>
                  <a:srgbClr val="0077AA"/>
                </a:solidFill>
                <a:latin typeface="Liberation Mono"/>
                <a:ea typeface="Times New Roman" panose="02020603050405020304" pitchFamily="18" charset="0"/>
                <a:cs typeface="Arial" panose="020B0604020202020204" pitchFamily="34" charset="0"/>
              </a:rPr>
              <a:t> desc</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 </a:t>
            </a:r>
            <a:r>
              <a:rPr lang="en-IN" dirty="0">
                <a:solidFill>
                  <a:srgbClr val="EE9900"/>
                </a:solidFill>
                <a:latin typeface="Liberation Mono"/>
                <a:cs typeface="Arial" panose="020B0604020202020204" pitchFamily="34" charset="0"/>
              </a:rPr>
              <a:t>@rank </a:t>
            </a:r>
            <a:r>
              <a:rPr lang="en-IN" dirty="0">
                <a:solidFill>
                  <a:srgbClr val="A67F59"/>
                </a:solidFill>
                <a:latin typeface="Liberation Mono"/>
                <a:cs typeface="Arial" panose="020B0604020202020204" pitchFamily="34" charset="0"/>
              </a:rPr>
              <a:t>:=</a:t>
            </a:r>
            <a:r>
              <a:rPr lang="en-IN" dirty="0">
                <a:solidFill>
                  <a:srgbClr val="DD4A68"/>
                </a:solidFill>
                <a:latin typeface="Liberation Mono"/>
                <a:ea typeface="Times New Roman" panose="02020603050405020304" pitchFamily="18" charset="0"/>
                <a:cs typeface="Arial" panose="020B0604020202020204" pitchFamily="34" charset="0"/>
              </a:rPr>
              <a:t> </a:t>
            </a:r>
            <a:r>
              <a:rPr lang="en-IN" dirty="0">
                <a:solidFill>
                  <a:srgbClr val="669900"/>
                </a:solidFill>
                <a:latin typeface="Liberation Mono"/>
                <a:cs typeface="Arial" panose="020B0604020202020204" pitchFamily="34" charset="0"/>
              </a:rPr>
              <a:t>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ee;</a:t>
            </a:r>
          </a:p>
        </p:txBody>
      </p:sp>
      <p:grpSp>
        <p:nvGrpSpPr>
          <p:cNvPr id="2" name="Group 8"/>
          <p:cNvGrpSpPr/>
          <p:nvPr/>
        </p:nvGrpSpPr>
        <p:grpSpPr>
          <a:xfrm>
            <a:off x="406574" y="3292405"/>
            <a:ext cx="8859818" cy="3160931"/>
            <a:chOff x="130629" y="2935069"/>
            <a:chExt cx="8860971" cy="3160931"/>
          </a:xfrm>
        </p:grpSpPr>
        <p:grpSp>
          <p:nvGrpSpPr>
            <p:cNvPr id="8" name="Group 7"/>
            <p:cNvGrpSpPr/>
            <p:nvPr/>
          </p:nvGrpSpPr>
          <p:grpSpPr>
            <a:xfrm>
              <a:off x="130629" y="2935069"/>
              <a:ext cx="8860971" cy="3160931"/>
              <a:chOff x="130629" y="2935069"/>
              <a:chExt cx="8860971" cy="3160931"/>
            </a:xfrm>
          </p:grpSpPr>
          <p:sp>
            <p:nvSpPr>
              <p:cNvPr id="3" name="Rectangle 2"/>
              <p:cNvSpPr/>
              <p:nvPr/>
            </p:nvSpPr>
            <p:spPr>
              <a:xfrm>
                <a:off x="152400" y="2935069"/>
                <a:ext cx="8839200" cy="369332"/>
              </a:xfrm>
              <a:prstGeom prst="rect">
                <a:avLst/>
              </a:prstGeom>
            </p:spPr>
            <p:txBody>
              <a:bodyPr wrap="square">
                <a:spAutoFit/>
              </a:bodyPr>
              <a:lstStyle/>
              <a:p>
                <a:endParaRPr lang="en-IN" dirty="0">
                  <a:latin typeface="Liberation Mono"/>
                  <a:cs typeface="Arial" panose="020B0604020202020204" pitchFamily="34" charset="0"/>
                </a:endParaRPr>
              </a:p>
            </p:txBody>
          </p:sp>
          <p:pic>
            <p:nvPicPr>
              <p:cNvPr id="6" name="Picture 5"/>
              <p:cNvPicPr>
                <a:picLocks noChangeAspect="1"/>
              </p:cNvPicPr>
              <p:nvPr/>
            </p:nvPicPr>
            <p:blipFill>
              <a:blip r:embed="rId2" cstate="print"/>
              <a:stretch>
                <a:fillRect/>
              </a:stretch>
            </p:blipFill>
            <p:spPr>
              <a:xfrm>
                <a:off x="130629" y="3215283"/>
                <a:ext cx="8816105" cy="2880717"/>
              </a:xfrm>
              <a:prstGeom prst="rect">
                <a:avLst/>
              </a:prstGeom>
            </p:spPr>
          </p:pic>
        </p:grpSp>
        <p:sp>
          <p:nvSpPr>
            <p:cNvPr id="7" name="Rectangle 6"/>
            <p:cNvSpPr/>
            <p:nvPr/>
          </p:nvSpPr>
          <p:spPr>
            <a:xfrm>
              <a:off x="391886" y="3215283"/>
              <a:ext cx="685800" cy="28807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a:extLst>
              <a:ext uri="{FF2B5EF4-FFF2-40B4-BE49-F238E27FC236}">
                <a16:creationId xmlns:a16="http://schemas.microsoft.com/office/drawing/2014/main" xmlns="" id="{F3F0BEBC-DBE2-41BD-B618-ECA38448F92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C4DA765-97C3-4503-ADD4-963CA803B9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359963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Functions</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B80FC65-E7AD-47F5-9AD7-B6AB90FF715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484F69E-0855-477F-8452-63EEEAF975F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578474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903974" y="1203178"/>
            <a:ext cx="10600894" cy="830997"/>
          </a:xfrm>
          <a:prstGeom prst="rect">
            <a:avLst/>
          </a:prstGeom>
        </p:spPr>
        <p:txBody>
          <a:bodyPr wrap="square">
            <a:spAutoFit/>
          </a:bodyPr>
          <a:lstStyle/>
          <a:p>
            <a:r>
              <a:rPr lang="en-IN" sz="2000" dirty="0">
                <a:solidFill>
                  <a:srgbClr val="222222"/>
                </a:solidFill>
                <a:latin typeface="Palatino Linotype" panose="02040502050505030304" pitchFamily="18" charset="0"/>
              </a:rPr>
              <a:t>In MySQL, the </a:t>
            </a:r>
            <a:r>
              <a:rPr lang="en-IN" sz="2400" b="1" dirty="0">
                <a:solidFill>
                  <a:srgbClr val="365860"/>
                </a:solidFill>
                <a:latin typeface="Palatino Linotype" panose="02040502050505030304" pitchFamily="18" charset="0"/>
              </a:rPr>
              <a:t>NOW()</a:t>
            </a:r>
            <a:r>
              <a:rPr lang="en-IN" sz="2000" dirty="0">
                <a:solidFill>
                  <a:srgbClr val="222222"/>
                </a:solidFill>
                <a:latin typeface="Palatino Linotype" panose="02040502050505030304" pitchFamily="18" charset="0"/>
              </a:rPr>
              <a:t> function returns a default value for a </a:t>
            </a:r>
            <a:r>
              <a:rPr lang="en-IN" sz="2000" b="1" dirty="0">
                <a:solidFill>
                  <a:srgbClr val="222222"/>
                </a:solidFill>
                <a:latin typeface="Palatino Linotype" panose="02040502050505030304" pitchFamily="18" charset="0"/>
              </a:rPr>
              <a:t>DATETIME</a:t>
            </a:r>
            <a:r>
              <a:rPr lang="en-IN" sz="2000" dirty="0">
                <a:solidFill>
                  <a:srgbClr val="222222"/>
                </a:solidFill>
                <a:latin typeface="Palatino Linotype" panose="02040502050505030304" pitchFamily="18" charset="0"/>
              </a:rPr>
              <a:t>.</a:t>
            </a:r>
          </a:p>
          <a:p>
            <a:r>
              <a:rPr lang="en-IN" sz="2000" dirty="0">
                <a:latin typeface="Palatino Linotype" panose="02040502050505030304" pitchFamily="18" charset="0"/>
              </a:rPr>
              <a:t>MySQL inserts the current </a:t>
            </a:r>
            <a:r>
              <a:rPr lang="en-IN" sz="2400" b="1" dirty="0">
                <a:solidFill>
                  <a:srgbClr val="222222"/>
                </a:solidFill>
                <a:latin typeface="Palatino Linotype" panose="02040502050505030304" pitchFamily="18" charset="0"/>
              </a:rPr>
              <a:t>date and time </a:t>
            </a:r>
            <a:r>
              <a:rPr lang="en-IN" sz="2000" dirty="0">
                <a:latin typeface="Palatino Linotype" panose="02040502050505030304" pitchFamily="18" charset="0"/>
              </a:rPr>
              <a:t>into the column whose default value is NOW().</a:t>
            </a:r>
          </a:p>
        </p:txBody>
      </p:sp>
      <p:sp>
        <p:nvSpPr>
          <p:cNvPr id="9" name="Rectangle 8"/>
          <p:cNvSpPr/>
          <p:nvPr/>
        </p:nvSpPr>
        <p:spPr>
          <a:xfrm>
            <a:off x="875125" y="2498576"/>
            <a:ext cx="10629743"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CURDATE()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current date in 'YYYY-MM-DD'. </a:t>
            </a:r>
            <a:r>
              <a:rPr lang="en-IN" sz="2400" b="1" dirty="0">
                <a:solidFill>
                  <a:srgbClr val="222222"/>
                </a:solidFill>
                <a:latin typeface="Palatino Linotype" panose="02040502050505030304" pitchFamily="18" charset="0"/>
                <a:cs typeface="Arial" panose="020B0604020202020204" pitchFamily="34" charset="0"/>
              </a:rPr>
              <a:t>CURRENT_DATE()</a:t>
            </a:r>
            <a:r>
              <a:rPr lang="en-IN" dirty="0">
                <a:latin typeface="Palatino Linotype" panose="02040502050505030304" pitchFamily="18" charset="0"/>
                <a:cs typeface="Arial" panose="020B0604020202020204" pitchFamily="34" charset="0"/>
              </a:rPr>
              <a:t> and </a:t>
            </a:r>
            <a:r>
              <a:rPr lang="en-IN" sz="2400" b="1" dirty="0">
                <a:solidFill>
                  <a:srgbClr val="222222"/>
                </a:solidFill>
                <a:latin typeface="Palatino Linotype" panose="02040502050505030304" pitchFamily="18" charset="0"/>
                <a:cs typeface="Arial" panose="020B0604020202020204" pitchFamily="34" charset="0"/>
              </a:rPr>
              <a:t>CURRENT_DATE </a:t>
            </a:r>
            <a:r>
              <a:rPr lang="en-IN" dirty="0">
                <a:latin typeface="Palatino Linotype" panose="02040502050505030304" pitchFamily="18" charset="0"/>
                <a:cs typeface="Arial" panose="020B0604020202020204" pitchFamily="34" charset="0"/>
              </a:rPr>
              <a:t>are the </a:t>
            </a:r>
            <a:r>
              <a:rPr lang="en-IN" b="1" dirty="0">
                <a:solidFill>
                  <a:srgbClr val="FF0000"/>
                </a:solidFill>
                <a:latin typeface="Palatino Linotype" panose="02040502050505030304" pitchFamily="18" charset="0"/>
                <a:cs typeface="Arial" panose="020B0604020202020204" pitchFamily="34" charset="0"/>
              </a:rPr>
              <a:t>synonym of CURDATE().</a:t>
            </a:r>
          </a:p>
        </p:txBody>
      </p:sp>
      <p:sp>
        <p:nvSpPr>
          <p:cNvPr id="10" name="Rectangle 9"/>
          <p:cNvSpPr/>
          <p:nvPr/>
        </p:nvSpPr>
        <p:spPr>
          <a:xfrm>
            <a:off x="910630" y="3905180"/>
            <a:ext cx="10594238" cy="830997"/>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In MySQL, the </a:t>
            </a:r>
            <a:r>
              <a:rPr lang="en-IN" sz="2400" b="1" dirty="0">
                <a:solidFill>
                  <a:srgbClr val="365860"/>
                </a:solidFill>
                <a:latin typeface="Palatino Linotype" panose="02040502050505030304" pitchFamily="18" charset="0"/>
                <a:cs typeface="Arial" panose="020B0604020202020204" pitchFamily="34" charset="0"/>
              </a:rPr>
              <a:t>CURTIME()</a:t>
            </a:r>
            <a:r>
              <a:rPr lang="en-IN" sz="2400" b="1" dirty="0">
                <a:solidFill>
                  <a:srgbClr val="222222"/>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returns the value of current time in 'HH:MM:SS'. </a:t>
            </a:r>
            <a:r>
              <a:rPr lang="en-IN" sz="2400" b="1" dirty="0">
                <a:solidFill>
                  <a:srgbClr val="222222"/>
                </a:solidFill>
                <a:latin typeface="Palatino Linotype" panose="02040502050505030304" pitchFamily="18" charset="0"/>
                <a:cs typeface="Arial" panose="020B0604020202020204" pitchFamily="34" charset="0"/>
              </a:rPr>
              <a:t>CURRENT_TIME() </a:t>
            </a:r>
            <a:r>
              <a:rPr lang="en-IN" dirty="0">
                <a:latin typeface="Palatino Linotype" panose="02040502050505030304" pitchFamily="18" charset="0"/>
                <a:cs typeface="Arial" panose="020B0604020202020204" pitchFamily="34" charset="0"/>
              </a:rPr>
              <a:t>and </a:t>
            </a:r>
            <a:r>
              <a:rPr lang="en-IN" sz="2400" b="1" dirty="0">
                <a:solidFill>
                  <a:srgbClr val="222222"/>
                </a:solidFill>
                <a:latin typeface="Palatino Linotype" panose="02040502050505030304" pitchFamily="18" charset="0"/>
                <a:cs typeface="Arial" panose="020B0604020202020204" pitchFamily="34" charset="0"/>
              </a:rPr>
              <a:t>CURRENT_TIME</a:t>
            </a:r>
            <a:r>
              <a:rPr lang="en-IN" dirty="0">
                <a:latin typeface="Palatino Linotype" panose="02040502050505030304" pitchFamily="18" charset="0"/>
                <a:cs typeface="Arial" panose="020B0604020202020204" pitchFamily="34" charset="0"/>
              </a:rPr>
              <a:t> are the </a:t>
            </a:r>
            <a:r>
              <a:rPr lang="en-IN" b="1" dirty="0">
                <a:solidFill>
                  <a:srgbClr val="FF0000"/>
                </a:solidFill>
                <a:latin typeface="Palatino Linotype" panose="02040502050505030304" pitchFamily="18" charset="0"/>
                <a:cs typeface="Arial" panose="020B0604020202020204" pitchFamily="34" charset="0"/>
              </a:rPr>
              <a:t>synonym of CURTIME().</a:t>
            </a:r>
          </a:p>
        </p:txBody>
      </p:sp>
      <p:sp>
        <p:nvSpPr>
          <p:cNvPr id="8" name="Rectangle 7"/>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NOW(), CURDATE(), CURTIME()</a:t>
            </a:r>
          </a:p>
        </p:txBody>
      </p:sp>
      <p:pic>
        <p:nvPicPr>
          <p:cNvPr id="11" name="Picture 10">
            <a:extLst>
              <a:ext uri="{FF2B5EF4-FFF2-40B4-BE49-F238E27FC236}">
                <a16:creationId xmlns:a16="http://schemas.microsoft.com/office/drawing/2014/main" xmlns="" id="{26E04F55-1909-471D-8C34-A46F933734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8C275825-B5DE-4C60-875B-24496CE7E2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63719898"/>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 or - operator</a:t>
            </a:r>
          </a:p>
        </p:txBody>
      </p:sp>
      <p:sp>
        <p:nvSpPr>
          <p:cNvPr id="2" name="Rectangle 1"/>
          <p:cNvSpPr/>
          <p:nvPr/>
        </p:nvSpPr>
        <p:spPr>
          <a:xfrm>
            <a:off x="1708836" y="762000"/>
            <a:ext cx="8718321" cy="338554"/>
          </a:xfrm>
          <a:prstGeom prst="rect">
            <a:avLst/>
          </a:prstGeom>
        </p:spPr>
        <p:txBody>
          <a:bodyPr wrap="square">
            <a:spAutoFit/>
          </a:bodyPr>
          <a:lstStyle/>
          <a:p>
            <a:pPr algn="ctr"/>
            <a:r>
              <a:rPr lang="en-IN" sz="1600" b="1" dirty="0">
                <a:latin typeface="Arial" panose="020B0604020202020204" pitchFamily="34" charset="0"/>
                <a:cs typeface="Arial" panose="020B0604020202020204" pitchFamily="34" charset="0"/>
              </a:rPr>
              <a:t>Date arithmetic also can be performed using INTERVAL together with the + or - operator</a:t>
            </a:r>
          </a:p>
        </p:txBody>
      </p:sp>
      <p:graphicFrame>
        <p:nvGraphicFramePr>
          <p:cNvPr id="10" name="Table 9"/>
          <p:cNvGraphicFramePr>
            <a:graphicFrameLocks noGrp="1"/>
          </p:cNvGraphicFramePr>
          <p:nvPr>
            <p:extLst>
              <p:ext uri="{D42A27DB-BD31-4B8C-83A1-F6EECF244321}">
                <p14:modId xmlns:p14="http://schemas.microsoft.com/office/powerpoint/2010/main" xmlns="" val="2040238199"/>
              </p:ext>
            </p:extLst>
          </p:nvPr>
        </p:nvGraphicFramePr>
        <p:xfrm>
          <a:off x="1676182" y="2543897"/>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8"/>
                  </a:ext>
                </a:extLst>
              </a:tr>
            </a:tbl>
          </a:graphicData>
        </a:graphic>
      </p:graphicFrame>
      <p:sp>
        <p:nvSpPr>
          <p:cNvPr id="7" name="Rectangle 6"/>
          <p:cNvSpPr/>
          <p:nvPr/>
        </p:nvSpPr>
        <p:spPr>
          <a:xfrm>
            <a:off x="1708835" y="1934295"/>
            <a:ext cx="8718321"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a:t>
            </a:r>
          </a:p>
        </p:txBody>
      </p:sp>
      <p:pic>
        <p:nvPicPr>
          <p:cNvPr id="8" name="Picture 7">
            <a:extLst>
              <a:ext uri="{FF2B5EF4-FFF2-40B4-BE49-F238E27FC236}">
                <a16:creationId xmlns:a16="http://schemas.microsoft.com/office/drawing/2014/main" xmlns="" id="{5E0EFF43-9844-4BCF-AA4E-7157D775325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D56FF43-4AEB-488D-92FC-A8D7049DDA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xmlns="" id="{AEB18A9E-40C8-4D98-A504-3459882D0F33}"/>
              </a:ext>
            </a:extLst>
          </p:cNvPr>
          <p:cNvSpPr/>
          <p:nvPr/>
        </p:nvSpPr>
        <p:spPr>
          <a:xfrm>
            <a:off x="1763256" y="1195993"/>
            <a:ext cx="9733343" cy="769393"/>
          </a:xfrm>
          <a:prstGeom prst="rect">
            <a:avLst/>
          </a:prstGeom>
          <a:solidFill>
            <a:schemeClr val="bg1"/>
          </a:solidFill>
          <a:ln>
            <a:noFill/>
          </a:ln>
          <a:effectLst/>
        </p:spPr>
        <p:txBody>
          <a:bodyPr vert="horz" wrap="square" lIns="0" tIns="0" rIns="0" bIns="152352" numCol="1" anchor="ctr" anchorCtr="0" compatLnSpc="1">
            <a:prstTxWarp prst="textNoShape">
              <a:avLst/>
            </a:prstTxWarp>
            <a:spAutoFit/>
          </a:bodyPr>
          <a:lstStyle/>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  </a:t>
            </a:r>
          </a:p>
          <a:p>
            <a:pPr eaLnBrk="0" fontAlgn="base" hangingPunct="0">
              <a:spcBef>
                <a:spcPct val="0"/>
              </a:spcBef>
              <a:spcAft>
                <a:spcPct val="0"/>
              </a:spcAft>
            </a:pPr>
            <a:r>
              <a:rPr lang="en-IN" sz="2000" dirty="0">
                <a:solidFill>
                  <a:srgbClr val="0077AA"/>
                </a:solidFill>
                <a:latin typeface="Liberation Mono"/>
              </a:rPr>
              <a:t>date - INTERVAL expr unit - INTERVAL expr unit - INTERVAL expr unit - . . .</a:t>
            </a:r>
          </a:p>
        </p:txBody>
      </p:sp>
    </p:spTree>
    <p:extLst>
      <p:ext uri="{BB962C8B-B14F-4D97-AF65-F5344CB8AC3E}">
        <p14:creationId xmlns:p14="http://schemas.microsoft.com/office/powerpoint/2010/main" xmlns="" val="37154244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ADDDATE()</a:t>
            </a:r>
          </a:p>
        </p:txBody>
      </p:sp>
      <p:sp>
        <p:nvSpPr>
          <p:cNvPr id="5" name="Rectangle 4"/>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ADDDATE(date, INTERVAL expr unit)   /   DATE_ADD (date, INTERVAL expr unit)</a:t>
            </a:r>
          </a:p>
        </p:txBody>
      </p:sp>
      <p:sp>
        <p:nvSpPr>
          <p:cNvPr id="6" name="Rectangle 5"/>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ADDDATE() is a synonym for DATE_ADD().</a:t>
            </a:r>
          </a:p>
        </p:txBody>
      </p:sp>
      <p:graphicFrame>
        <p:nvGraphicFramePr>
          <p:cNvPr id="11" name="Table 10"/>
          <p:cNvGraphicFramePr>
            <a:graphicFrameLocks noGrp="1"/>
          </p:cNvGraphicFramePr>
          <p:nvPr>
            <p:extLst>
              <p:ext uri="{D42A27DB-BD31-4B8C-83A1-F6EECF244321}">
                <p14:modId xmlns:p14="http://schemas.microsoft.com/office/powerpoint/2010/main" xmlns="" val="4055620194"/>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8"/>
                  </a:ext>
                </a:extLst>
              </a:tr>
            </a:tbl>
          </a:graphicData>
        </a:graphic>
      </p:graphicFrame>
      <p:sp>
        <p:nvSpPr>
          <p:cNvPr id="8" name="Rectangle 7"/>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pic>
        <p:nvPicPr>
          <p:cNvPr id="9" name="Picture 8">
            <a:extLst>
              <a:ext uri="{FF2B5EF4-FFF2-40B4-BE49-F238E27FC236}">
                <a16:creationId xmlns:a16="http://schemas.microsoft.com/office/drawing/2014/main" xmlns="" id="{07221BFE-F982-4490-96A3-E98FF32B7D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E6CE32F-444C-44F5-9613-A756D480CB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88802942"/>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SUBDATE()</a:t>
            </a:r>
          </a:p>
        </p:txBody>
      </p:sp>
      <p:pic>
        <p:nvPicPr>
          <p:cNvPr id="10" name="Picture 9">
            <a:extLst>
              <a:ext uri="{FF2B5EF4-FFF2-40B4-BE49-F238E27FC236}">
                <a16:creationId xmlns:a16="http://schemas.microsoft.com/office/drawing/2014/main" xmlns="" id="{DE7471C5-2CD6-4633-88DC-92ED561A93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33A63BA-70D7-4559-B4A8-3D04003D9F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Rectangle 11">
            <a:extLst>
              <a:ext uri="{FF2B5EF4-FFF2-40B4-BE49-F238E27FC236}">
                <a16:creationId xmlns:a16="http://schemas.microsoft.com/office/drawing/2014/main" xmlns="" id="{6C2C945B-B914-47C7-9F6A-8BDEAA72BABA}"/>
              </a:ext>
            </a:extLst>
          </p:cNvPr>
          <p:cNvSpPr/>
          <p:nvPr/>
        </p:nvSpPr>
        <p:spPr>
          <a:xfrm>
            <a:off x="1752372" y="1219200"/>
            <a:ext cx="8674785"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SUBDATE(date, INTERVAL expr unit)   /   DATE_</a:t>
            </a:r>
            <a:r>
              <a:rPr lang="en-IN" sz="2000">
                <a:solidFill>
                  <a:srgbClr val="0077AA"/>
                </a:solidFill>
                <a:latin typeface="Liberation Mono"/>
              </a:rPr>
              <a:t>SUB(date, INTERVAL expr unit)</a:t>
            </a:r>
            <a:endParaRPr lang="en-IN" sz="2000" dirty="0">
              <a:solidFill>
                <a:srgbClr val="0077AA"/>
              </a:solidFill>
              <a:latin typeface="Liberation Mono"/>
            </a:endParaRPr>
          </a:p>
        </p:txBody>
      </p:sp>
      <p:sp>
        <p:nvSpPr>
          <p:cNvPr id="13" name="Rectangle 12">
            <a:extLst>
              <a:ext uri="{FF2B5EF4-FFF2-40B4-BE49-F238E27FC236}">
                <a16:creationId xmlns:a16="http://schemas.microsoft.com/office/drawing/2014/main" xmlns="" id="{E98F841B-BD02-4D43-AE71-7E66458DAC8C}"/>
              </a:ext>
            </a:extLst>
          </p:cNvPr>
          <p:cNvSpPr/>
          <p:nvPr/>
        </p:nvSpPr>
        <p:spPr>
          <a:xfrm>
            <a:off x="1708836" y="685800"/>
            <a:ext cx="8718322" cy="461665"/>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SUBDATE() is a synonym for DATE_SUB().</a:t>
            </a:r>
          </a:p>
        </p:txBody>
      </p:sp>
      <p:sp>
        <p:nvSpPr>
          <p:cNvPr id="14" name="Rectangle 13">
            <a:extLst>
              <a:ext uri="{FF2B5EF4-FFF2-40B4-BE49-F238E27FC236}">
                <a16:creationId xmlns:a16="http://schemas.microsoft.com/office/drawing/2014/main" xmlns="" id="{DD827EA9-B55C-4C75-AC25-F11769451FF6}"/>
              </a:ext>
            </a:extLst>
          </p:cNvPr>
          <p:cNvSpPr/>
          <p:nvPr/>
        </p:nvSpPr>
        <p:spPr>
          <a:xfrm>
            <a:off x="1708836" y="1598635"/>
            <a:ext cx="8718322"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SUBDATE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endParaRPr lang="en-IN" dirty="0">
              <a:solidFill>
                <a:srgbClr val="DD4A68"/>
              </a:solidFill>
              <a:latin typeface="Liberation Mono"/>
              <a:ea typeface="Times New Roman" panose="02020603050405020304" pitchFamily="18" charset="0"/>
            </a:endParaRPr>
          </a:p>
        </p:txBody>
      </p:sp>
      <p:graphicFrame>
        <p:nvGraphicFramePr>
          <p:cNvPr id="15" name="Table 14">
            <a:extLst>
              <a:ext uri="{FF2B5EF4-FFF2-40B4-BE49-F238E27FC236}">
                <a16:creationId xmlns:a16="http://schemas.microsoft.com/office/drawing/2014/main" xmlns="" id="{A3016F49-DE45-4322-A8E3-5501EE7BB695}"/>
              </a:ext>
            </a:extLst>
          </p:cNvPr>
          <p:cNvGraphicFramePr>
            <a:graphicFrameLocks noGrp="1"/>
          </p:cNvGraphicFramePr>
          <p:nvPr>
            <p:extLst>
              <p:ext uri="{D42A27DB-BD31-4B8C-83A1-F6EECF244321}">
                <p14:modId xmlns:p14="http://schemas.microsoft.com/office/powerpoint/2010/main" xmlns="" val="3224185546"/>
              </p:ext>
            </p:extLst>
          </p:nvPr>
        </p:nvGraphicFramePr>
        <p:xfrm>
          <a:off x="1676182" y="2133602"/>
          <a:ext cx="8838049" cy="3981447"/>
        </p:xfrm>
        <a:graphic>
          <a:graphicData uri="http://schemas.openxmlformats.org/drawingml/2006/table">
            <a:tbl>
              <a:tblPr firstRow="1" bandRow="1">
                <a:tableStyleId>{17292A2E-F333-43FB-9621-5CBBE7FDCDCB}</a:tableStyleId>
              </a:tblPr>
              <a:tblGrid>
                <a:gridCol w="1980942">
                  <a:extLst>
                    <a:ext uri="{9D8B030D-6E8A-4147-A177-3AD203B41FA5}">
                      <a16:colId xmlns:a16="http://schemas.microsoft.com/office/drawing/2014/main" xmlns="" val="20000"/>
                    </a:ext>
                  </a:extLst>
                </a:gridCol>
                <a:gridCol w="6857107">
                  <a:extLst>
                    <a:ext uri="{9D8B030D-6E8A-4147-A177-3AD203B41FA5}">
                      <a16:colId xmlns:a16="http://schemas.microsoft.com/office/drawing/2014/main" xmlns="" val="20001"/>
                    </a:ext>
                  </a:extLst>
                </a:gridCol>
              </a:tblGrid>
              <a:tr h="442383">
                <a:tc>
                  <a:txBody>
                    <a:bodyPr/>
                    <a:lstStyle/>
                    <a:p>
                      <a:r>
                        <a:rPr lang="en-IN" sz="2000" dirty="0">
                          <a:solidFill>
                            <a:schemeClr val="accent5">
                              <a:lumMod val="40000"/>
                              <a:lumOff val="60000"/>
                            </a:schemeClr>
                          </a:solidFill>
                          <a:latin typeface="Liberation Mono"/>
                        </a:rPr>
                        <a:t>unit Value</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ExpectedexprFormat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fontAlgn="t"/>
                      <a:r>
                        <a:rPr kumimoji="0" lang="en-IN" sz="1800" kern="1200" dirty="0">
                          <a:solidFill>
                            <a:schemeClr val="tx1"/>
                          </a:solidFill>
                          <a:latin typeface="Liberation Mono"/>
                        </a:rPr>
                        <a:t>SECOND</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SECONDS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1"/>
                  </a:ext>
                </a:extLst>
              </a:tr>
              <a:tr h="442383">
                <a:tc>
                  <a:txBody>
                    <a:bodyPr/>
                    <a:lstStyle/>
                    <a:p>
                      <a:pPr fontAlgn="t"/>
                      <a:r>
                        <a:rPr kumimoji="0" lang="en-IN" sz="1800" kern="1200" dirty="0">
                          <a:solidFill>
                            <a:schemeClr val="tx1"/>
                          </a:solidFill>
                          <a:latin typeface="Liberation Mono"/>
                        </a:rPr>
                        <a:t>MINUTE</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MINUTES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2"/>
                  </a:ext>
                </a:extLst>
              </a:tr>
              <a:tr h="442383">
                <a:tc>
                  <a:txBody>
                    <a:bodyPr/>
                    <a:lstStyle/>
                    <a:p>
                      <a:pPr fontAlgn="t"/>
                      <a:r>
                        <a:rPr kumimoji="0" lang="en-IN" sz="1800" kern="1200" dirty="0">
                          <a:solidFill>
                            <a:schemeClr val="tx1"/>
                          </a:solidFill>
                          <a:latin typeface="Liberation Mono"/>
                        </a:rPr>
                        <a:t>HOUR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HOURS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3"/>
                  </a:ext>
                </a:extLst>
              </a:tr>
              <a:tr h="442383">
                <a:tc>
                  <a:txBody>
                    <a:bodyPr/>
                    <a:lstStyle/>
                    <a:p>
                      <a:pPr fontAlgn="t"/>
                      <a:r>
                        <a:rPr kumimoji="0" lang="en-IN" sz="1800" kern="1200" dirty="0">
                          <a:solidFill>
                            <a:schemeClr val="tx1"/>
                          </a:solidFill>
                          <a:latin typeface="Liberation Mono"/>
                        </a:rPr>
                        <a:t>DAY</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DAYS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4"/>
                  </a:ext>
                </a:extLst>
              </a:tr>
              <a:tr h="442383">
                <a:tc>
                  <a:txBody>
                    <a:bodyPr/>
                    <a:lstStyle/>
                    <a:p>
                      <a:pPr fontAlgn="t"/>
                      <a:r>
                        <a:rPr kumimoji="0" lang="en-IN" sz="1800" kern="1200" dirty="0">
                          <a:solidFill>
                            <a:schemeClr val="tx1"/>
                          </a:solidFill>
                          <a:latin typeface="Liberation Mono"/>
                        </a:rPr>
                        <a:t>WEEK</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WEEKS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5"/>
                  </a:ext>
                </a:extLst>
              </a:tr>
              <a:tr h="442383">
                <a:tc>
                  <a:txBody>
                    <a:bodyPr/>
                    <a:lstStyle/>
                    <a:p>
                      <a:pPr fontAlgn="t"/>
                      <a:r>
                        <a:rPr kumimoji="0" lang="en-IN" sz="1800" kern="1200" dirty="0">
                          <a:solidFill>
                            <a:schemeClr val="tx1"/>
                          </a:solidFill>
                          <a:latin typeface="Liberation Mono"/>
                        </a:rPr>
                        <a:t>MONTH</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MONTHS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6"/>
                  </a:ext>
                </a:extLst>
              </a:tr>
              <a:tr h="442383">
                <a:tc>
                  <a:txBody>
                    <a:bodyPr/>
                    <a:lstStyle/>
                    <a:p>
                      <a:pPr fontAlgn="t"/>
                      <a:r>
                        <a:rPr kumimoji="0" lang="en-IN" sz="1800" kern="1200" dirty="0">
                          <a:solidFill>
                            <a:schemeClr val="tx1"/>
                          </a:solidFill>
                          <a:latin typeface="Liberation Mono"/>
                        </a:rPr>
                        <a:t>QUARTER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QUARTERS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7"/>
                  </a:ext>
                </a:extLst>
              </a:tr>
              <a:tr h="442383">
                <a:tc>
                  <a:txBody>
                    <a:bodyPr/>
                    <a:lstStyle/>
                    <a:p>
                      <a:pPr fontAlgn="t"/>
                      <a:r>
                        <a:rPr kumimoji="0" lang="en-IN" sz="1800" kern="1200" dirty="0">
                          <a:solidFill>
                            <a:schemeClr val="tx1"/>
                          </a:solidFill>
                          <a:latin typeface="Liberation Mono"/>
                        </a:rPr>
                        <a:t>YEAR</a:t>
                      </a:r>
                      <a:endParaRPr kumimoji="0" lang="en-IN" sz="1800" kern="1200" dirty="0">
                        <a:solidFill>
                          <a:schemeClr val="tx1"/>
                        </a:solidFill>
                        <a:latin typeface="Liberation Mono"/>
                        <a:ea typeface="+mn-ea"/>
                        <a:cs typeface="Arial" panose="020B0604020202020204" pitchFamily="34" charset="0"/>
                      </a:endParaRPr>
                    </a:p>
                  </a:txBody>
                  <a:tcPr marL="76190" marR="76190" marT="76200" marB="76200"/>
                </a:tc>
                <a:tc>
                  <a:txBody>
                    <a:bodyPr/>
                    <a:lstStyle/>
                    <a:p>
                      <a:pPr fontAlgn="t"/>
                      <a:r>
                        <a:rPr lang="en-IN" sz="1800" dirty="0">
                          <a:solidFill>
                            <a:schemeClr val="tx1"/>
                          </a:solidFill>
                          <a:effectLst/>
                          <a:latin typeface="Liberation Mono"/>
                        </a:rPr>
                        <a:t>YEARS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xmlns="" val="403008378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ADDTIME()</a:t>
            </a:r>
          </a:p>
        </p:txBody>
      </p:sp>
      <p:sp>
        <p:nvSpPr>
          <p:cNvPr id="5" name="Rectangle 4"/>
          <p:cNvSpPr/>
          <p:nvPr/>
        </p:nvSpPr>
        <p:spPr>
          <a:xfrm>
            <a:off x="1752373" y="1676400"/>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ADDTIME(expr1, expr2)</a:t>
            </a:r>
          </a:p>
        </p:txBody>
      </p:sp>
      <p:sp>
        <p:nvSpPr>
          <p:cNvPr id="6" name="Rectangle 5"/>
          <p:cNvSpPr/>
          <p:nvPr/>
        </p:nvSpPr>
        <p:spPr>
          <a:xfrm>
            <a:off x="1752373" y="2132856"/>
            <a:ext cx="8457098" cy="646331"/>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 'HH:MM:SS'</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ADDTIME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2:10:5'</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3"/>
            <a:ext cx="8838049"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ADDTIME() adds expr2 to expr1 and returns the result. expr1 is a time or datetime expression, and expr2 is a time expression.</a:t>
            </a:r>
          </a:p>
        </p:txBody>
      </p:sp>
      <p:pic>
        <p:nvPicPr>
          <p:cNvPr id="9" name="Picture 8">
            <a:extLst>
              <a:ext uri="{FF2B5EF4-FFF2-40B4-BE49-F238E27FC236}">
                <a16:creationId xmlns:a16="http://schemas.microsoft.com/office/drawing/2014/main" xmlns="" id="{72E4C730-5927-40CF-92C0-4874922188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256B7125-9A38-4DF0-A8CF-A8524FF63C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xmlns="" id="{55C06429-706C-42C0-AF50-9BE7FF55C984}"/>
              </a:ext>
            </a:extLst>
          </p:cNvPr>
          <p:cNvSpPr txBox="1"/>
          <p:nvPr/>
        </p:nvSpPr>
        <p:spPr>
          <a:xfrm>
            <a:off x="392829" y="2852936"/>
            <a:ext cx="11463811"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Adding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Adding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rPr>
              <a:t>ADDTIME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xmlns="" val="625000132"/>
      </p:ext>
    </p:extLst>
  </p:cSld>
  <p:clrMapOvr>
    <a:masterClrMapping/>
  </p:clrMapOvr>
  <p:transition spd="slow"/>
</p:sld>
</file>

<file path=ppt/slides/slide2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SUBTIME()</a:t>
            </a:r>
          </a:p>
        </p:txBody>
      </p:sp>
      <p:sp>
        <p:nvSpPr>
          <p:cNvPr id="5" name="Rectangle 4"/>
          <p:cNvSpPr/>
          <p:nvPr/>
        </p:nvSpPr>
        <p:spPr>
          <a:xfrm>
            <a:off x="1752373" y="1840468"/>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SUBTIME(expr1, expr2)</a:t>
            </a:r>
          </a:p>
        </p:txBody>
      </p:sp>
      <p:sp>
        <p:nvSpPr>
          <p:cNvPr id="6" name="Rectangle 5"/>
          <p:cNvSpPr/>
          <p:nvPr/>
        </p:nvSpPr>
        <p:spPr>
          <a:xfrm>
            <a:off x="1752373" y="2276872"/>
            <a:ext cx="8457098" cy="741870"/>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'1:1:1'</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'HH:MM:SS'</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0077AA"/>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'2 1:1:1'</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	</a:t>
            </a:r>
            <a:r>
              <a:rPr lang="en-IN" dirty="0">
                <a:solidFill>
                  <a:srgbClr val="FF0000"/>
                </a:solidFill>
                <a:latin typeface="Liberation Mono"/>
                <a:cs typeface="Arial" panose="020B0604020202020204" pitchFamily="34" charset="0"/>
              </a:rPr>
              <a:t>// 'DAY HH:MM:SS'</a:t>
            </a:r>
          </a:p>
        </p:txBody>
      </p:sp>
      <p:sp>
        <p:nvSpPr>
          <p:cNvPr id="7" name="Rectangle 6"/>
          <p:cNvSpPr/>
          <p:nvPr/>
        </p:nvSpPr>
        <p:spPr>
          <a:xfrm>
            <a:off x="1676182" y="703185"/>
            <a:ext cx="8838049" cy="1015663"/>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SUBTIME() returns expr1 − expr2 expressed as a value in the same format as expr1. expr1 is a time or datetime expression, and expr2 is a time expression.</a:t>
            </a:r>
          </a:p>
        </p:txBody>
      </p:sp>
      <p:pic>
        <p:nvPicPr>
          <p:cNvPr id="9" name="Picture 8">
            <a:extLst>
              <a:ext uri="{FF2B5EF4-FFF2-40B4-BE49-F238E27FC236}">
                <a16:creationId xmlns:a16="http://schemas.microsoft.com/office/drawing/2014/main" xmlns="" id="{777865A7-E370-4731-993A-1433AAD616C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EB534CF-50B4-4CD2-B675-08BECE2431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xmlns="" id="{BCF2E69A-66AD-4234-93E3-F8A2512C3FB4}"/>
              </a:ext>
            </a:extLst>
          </p:cNvPr>
          <p:cNvSpPr txBox="1"/>
          <p:nvPr/>
        </p:nvSpPr>
        <p:spPr>
          <a:xfrm>
            <a:off x="406575" y="3006819"/>
            <a:ext cx="11524836" cy="3477875"/>
          </a:xfrm>
          <a:prstGeom prst="rect">
            <a:avLst/>
          </a:prstGeom>
          <a:noFill/>
        </p:spPr>
        <p:txBody>
          <a:bodyPr wrap="square">
            <a:spAutoFit/>
          </a:bodyPr>
          <a:lstStyle/>
          <a:p>
            <a:pPr marL="342900" indent="-342900">
              <a:buFont typeface="Arial" panose="020B0604020202020204" pitchFamily="34" charset="0"/>
              <a:buChar char="•"/>
            </a:pPr>
            <a:r>
              <a:rPr lang="en-IN" sz="2200" dirty="0">
                <a:solidFill>
                  <a:schemeClr val="bg2">
                    <a:lumMod val="25000"/>
                  </a:schemeClr>
                </a:solidFill>
              </a:rPr>
              <a:t>Subtract 15 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 </a:t>
            </a:r>
            <a:r>
              <a:rPr lang="en-IN" dirty="0">
                <a:latin typeface="Liberation Mono"/>
              </a:rPr>
              <a:t>"15"</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minutes.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"00:10:00"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2 hours.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"2:00:00"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10 hours 30 minute 25 second and 100000 Microseconds.</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"10:30:25.100000"</a:t>
            </a:r>
            <a:r>
              <a:rPr lang="en-IN" dirty="0">
                <a:solidFill>
                  <a:schemeClr val="bg1">
                    <a:lumMod val="65000"/>
                  </a:schemeClr>
                </a:solidFill>
                <a:latin typeface="Liberation Mono"/>
              </a:rPr>
              <a:t>)</a:t>
            </a:r>
            <a:r>
              <a:rPr lang="en-IN" dirty="0">
                <a:latin typeface="Liberation Mono"/>
              </a:rPr>
              <a:t> as Updated_time;</a:t>
            </a:r>
          </a:p>
          <a:p>
            <a:endParaRPr lang="en-IN" sz="400" dirty="0"/>
          </a:p>
          <a:p>
            <a:pPr marL="342900" indent="-342900">
              <a:buFont typeface="Arial" panose="020B0604020202020204" pitchFamily="34" charset="0"/>
              <a:buChar char="•"/>
            </a:pPr>
            <a:r>
              <a:rPr lang="en-IN" sz="2200" dirty="0">
                <a:solidFill>
                  <a:schemeClr val="bg2">
                    <a:lumMod val="25000"/>
                  </a:schemeClr>
                </a:solidFill>
              </a:rPr>
              <a:t>Subtract 1 day 2 hours 30 minute 25 second.</a:t>
            </a:r>
          </a:p>
          <a:p>
            <a:pPr marL="363538"/>
            <a:r>
              <a:rPr lang="en-IN" dirty="0">
                <a:solidFill>
                  <a:srgbClr val="0077AA"/>
                </a:solidFill>
                <a:latin typeface="Liberation Mono"/>
              </a:rPr>
              <a:t>SELECT</a:t>
            </a:r>
            <a:r>
              <a:rPr lang="en-IN" dirty="0">
                <a:latin typeface="Liberation Mono"/>
              </a:rPr>
              <a:t> </a:t>
            </a:r>
            <a:r>
              <a:rPr lang="en-IN" dirty="0">
                <a:solidFill>
                  <a:srgbClr val="3F6971"/>
                </a:solidFill>
                <a:latin typeface="Liberation Mono"/>
              </a:rPr>
              <a:t>NOW()</a:t>
            </a:r>
            <a:r>
              <a:rPr lang="en-IN" dirty="0">
                <a:latin typeface="Liberation Mono"/>
              </a:rPr>
              <a:t>, </a:t>
            </a:r>
            <a:r>
              <a:rPr lang="en-IN" dirty="0">
                <a:solidFill>
                  <a:srgbClr val="3F6971"/>
                </a:solidFill>
                <a:latin typeface="Liberation Mono"/>
                <a:ea typeface="Times New Roman" panose="02020603050405020304" pitchFamily="18" charset="0"/>
              </a:rPr>
              <a:t>SUBTIME</a:t>
            </a:r>
            <a:r>
              <a:rPr lang="en-IN" dirty="0">
                <a:solidFill>
                  <a:schemeClr val="bg1">
                    <a:lumMod val="65000"/>
                  </a:schemeClr>
                </a:solidFill>
                <a:latin typeface="Liberation Mono"/>
              </a:rPr>
              <a:t>(</a:t>
            </a:r>
            <a:r>
              <a:rPr lang="en-IN" dirty="0">
                <a:solidFill>
                  <a:srgbClr val="3F6971"/>
                </a:solidFill>
                <a:latin typeface="Liberation Mono"/>
              </a:rPr>
              <a:t>NOW()</a:t>
            </a:r>
            <a:r>
              <a:rPr lang="en-IN" dirty="0">
                <a:latin typeface="Liberation Mono"/>
              </a:rPr>
              <a:t>, "1 2:30:25"</a:t>
            </a:r>
            <a:r>
              <a:rPr lang="en-IN" dirty="0">
                <a:solidFill>
                  <a:schemeClr val="bg1">
                    <a:lumMod val="65000"/>
                  </a:schemeClr>
                </a:solidFill>
                <a:latin typeface="Liberation Mono"/>
              </a:rPr>
              <a:t>)</a:t>
            </a:r>
            <a:r>
              <a:rPr lang="en-IN" dirty="0">
                <a:latin typeface="Liberation Mono"/>
              </a:rPr>
              <a:t> as Updated_time;</a:t>
            </a:r>
          </a:p>
        </p:txBody>
      </p:sp>
    </p:spTree>
    <p:extLst>
      <p:ext uri="{BB962C8B-B14F-4D97-AF65-F5344CB8AC3E}">
        <p14:creationId xmlns:p14="http://schemas.microsoft.com/office/powerpoint/2010/main" xmlns="" val="701659357"/>
      </p:ext>
    </p:extLst>
  </p:cSld>
  <p:clrMapOvr>
    <a:masterClrMapping/>
  </p:clrMapOvr>
  <p:transition spd="slow"/>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EXTRACT</a:t>
            </a:r>
          </a:p>
        </p:txBody>
      </p:sp>
      <p:sp>
        <p:nvSpPr>
          <p:cNvPr id="5" name="Rectangle 4"/>
          <p:cNvSpPr/>
          <p:nvPr/>
        </p:nvSpPr>
        <p:spPr>
          <a:xfrm>
            <a:off x="118542" y="1609137"/>
            <a:ext cx="3961884" cy="400110"/>
          </a:xfrm>
          <a:prstGeom prst="rect">
            <a:avLst/>
          </a:prstGeom>
        </p:spPr>
        <p:txBody>
          <a:bodyPr wrap="square">
            <a:spAutoFit/>
          </a:bodyPr>
          <a:lstStyle/>
          <a:p>
            <a:pPr eaLnBrk="0" fontAlgn="base" hangingPunct="0">
              <a:spcBef>
                <a:spcPct val="0"/>
              </a:spcBef>
              <a:spcAft>
                <a:spcPct val="0"/>
              </a:spcAft>
            </a:pPr>
            <a:r>
              <a:rPr lang="en-IN" sz="2000" dirty="0">
                <a:solidFill>
                  <a:srgbClr val="0077AA"/>
                </a:solidFill>
                <a:latin typeface="Liberation Mono"/>
              </a:rPr>
              <a:t>EXTRACT(unit FROM date)</a:t>
            </a:r>
          </a:p>
        </p:txBody>
      </p:sp>
      <p:sp>
        <p:nvSpPr>
          <p:cNvPr id="6" name="Rectangle 5"/>
          <p:cNvSpPr/>
          <p:nvPr/>
        </p:nvSpPr>
        <p:spPr>
          <a:xfrm>
            <a:off x="180933" y="4387749"/>
            <a:ext cx="845709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DAY_MINUTE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EXTRACT</a:t>
            </a:r>
            <a:r>
              <a:rPr lang="en-IN" dirty="0">
                <a:solidFill>
                  <a:srgbClr val="DD4A68"/>
                </a:solidFill>
                <a:latin typeface="Liberation Mono"/>
                <a:ea typeface="Times New Roman" panose="02020603050405020304" pitchFamily="18" charset="0"/>
              </a:rPr>
              <a:t> </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YEAR_MONTH</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FROM</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p>
        </p:txBody>
      </p:sp>
      <p:sp>
        <p:nvSpPr>
          <p:cNvPr id="7" name="Rectangle 6"/>
          <p:cNvSpPr/>
          <p:nvPr/>
        </p:nvSpPr>
        <p:spPr>
          <a:xfrm>
            <a:off x="180933" y="776898"/>
            <a:ext cx="11832267" cy="707886"/>
          </a:xfrm>
          <a:prstGeom prst="rect">
            <a:avLst/>
          </a:prstGeom>
        </p:spPr>
        <p:txBody>
          <a:bodyPr wrap="square">
            <a:spAutoFit/>
          </a:bodyPr>
          <a:lstStyle/>
          <a:p>
            <a:r>
              <a:rPr lang="en-IN" sz="2000" b="1" dirty="0">
                <a:latin typeface="Arial" panose="020B0604020202020204" pitchFamily="34" charset="0"/>
                <a:cs typeface="Arial" panose="020B0604020202020204" pitchFamily="34" charset="0"/>
              </a:rPr>
              <a:t>The EXTRACT() function is used to return a single part of a date/time, such as year, month, day, hour, minute, etc.</a:t>
            </a:r>
          </a:p>
        </p:txBody>
      </p:sp>
      <p:graphicFrame>
        <p:nvGraphicFramePr>
          <p:cNvPr id="2" name="Table 1"/>
          <p:cNvGraphicFramePr>
            <a:graphicFrameLocks noGrp="1"/>
          </p:cNvGraphicFramePr>
          <p:nvPr>
            <p:extLst>
              <p:ext uri="{D42A27DB-BD31-4B8C-83A1-F6EECF244321}">
                <p14:modId xmlns:p14="http://schemas.microsoft.com/office/powerpoint/2010/main" xmlns="" val="2016725450"/>
              </p:ext>
            </p:extLst>
          </p:nvPr>
        </p:nvGraphicFramePr>
        <p:xfrm>
          <a:off x="133200" y="2133600"/>
          <a:ext cx="11880000" cy="1879600"/>
        </p:xfrm>
        <a:graphic>
          <a:graphicData uri="http://schemas.openxmlformats.org/drawingml/2006/table">
            <a:tbl>
              <a:tblPr firstRow="1" bandRow="1">
                <a:tableStyleId>{17292A2E-F333-43FB-9621-5CBBE7FDCDCB}</a:tableStyleId>
              </a:tblPr>
              <a:tblGrid>
                <a:gridCol w="3673101">
                  <a:extLst>
                    <a:ext uri="{9D8B030D-6E8A-4147-A177-3AD203B41FA5}">
                      <a16:colId xmlns:a16="http://schemas.microsoft.com/office/drawing/2014/main" xmlns="" val="20000"/>
                    </a:ext>
                  </a:extLst>
                </a:gridCol>
                <a:gridCol w="2808842">
                  <a:extLst>
                    <a:ext uri="{9D8B030D-6E8A-4147-A177-3AD203B41FA5}">
                      <a16:colId xmlns:a16="http://schemas.microsoft.com/office/drawing/2014/main" xmlns="" val="20001"/>
                    </a:ext>
                  </a:extLst>
                </a:gridCol>
                <a:gridCol w="2484745">
                  <a:extLst>
                    <a:ext uri="{9D8B030D-6E8A-4147-A177-3AD203B41FA5}">
                      <a16:colId xmlns:a16="http://schemas.microsoft.com/office/drawing/2014/main" xmlns="" val="20002"/>
                    </a:ext>
                  </a:extLst>
                </a:gridCol>
                <a:gridCol w="1836550">
                  <a:extLst>
                    <a:ext uri="{9D8B030D-6E8A-4147-A177-3AD203B41FA5}">
                      <a16:colId xmlns:a16="http://schemas.microsoft.com/office/drawing/2014/main" xmlns="" val="20003"/>
                    </a:ext>
                  </a:extLst>
                </a:gridCol>
                <a:gridCol w="1076762">
                  <a:extLst>
                    <a:ext uri="{9D8B030D-6E8A-4147-A177-3AD203B41FA5}">
                      <a16:colId xmlns:a16="http://schemas.microsoft.com/office/drawing/2014/main" xmlns="" val="20004"/>
                    </a:ext>
                  </a:extLst>
                </a:gridCol>
              </a:tblGrid>
              <a:tr h="370840">
                <a:tc gridSpan="5">
                  <a:txBody>
                    <a:bodyPr/>
                    <a:lstStyle/>
                    <a:p>
                      <a:r>
                        <a:rPr lang="en-IN" sz="2000" dirty="0">
                          <a:solidFill>
                            <a:schemeClr val="accent5">
                              <a:lumMod val="40000"/>
                              <a:lumOff val="60000"/>
                            </a:schemeClr>
                          </a:solidFill>
                        </a:rPr>
                        <a:t>Unit Value</a:t>
                      </a:r>
                      <a:endParaRPr lang="en-IN" sz="2000" dirty="0">
                        <a:solidFill>
                          <a:schemeClr val="accent5">
                            <a:lumMod val="40000"/>
                            <a:lumOff val="60000"/>
                          </a:schemeClr>
                        </a:solidFill>
                        <a:latin typeface="Arial" panose="020B0604020202020204" pitchFamily="34" charset="0"/>
                        <a:cs typeface="Arial" panose="020B0604020202020204" pitchFamily="34" charset="0"/>
                      </a:endParaRPr>
                    </a:p>
                  </a:txBody>
                  <a:tcPr marL="91428" marR="91428"/>
                </a:tc>
                <a:tc hMerge="1">
                  <a:txBody>
                    <a:bodyPr/>
                    <a:lstStyle/>
                    <a:p>
                      <a:endParaRPr lang="en-IN"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800" dirty="0">
                          <a:solidFill>
                            <a:schemeClr val="tx1"/>
                          </a:solidFill>
                          <a:latin typeface="Liberation Mono"/>
                        </a:rPr>
                        <a:t>MICROSECOND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a:t>
                      </a:r>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xmlns="" val="10001"/>
                  </a:ext>
                </a:extLst>
              </a:tr>
              <a:tr h="370840">
                <a:tc>
                  <a:txBody>
                    <a:bodyPr/>
                    <a:lstStyle/>
                    <a:p>
                      <a:r>
                        <a:rPr lang="en-IN" sz="1800" dirty="0">
                          <a:solidFill>
                            <a:schemeClr val="tx1"/>
                          </a:solidFill>
                          <a:latin typeface="Liberation Mono"/>
                        </a:rPr>
                        <a:t>WEEK</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MONTH</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QUARTER</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solidFill>
                            <a:schemeClr val="tx1"/>
                          </a:solidFill>
                          <a:latin typeface="Liberation Mono"/>
                        </a:rPr>
                        <a:t>MINUTE_SECOND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HOUR_SECOND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DAY_SECOND</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DAY_HOUR</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xmlns="" val="10003"/>
                  </a:ext>
                </a:extLst>
              </a:tr>
              <a:tr h="370840">
                <a:tc>
                  <a:txBody>
                    <a:bodyPr/>
                    <a:lstStyle/>
                    <a:p>
                      <a:r>
                        <a:rPr lang="en-IN" sz="1800" dirty="0">
                          <a:solidFill>
                            <a:schemeClr val="tx1"/>
                          </a:solidFill>
                          <a:latin typeface="Liberation Mono"/>
                        </a:rPr>
                        <a:t>HOUR_MINUTE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DAY_MINUTE</a:t>
                      </a:r>
                      <a:endParaRPr lang="en-IN" sz="1800" dirty="0">
                        <a:solidFill>
                          <a:schemeClr val="tx1"/>
                        </a:solidFill>
                        <a:latin typeface="Liberation Mono"/>
                        <a:cs typeface="Arial" panose="020B0604020202020204" pitchFamily="34" charset="0"/>
                      </a:endParaRPr>
                    </a:p>
                  </a:txBody>
                  <a:tcPr marL="91428" marR="91428"/>
                </a:tc>
                <a:tc>
                  <a:txBody>
                    <a:bodyPr/>
                    <a:lstStyle/>
                    <a:p>
                      <a:r>
                        <a:rPr lang="en-IN" sz="1800" dirty="0">
                          <a:solidFill>
                            <a:schemeClr val="tx1"/>
                          </a:solidFill>
                          <a:latin typeface="Liberation Mono"/>
                        </a:rPr>
                        <a:t>YEAR_MONTH</a:t>
                      </a:r>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tc>
                  <a:txBody>
                    <a:bodyPr/>
                    <a:lstStyle/>
                    <a:p>
                      <a:endParaRPr lang="en-IN" sz="1800" dirty="0">
                        <a:solidFill>
                          <a:schemeClr val="tx1"/>
                        </a:solidFill>
                        <a:latin typeface="Liberation Mono"/>
                        <a:cs typeface="Arial" panose="020B0604020202020204" pitchFamily="34" charset="0"/>
                      </a:endParaRPr>
                    </a:p>
                  </a:txBody>
                  <a:tcPr marL="91428" marR="91428"/>
                </a:tc>
                <a:extLst>
                  <a:ext uri="{0D108BD9-81ED-4DB2-BD59-A6C34878D82A}">
                    <a16:rowId xmlns:a16="http://schemas.microsoft.com/office/drawing/2014/main" xmlns="" val="10004"/>
                  </a:ext>
                </a:extLst>
              </a:tr>
            </a:tbl>
          </a:graphicData>
        </a:graphic>
      </p:graphicFrame>
      <p:pic>
        <p:nvPicPr>
          <p:cNvPr id="9" name="Picture 8">
            <a:extLst>
              <a:ext uri="{FF2B5EF4-FFF2-40B4-BE49-F238E27FC236}">
                <a16:creationId xmlns:a16="http://schemas.microsoft.com/office/drawing/2014/main" xmlns="" id="{FB078DB1-4F45-43E0-8CAA-B64FD3087DE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D9CFCEE-FDF5-4B5C-A613-0A0F07999B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76474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DBAEDABB-F563-4039-90DE-3205895303F5}"/>
              </a:ext>
            </a:extLst>
          </p:cNvPr>
          <p:cNvSpPr/>
          <p:nvPr/>
        </p:nvSpPr>
        <p:spPr>
          <a:xfrm>
            <a:off x="437293" y="6043935"/>
            <a:ext cx="8624704" cy="769441"/>
          </a:xfrm>
          <a:prstGeom prst="rect">
            <a:avLst/>
          </a:prstGeom>
        </p:spPr>
        <p:txBody>
          <a:bodyPr wrap="square">
            <a:spAutoFit/>
          </a:bodyPr>
          <a:lstStyle/>
          <a:p>
            <a:r>
              <a:rPr lang="en-IN" sz="2200" dirty="0">
                <a:solidFill>
                  <a:schemeClr val="accent6">
                    <a:lumMod val="50000"/>
                  </a:schemeClr>
                </a:solidFill>
                <a:latin typeface="Palatino Linotype" panose="02040502050505030304" pitchFamily="18" charset="0"/>
              </a:rPr>
              <a:t>SET A – { 25, 29, 45, 23, 60, 51, 35, …. }</a:t>
            </a:r>
          </a:p>
          <a:p>
            <a:r>
              <a:rPr lang="en-IN" sz="2200" dirty="0">
                <a:solidFill>
                  <a:schemeClr val="accent6">
                    <a:lumMod val="50000"/>
                  </a:schemeClr>
                </a:solidFill>
                <a:latin typeface="Palatino Linotype" panose="02040502050505030304" pitchFamily="18" charset="0"/>
              </a:rPr>
              <a:t>SET B – { Ben, Jo, Kim, Tom, Toy, Sam, Don, …. }  </a:t>
            </a:r>
          </a:p>
        </p:txBody>
      </p:sp>
      <p:sp>
        <p:nvSpPr>
          <p:cNvPr id="7" name="Rectangle 6">
            <a:extLst>
              <a:ext uri="{FF2B5EF4-FFF2-40B4-BE49-F238E27FC236}">
                <a16:creationId xmlns:a16="http://schemas.microsoft.com/office/drawing/2014/main" xmlns="" id="{C15B5B7D-F84D-4CB0-9BE3-E25CC24D8390}"/>
              </a:ext>
            </a:extLst>
          </p:cNvPr>
          <p:cNvSpPr/>
          <p:nvPr/>
        </p:nvSpPr>
        <p:spPr>
          <a:xfrm>
            <a:off x="456953" y="5548166"/>
            <a:ext cx="792088"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data</a:t>
            </a:r>
            <a:endParaRPr lang="en-IN" sz="2200" b="1" dirty="0">
              <a:latin typeface="Palatino Linotype" panose="02040502050505030304" pitchFamily="18" charset="0"/>
            </a:endParaRPr>
          </a:p>
        </p:txBody>
      </p:sp>
      <p:sp>
        <p:nvSpPr>
          <p:cNvPr id="8" name="Rectangle 7">
            <a:extLst>
              <a:ext uri="{FF2B5EF4-FFF2-40B4-BE49-F238E27FC236}">
                <a16:creationId xmlns:a16="http://schemas.microsoft.com/office/drawing/2014/main" xmlns="" id="{B1B66409-5192-407D-9CFA-2C5B1BE8FBEC}"/>
              </a:ext>
            </a:extLst>
          </p:cNvPr>
          <p:cNvSpPr/>
          <p:nvPr/>
        </p:nvSpPr>
        <p:spPr>
          <a:xfrm>
            <a:off x="437293" y="3616716"/>
            <a:ext cx="11296167"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Information</a:t>
            </a:r>
            <a:endParaRPr lang="en-IN" sz="2200" b="1" dirty="0">
              <a:latin typeface="Palatino Linotype" panose="02040502050505030304" pitchFamily="18" charset="0"/>
            </a:endParaRPr>
          </a:p>
        </p:txBody>
      </p:sp>
      <p:sp>
        <p:nvSpPr>
          <p:cNvPr id="11" name="Rectangle 10">
            <a:extLst>
              <a:ext uri="{FF2B5EF4-FFF2-40B4-BE49-F238E27FC236}">
                <a16:creationId xmlns:a16="http://schemas.microsoft.com/office/drawing/2014/main" xmlns="" id="{D1DCE3E7-B13B-43D7-AC3B-8ACA827F63D3}"/>
              </a:ext>
            </a:extLst>
          </p:cNvPr>
          <p:cNvSpPr/>
          <p:nvPr/>
        </p:nvSpPr>
        <p:spPr>
          <a:xfrm>
            <a:off x="456953" y="4070682"/>
            <a:ext cx="11772843" cy="1446550"/>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Now we arrange the data and make some sense and create information.</a:t>
            </a:r>
          </a:p>
          <a:p>
            <a:r>
              <a:rPr lang="en-US" sz="2200" dirty="0">
                <a:solidFill>
                  <a:schemeClr val="accent6">
                    <a:lumMod val="50000"/>
                  </a:schemeClr>
                </a:solidFill>
                <a:latin typeface="Palatino Linotype" panose="02040502050505030304" pitchFamily="18" charset="0"/>
              </a:rPr>
              <a:t>SET A is </a:t>
            </a:r>
            <a:r>
              <a:rPr lang="en-US" sz="2200" b="1" dirty="0">
                <a:solidFill>
                  <a:schemeClr val="accent6">
                    <a:lumMod val="50000"/>
                  </a:schemeClr>
                </a:solidFill>
                <a:latin typeface="Palatino Linotype" panose="02040502050505030304" pitchFamily="18" charset="0"/>
              </a:rPr>
              <a:t>Age</a:t>
            </a:r>
            <a:r>
              <a:rPr lang="en-US" sz="2200" dirty="0">
                <a:solidFill>
                  <a:schemeClr val="accent6">
                    <a:lumMod val="50000"/>
                  </a:schemeClr>
                </a:solidFill>
                <a:latin typeface="Palatino Linotype" panose="02040502050505030304" pitchFamily="18" charset="0"/>
              </a:rPr>
              <a:t>, SET B is </a:t>
            </a:r>
            <a:r>
              <a:rPr lang="en-US" sz="2200" b="1" dirty="0">
                <a:solidFill>
                  <a:schemeClr val="accent6">
                    <a:lumMod val="50000"/>
                  </a:schemeClr>
                </a:solidFill>
                <a:latin typeface="Palatino Linotype" panose="02040502050505030304" pitchFamily="18" charset="0"/>
              </a:rPr>
              <a:t>Name</a:t>
            </a:r>
          </a:p>
          <a:p>
            <a:r>
              <a:rPr lang="en-IN" sz="2200" dirty="0">
                <a:solidFill>
                  <a:schemeClr val="accent6">
                    <a:lumMod val="50000"/>
                  </a:schemeClr>
                </a:solidFill>
                <a:latin typeface="Palatino Linotype" panose="02040502050505030304" pitchFamily="18" charset="0"/>
              </a:rPr>
              <a:t>Age – { 25, 29, 45, 23, 60, 51, 35, …. }</a:t>
            </a:r>
          </a:p>
          <a:p>
            <a:r>
              <a:rPr lang="en-IN" sz="2200" dirty="0">
                <a:solidFill>
                  <a:schemeClr val="accent6">
                    <a:lumMod val="50000"/>
                  </a:schemeClr>
                </a:solidFill>
                <a:latin typeface="Palatino Linotype" panose="02040502050505030304" pitchFamily="18" charset="0"/>
              </a:rPr>
              <a:t>Name – { Ben, Jo, Kim, Tom, Toy, Sam, Don, …. }  </a:t>
            </a:r>
            <a:r>
              <a:rPr lang="en-US" sz="2200" dirty="0">
                <a:solidFill>
                  <a:schemeClr val="accent6">
                    <a:lumMod val="50000"/>
                  </a:schemeClr>
                </a:solidFill>
                <a:latin typeface="Palatino Linotype" panose="02040502050505030304" pitchFamily="18" charset="0"/>
              </a:rPr>
              <a:t> </a:t>
            </a:r>
          </a:p>
        </p:txBody>
      </p:sp>
      <p:sp>
        <p:nvSpPr>
          <p:cNvPr id="14" name="Rectangle 13">
            <a:extLst>
              <a:ext uri="{FF2B5EF4-FFF2-40B4-BE49-F238E27FC236}">
                <a16:creationId xmlns:a16="http://schemas.microsoft.com/office/drawing/2014/main" xmlns="" id="{7F5ED22A-FEB2-4C80-B64C-28D2EDE51207}"/>
              </a:ext>
            </a:extLst>
          </p:cNvPr>
          <p:cNvSpPr/>
          <p:nvPr/>
        </p:nvSpPr>
        <p:spPr>
          <a:xfrm>
            <a:off x="405696" y="1986310"/>
            <a:ext cx="2017101"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knowledge</a:t>
            </a:r>
            <a:endParaRPr lang="en-IN" sz="2200" b="1" dirty="0">
              <a:latin typeface="Palatino Linotype" panose="02040502050505030304" pitchFamily="18" charset="0"/>
            </a:endParaRPr>
          </a:p>
        </p:txBody>
      </p:sp>
      <p:sp>
        <p:nvSpPr>
          <p:cNvPr id="15" name="Rectangle 14">
            <a:extLst>
              <a:ext uri="{FF2B5EF4-FFF2-40B4-BE49-F238E27FC236}">
                <a16:creationId xmlns:a16="http://schemas.microsoft.com/office/drawing/2014/main" xmlns="" id="{D08E8734-6BA9-4783-8F0D-EA96309D347E}"/>
              </a:ext>
            </a:extLst>
          </p:cNvPr>
          <p:cNvSpPr/>
          <p:nvPr/>
        </p:nvSpPr>
        <p:spPr>
          <a:xfrm>
            <a:off x="402222" y="2443074"/>
            <a:ext cx="11529339" cy="1107996"/>
          </a:xfrm>
          <a:prstGeom prst="rect">
            <a:avLst/>
          </a:prstGeom>
        </p:spPr>
        <p:txBody>
          <a:bodyPr wrap="square">
            <a:spAutoFit/>
          </a:bodyPr>
          <a:lstStyle/>
          <a:p>
            <a:r>
              <a:rPr lang="en-US" sz="2200" dirty="0">
                <a:solidFill>
                  <a:schemeClr val="accent6">
                    <a:lumMod val="50000"/>
                  </a:schemeClr>
                </a:solidFill>
                <a:latin typeface="Palatino Linotype" panose="02040502050505030304" pitchFamily="18" charset="0"/>
              </a:rPr>
              <a:t>Age of employees: </a:t>
            </a:r>
          </a:p>
          <a:p>
            <a:r>
              <a:rPr lang="en-US" sz="2200" dirty="0">
                <a:solidFill>
                  <a:schemeClr val="accent6">
                    <a:lumMod val="50000"/>
                  </a:schemeClr>
                </a:solidFill>
                <a:latin typeface="Palatino Linotype" panose="02040502050505030304" pitchFamily="18" charset="0"/>
              </a:rPr>
              <a:t>R = { Ben is 25 yrs. Old, Jo is 29 yrs. Old, </a:t>
            </a:r>
            <a:r>
              <a:rPr lang="en-IN" sz="2200" dirty="0">
                <a:solidFill>
                  <a:schemeClr val="accent6">
                    <a:lumMod val="50000"/>
                  </a:schemeClr>
                </a:solidFill>
                <a:latin typeface="Palatino Linotype" panose="02040502050505030304" pitchFamily="18" charset="0"/>
              </a:rPr>
              <a:t>Kim</a:t>
            </a:r>
            <a:r>
              <a:rPr lang="en-US" sz="2200" dirty="0">
                <a:solidFill>
                  <a:schemeClr val="accent6">
                    <a:lumMod val="50000"/>
                  </a:schemeClr>
                </a:solidFill>
                <a:latin typeface="Palatino Linotype" panose="02040502050505030304" pitchFamily="18" charset="0"/>
              </a:rPr>
              <a:t> is 45 yrs. Old, </a:t>
            </a:r>
            <a:r>
              <a:rPr lang="en-IN" sz="2200" dirty="0">
                <a:solidFill>
                  <a:schemeClr val="accent6">
                    <a:lumMod val="50000"/>
                  </a:schemeClr>
                </a:solidFill>
                <a:latin typeface="Palatino Linotype" panose="02040502050505030304" pitchFamily="18" charset="0"/>
              </a:rPr>
              <a:t>Tom</a:t>
            </a:r>
            <a:r>
              <a:rPr lang="en-US" sz="2200" dirty="0">
                <a:solidFill>
                  <a:schemeClr val="accent6">
                    <a:lumMod val="50000"/>
                  </a:schemeClr>
                </a:solidFill>
                <a:latin typeface="Palatino Linotype" panose="02040502050505030304" pitchFamily="18" charset="0"/>
              </a:rPr>
              <a:t> is 23 yrs. Old, </a:t>
            </a:r>
            <a:r>
              <a:rPr lang="en-IN" sz="2200" dirty="0">
                <a:solidFill>
                  <a:schemeClr val="accent6">
                    <a:lumMod val="50000"/>
                  </a:schemeClr>
                </a:solidFill>
                <a:latin typeface="Palatino Linotype" panose="02040502050505030304" pitchFamily="18" charset="0"/>
              </a:rPr>
              <a:t>Toy</a:t>
            </a:r>
            <a:r>
              <a:rPr lang="en-US" sz="2200" dirty="0">
                <a:solidFill>
                  <a:schemeClr val="accent6">
                    <a:lumMod val="50000"/>
                  </a:schemeClr>
                </a:solidFill>
                <a:latin typeface="Palatino Linotype" panose="02040502050505030304" pitchFamily="18" charset="0"/>
              </a:rPr>
              <a:t> is 60 yrs. Old</a:t>
            </a:r>
            <a:r>
              <a:rPr lang="en-IN" sz="2200" dirty="0">
                <a:solidFill>
                  <a:schemeClr val="accent6">
                    <a:lumMod val="50000"/>
                  </a:schemeClr>
                </a:solidFill>
                <a:latin typeface="Palatino Linotype" panose="02040502050505030304" pitchFamily="18" charset="0"/>
              </a:rPr>
              <a:t> , ….  }</a:t>
            </a:r>
          </a:p>
        </p:txBody>
      </p:sp>
      <p:sp>
        <p:nvSpPr>
          <p:cNvPr id="16" name="Rectangle 15">
            <a:extLst>
              <a:ext uri="{FF2B5EF4-FFF2-40B4-BE49-F238E27FC236}">
                <a16:creationId xmlns:a16="http://schemas.microsoft.com/office/drawing/2014/main" xmlns="" id="{FDDC83C1-EBE6-49E4-92ED-CEA0081C7912}"/>
              </a:ext>
            </a:extLst>
          </p:cNvPr>
          <p:cNvSpPr/>
          <p:nvPr/>
        </p:nvSpPr>
        <p:spPr>
          <a:xfrm>
            <a:off x="402221" y="6748"/>
            <a:ext cx="1327603" cy="461665"/>
          </a:xfrm>
          <a:prstGeom prst="rect">
            <a:avLst/>
          </a:prstGeom>
        </p:spPr>
        <p:txBody>
          <a:bodyPr wrap="square">
            <a:spAutoFit/>
          </a:bodyPr>
          <a:lstStyle/>
          <a:p>
            <a:r>
              <a:rPr lang="en-US" sz="2400" b="1" dirty="0">
                <a:solidFill>
                  <a:schemeClr val="accent2">
                    <a:lumMod val="50000"/>
                  </a:schemeClr>
                </a:solidFill>
                <a:latin typeface="Palatino Linotype" panose="02040502050505030304" pitchFamily="18" charset="0"/>
              </a:rPr>
              <a:t>wisdom</a:t>
            </a:r>
            <a:endParaRPr lang="en-IN" sz="2200" b="1" dirty="0">
              <a:latin typeface="Palatino Linotype" panose="02040502050505030304" pitchFamily="18" charset="0"/>
            </a:endParaRPr>
          </a:p>
        </p:txBody>
      </p:sp>
      <p:sp>
        <p:nvSpPr>
          <p:cNvPr id="17" name="Rectangle 16">
            <a:extLst>
              <a:ext uri="{FF2B5EF4-FFF2-40B4-BE49-F238E27FC236}">
                <a16:creationId xmlns:a16="http://schemas.microsoft.com/office/drawing/2014/main" xmlns="" id="{8DD21DF6-5DCF-40F5-8749-8D201E3020F9}"/>
              </a:ext>
            </a:extLst>
          </p:cNvPr>
          <p:cNvSpPr/>
          <p:nvPr/>
        </p:nvSpPr>
        <p:spPr>
          <a:xfrm>
            <a:off x="402223" y="552133"/>
            <a:ext cx="11772843" cy="1446550"/>
          </a:xfrm>
          <a:prstGeom prst="rect">
            <a:avLst/>
          </a:prstGeom>
        </p:spPr>
        <p:txBody>
          <a:bodyPr wrap="square">
            <a:spAutoFit/>
          </a:bodyPr>
          <a:lstStyle/>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young.</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Our employees Ben, Jo, and Tom are in 20’s</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Toy is going to retire next year.</a:t>
            </a:r>
          </a:p>
          <a:p>
            <a:pPr marL="342900" indent="-342900">
              <a:buFont typeface="Arial" panose="020B0604020202020204" pitchFamily="34" charset="0"/>
              <a:buChar char="•"/>
            </a:pPr>
            <a:r>
              <a:rPr lang="en-US" sz="2200" dirty="0">
                <a:solidFill>
                  <a:schemeClr val="accent6">
                    <a:lumMod val="50000"/>
                  </a:schemeClr>
                </a:solidFill>
                <a:latin typeface="Palatino Linotype" panose="02040502050505030304" pitchFamily="18" charset="0"/>
              </a:rPr>
              <a:t>….</a:t>
            </a:r>
          </a:p>
        </p:txBody>
      </p:sp>
      <p:pic>
        <p:nvPicPr>
          <p:cNvPr id="18" name="Picture 2" descr="Related image">
            <a:extLst>
              <a:ext uri="{FF2B5EF4-FFF2-40B4-BE49-F238E27FC236}">
                <a16:creationId xmlns:a16="http://schemas.microsoft.com/office/drawing/2014/main" xmlns="" id="{1BA4D43C-4A0F-4990-A50E-06B71D2750CE}"/>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374453" y="3542078"/>
            <a:ext cx="3824152" cy="319928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Rectangle 1">
            <a:extLst>
              <a:ext uri="{FF2B5EF4-FFF2-40B4-BE49-F238E27FC236}">
                <a16:creationId xmlns:a16="http://schemas.microsoft.com/office/drawing/2014/main" xmlns="" id="{AAF5B0A7-FEC2-447A-854C-8248C07EE76F}"/>
              </a:ext>
            </a:extLst>
          </p:cNvPr>
          <p:cNvSpPr/>
          <p:nvPr/>
        </p:nvSpPr>
        <p:spPr>
          <a:xfrm>
            <a:off x="10795594" y="3789764"/>
            <a:ext cx="1327332" cy="646331"/>
          </a:xfrm>
          <a:prstGeom prst="rect">
            <a:avLst/>
          </a:prstGeom>
        </p:spPr>
        <p:txBody>
          <a:bodyPr wrap="square">
            <a:spAutoFit/>
          </a:bodyPr>
          <a:lstStyle/>
          <a:p>
            <a:r>
              <a:rPr lang="en-IN" dirty="0">
                <a:solidFill>
                  <a:srgbClr val="C00000"/>
                </a:solidFill>
                <a:latin typeface="Arial" panose="020B0604020202020204" pitchFamily="34" charset="0"/>
              </a:rPr>
              <a:t>The </a:t>
            </a:r>
            <a:r>
              <a:rPr lang="en-IN" b="1" dirty="0">
                <a:solidFill>
                  <a:srgbClr val="C00000"/>
                </a:solidFill>
                <a:latin typeface="Arial" panose="020B0604020202020204" pitchFamily="34" charset="0"/>
              </a:rPr>
              <a:t>DIKW pyramid</a:t>
            </a:r>
            <a:endParaRPr lang="en-IN" dirty="0">
              <a:solidFill>
                <a:srgbClr val="C00000"/>
              </a:solidFill>
            </a:endParaRPr>
          </a:p>
        </p:txBody>
      </p:sp>
      <p:pic>
        <p:nvPicPr>
          <p:cNvPr id="12" name="Picture 11">
            <a:extLst>
              <a:ext uri="{FF2B5EF4-FFF2-40B4-BE49-F238E27FC236}">
                <a16:creationId xmlns:a16="http://schemas.microsoft.com/office/drawing/2014/main" xmlns="" id="{5412EC24-2D77-49A7-B5C9-7B4A64698E9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559702" y="245838"/>
            <a:ext cx="1371859" cy="445150"/>
          </a:xfrm>
          <a:prstGeom prst="rect">
            <a:avLst/>
          </a:prstGeom>
        </p:spPr>
      </p:pic>
    </p:spTree>
    <p:extLst>
      <p:ext uri="{BB962C8B-B14F-4D97-AF65-F5344CB8AC3E}">
        <p14:creationId xmlns:p14="http://schemas.microsoft.com/office/powerpoint/2010/main" xmlns="" val="31730108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4" grpId="0"/>
      <p:bldP spid="15" grpId="0"/>
      <p:bldP spid="16"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1025" name="Rectangle 1"/>
          <p:cNvSpPr>
            <a:spLocks noChangeArrowheads="1"/>
          </p:cNvSpPr>
          <p:nvPr/>
        </p:nvSpPr>
        <p:spPr bwMode="auto">
          <a:xfrm>
            <a:off x="191319" y="189062"/>
            <a:ext cx="8423839" cy="2631147"/>
          </a:xfrm>
          <a:prstGeom prst="rect">
            <a:avLst/>
          </a:prstGeom>
          <a:no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fontAlgn="base">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Simple / Atomic Attribute       --VS--        Composite Attribute</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(Can’t be divided further)</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(Can be divided further)</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Single Value Attribute             --VS--        Multi Valued Attribute </a:t>
            </a:r>
            <a:endParaRPr lang="en-US" dirty="0">
              <a:latin typeface="Palatino Linotype" panose="02040502050505030304" pitchFamily="18" charset="0"/>
              <a:cs typeface="Arial" pitchFamily="34" charset="0"/>
            </a:endParaRPr>
          </a:p>
          <a:p>
            <a:pPr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 </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(Multiple values)</a:t>
            </a:r>
          </a:p>
          <a:p>
            <a:pPr eaLnBrk="0" fontAlgn="base" hangingPunct="0">
              <a:spcBef>
                <a:spcPct val="0"/>
              </a:spcBef>
              <a:spcAft>
                <a:spcPct val="0"/>
              </a:spcAft>
            </a:pPr>
            <a:r>
              <a:rPr lang="en-US" sz="700" dirty="0">
                <a:latin typeface="Palatino Linotype" panose="02040502050505030304" pitchFamily="18" charset="0"/>
                <a:ea typeface="MS Mincho" pitchFamily="49" charset="-128"/>
                <a:cs typeface="Arial" pitchFamily="34" charset="0"/>
              </a:rPr>
              <a:t>	</a:t>
            </a: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Stored Attribute                       --VS--        Derived Attribute</a:t>
            </a:r>
            <a:endParaRPr lang="en-US" dirty="0">
              <a:latin typeface="Palatino Linotype" panose="02040502050505030304" pitchFamily="18" charset="0"/>
              <a:cs typeface="Arial" pitchFamily="34" charset="0"/>
            </a:endParaRPr>
          </a:p>
          <a:p>
            <a:pPr lvl="0" eaLnBrk="0" fontAlgn="base" hangingPunct="0">
              <a:spcBef>
                <a:spcPct val="0"/>
              </a:spcBef>
              <a:spcAft>
                <a:spcPct val="0"/>
              </a:spcAft>
            </a:pP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(Only One value)</a:t>
            </a:r>
            <a:r>
              <a:rPr lang="en-US"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(Virtual)</a:t>
            </a:r>
          </a:p>
          <a:p>
            <a:pPr eaLnBrk="0" fontAlgn="base" hangingPunct="0">
              <a:spcBef>
                <a:spcPct val="0"/>
              </a:spcBef>
              <a:spcAft>
                <a:spcPct val="0"/>
              </a:spcAft>
            </a:pPr>
            <a:endParaRPr lang="en-US" sz="700" dirty="0">
              <a:latin typeface="Palatino Linotype" panose="02040502050505030304" pitchFamily="18" charset="0"/>
              <a:cs typeface="Arial" pitchFamily="34" charset="0"/>
            </a:endParaRPr>
          </a:p>
          <a:p>
            <a:pPr eaLnBrk="0" fontAlgn="base" hangingPunct="0">
              <a:spcBef>
                <a:spcPct val="0"/>
              </a:spcBef>
              <a:spcAft>
                <a:spcPct val="0"/>
              </a:spcAft>
              <a:buFontTx/>
              <a:buChar char="•"/>
            </a:pPr>
            <a:r>
              <a:rPr lang="en-US" b="1" dirty="0">
                <a:latin typeface="Palatino Linotype" panose="02040502050505030304" pitchFamily="18" charset="0"/>
                <a:ea typeface="MS Mincho" pitchFamily="49" charset="-128"/>
                <a:cs typeface="Arial" pitchFamily="34" charset="0"/>
              </a:rPr>
              <a:t> Complex Attribute </a:t>
            </a:r>
          </a:p>
          <a:p>
            <a:pPr eaLnBrk="0" fontAlgn="base" hangingPunct="0">
              <a:spcBef>
                <a:spcPct val="0"/>
              </a:spcBef>
              <a:spcAft>
                <a:spcPct val="0"/>
              </a:spcAft>
            </a:pPr>
            <a:r>
              <a:rPr lang="en-US" b="1" dirty="0">
                <a:latin typeface="Palatino Linotype" panose="02040502050505030304" pitchFamily="18" charset="0"/>
                <a:ea typeface="MS Mincho" pitchFamily="49" charset="-128"/>
                <a:cs typeface="Arial" pitchFamily="34" charset="0"/>
              </a:rPr>
              <a:t>  </a:t>
            </a:r>
            <a:r>
              <a:rPr lang="en-US" dirty="0">
                <a:solidFill>
                  <a:schemeClr val="tx1">
                    <a:lumMod val="75000"/>
                    <a:lumOff val="25000"/>
                  </a:schemeClr>
                </a:solidFill>
                <a:latin typeface="Palatino Linotype" panose="02040502050505030304" pitchFamily="18" charset="0"/>
                <a:ea typeface="MS Mincho" pitchFamily="49" charset="-128"/>
                <a:cs typeface="Arial" pitchFamily="34" charset="0"/>
              </a:rPr>
              <a:t>(Composite &amp; Multivalued)</a:t>
            </a:r>
          </a:p>
        </p:txBody>
      </p:sp>
      <p:sp>
        <p:nvSpPr>
          <p:cNvPr id="5" name="Rectangle 4"/>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sp>
        <p:nvSpPr>
          <p:cNvPr id="4" name="TextBox 3">
            <a:extLst>
              <a:ext uri="{FF2B5EF4-FFF2-40B4-BE49-F238E27FC236}">
                <a16:creationId xmlns:a16="http://schemas.microsoft.com/office/drawing/2014/main" xmlns="" id="{98E2650D-7E6C-49B9-BDC9-4E0AB7D1E25A}"/>
              </a:ext>
            </a:extLst>
          </p:cNvPr>
          <p:cNvSpPr txBox="1"/>
          <p:nvPr/>
        </p:nvSpPr>
        <p:spPr>
          <a:xfrm>
            <a:off x="191319" y="3141006"/>
            <a:ext cx="11591778" cy="3138912"/>
          </a:xfrm>
          <a:prstGeom prst="rect">
            <a:avLst/>
          </a:prstGeom>
          <a:noFill/>
        </p:spPr>
        <p:txBody>
          <a:bodyPr wrap="square">
            <a:spAutoFit/>
          </a:bodyPr>
          <a:lstStyle/>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Atomic Attribute: </a:t>
            </a:r>
            <a:r>
              <a:rPr lang="en-US" dirty="0">
                <a:solidFill>
                  <a:srgbClr val="2F2E2E"/>
                </a:solidFill>
                <a:latin typeface="Palatino Linotype" panose="02040502050505030304" pitchFamily="18" charset="0"/>
                <a:cs typeface="Arial" panose="020B0604020202020204" pitchFamily="34" charset="0"/>
              </a:rPr>
              <a:t>An attribute that cannot be divided into smaller independent attribute is known as atomic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ID’s,</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age, gender, zip, </a:t>
            </a:r>
            <a:r>
              <a:rPr lang="en-IN" dirty="0">
                <a:solidFill>
                  <a:srgbClr val="2F2E2E"/>
                </a:solidFill>
                <a:latin typeface="Palatino Linotype" panose="02040502050505030304" pitchFamily="18" charset="0"/>
              </a:rPr>
              <a:t>marital status</a:t>
            </a:r>
            <a:r>
              <a:rPr lang="en-US" dirty="0">
                <a:solidFill>
                  <a:srgbClr val="2F2E2E"/>
                </a:solidFill>
                <a:latin typeface="Palatino Linotype" panose="02040502050505030304" pitchFamily="18" charset="0"/>
              </a:rPr>
              <a:t> cannot further divide.</a:t>
            </a:r>
          </a:p>
          <a:p>
            <a:pPr marL="273023"/>
            <a:endParaRPr lang="en-US" dirty="0">
              <a:solidFill>
                <a:srgbClr val="2F2E2E"/>
              </a:solidFill>
              <a:latin typeface="Palatino Linotype" panose="02040502050505030304" pitchFamily="18"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Single Value Attribute: </a:t>
            </a:r>
            <a:r>
              <a:rPr lang="en-US" dirty="0">
                <a:solidFill>
                  <a:srgbClr val="2F2E2E"/>
                </a:solidFill>
                <a:latin typeface="Palatino Linotype" panose="02040502050505030304" pitchFamily="18" charset="0"/>
              </a:rPr>
              <a:t>An attribute that has only single value is known as single valued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manufactured part can have only one serial number, voter card, blood group, price, quantity, branch  can have only one value.</a:t>
            </a:r>
          </a:p>
          <a:p>
            <a:pPr marL="273023"/>
            <a:endParaRPr lang="en-US" dirty="0">
              <a:solidFill>
                <a:srgbClr val="2F2E2E"/>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US" b="1" dirty="0">
                <a:latin typeface="Palatino Linotype" panose="02040502050505030304" pitchFamily="18" charset="0"/>
                <a:ea typeface="MS Mincho" pitchFamily="49" charset="-128"/>
                <a:cs typeface="Arial" pitchFamily="34" charset="0"/>
              </a:rPr>
              <a:t>Stored Attribute: </a:t>
            </a:r>
            <a:r>
              <a:rPr lang="en-US" dirty="0">
                <a:solidFill>
                  <a:srgbClr val="2F2E2E"/>
                </a:solidFill>
                <a:latin typeface="Palatino Linotype" panose="02040502050505030304" pitchFamily="18" charset="0"/>
              </a:rPr>
              <a:t>An attribute that cannot be derived from another attribute is known as</a:t>
            </a:r>
            <a:r>
              <a:rPr lang="en-US" b="1" dirty="0">
                <a:solidFill>
                  <a:srgbClr val="2F2E2E"/>
                </a:solidFill>
                <a:latin typeface="Palatino Linotype" panose="02040502050505030304" pitchFamily="18" charset="0"/>
              </a:rPr>
              <a:t> </a:t>
            </a:r>
            <a:r>
              <a:rPr lang="en-US" dirty="0">
                <a:solidFill>
                  <a:srgbClr val="2F2E2E"/>
                </a:solidFill>
                <a:latin typeface="Palatino Linotype" panose="02040502050505030304" pitchFamily="18" charset="0"/>
              </a:rPr>
              <a:t>stored attribute.</a:t>
            </a:r>
          </a:p>
          <a:p>
            <a:pPr marL="273023"/>
            <a:r>
              <a:rPr lang="en-US" dirty="0">
                <a:solidFill>
                  <a:srgbClr val="FF0000"/>
                </a:solidFill>
                <a:latin typeface="Palatino Linotype" panose="02040502050505030304" pitchFamily="18" charset="0"/>
                <a:cs typeface="Arial" panose="020B0604020202020204" pitchFamily="34" charset="0"/>
              </a:rPr>
              <a:t>e.g. </a:t>
            </a:r>
            <a:r>
              <a:rPr lang="en-US" dirty="0">
                <a:solidFill>
                  <a:srgbClr val="2F2E2E"/>
                </a:solidFill>
                <a:latin typeface="Palatino Linotype" panose="02040502050505030304" pitchFamily="18" charset="0"/>
              </a:rPr>
              <a:t>salary cannot derive from (HRA, DA…),</a:t>
            </a:r>
            <a:r>
              <a:rPr lang="en-US" dirty="0">
                <a:solidFill>
                  <a:srgbClr val="FF0000"/>
                </a:solidFill>
                <a:latin typeface="Palatino Linotype" panose="02040502050505030304" pitchFamily="18" charset="0"/>
                <a:cs typeface="Arial" panose="020B0604020202020204" pitchFamily="34" charset="0"/>
              </a:rPr>
              <a:t> </a:t>
            </a:r>
            <a:r>
              <a:rPr lang="en-US" dirty="0">
                <a:solidFill>
                  <a:srgbClr val="2F2E2E"/>
                </a:solidFill>
                <a:latin typeface="Palatino Linotype" panose="02040502050505030304" pitchFamily="18" charset="0"/>
              </a:rPr>
              <a:t>DoB cannot derive from age, marks cannot derive from total marks or  average marks of a student.</a:t>
            </a:r>
            <a:endParaRPr lang="en-IN" dirty="0">
              <a:solidFill>
                <a:srgbClr val="2F2E2E"/>
              </a:solidFill>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3172291521"/>
              </p:ext>
            </p:extLst>
          </p:nvPr>
        </p:nvGraphicFramePr>
        <p:xfrm>
          <a:off x="133056" y="838202"/>
          <a:ext cx="11880000" cy="4193961"/>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xmlns="" val="20000"/>
                    </a:ext>
                  </a:extLst>
                </a:gridCol>
                <a:gridCol w="8500344">
                  <a:extLst>
                    <a:ext uri="{9D8B030D-6E8A-4147-A177-3AD203B41FA5}">
                      <a16:colId xmlns:a16="http://schemas.microsoft.com/office/drawing/2014/main" xmlns="" val="20001"/>
                    </a:ext>
                  </a:extLst>
                </a:gridCol>
              </a:tblGrid>
              <a:tr h="129677">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lang="en-IN" sz="2000" dirty="0">
                          <a:solidFill>
                            <a:schemeClr val="accent5">
                              <a:lumMod val="40000"/>
                              <a:lumOff val="60000"/>
                            </a:schemeClr>
                          </a:solidFill>
                          <a:latin typeface="Liberation Mono"/>
                        </a:rPr>
                        <a:t>Result</a:t>
                      </a:r>
                      <a:endParaRPr lang="en-IN" sz="2000" dirty="0">
                        <a:solidFill>
                          <a:schemeClr val="accent5">
                            <a:lumMod val="40000"/>
                            <a:lumOff val="60000"/>
                          </a:schemeClr>
                        </a:solidFill>
                        <a:latin typeface="Liberation Mono"/>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fontAlgn="t"/>
                      <a:r>
                        <a:rPr kumimoji="0" lang="en-IN" sz="1800" kern="1200" dirty="0">
                          <a:solidFill>
                            <a:schemeClr val="tx1"/>
                          </a:solidFill>
                          <a:latin typeface="Liberation Mono"/>
                        </a:rPr>
                        <a:t>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DAY() is a synonym for DAYOFMONTH().</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1"/>
                  </a:ext>
                </a:extLst>
              </a:tr>
              <a:tr h="442383">
                <a:tc>
                  <a:txBody>
                    <a:bodyPr/>
                    <a:lstStyle/>
                    <a:p>
                      <a:pPr fontAlgn="t"/>
                      <a:r>
                        <a:rPr kumimoji="0" lang="en-IN" sz="1800" kern="1200" dirty="0">
                          <a:solidFill>
                            <a:schemeClr val="tx1"/>
                          </a:solidFill>
                          <a:latin typeface="Liberation Mono"/>
                        </a:rPr>
                        <a:t>DAYNAME(date)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name of the weekday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2"/>
                  </a:ext>
                </a:extLst>
              </a:tr>
              <a:tr h="442383">
                <a:tc>
                  <a:txBody>
                    <a:bodyPr/>
                    <a:lstStyle/>
                    <a:p>
                      <a:pPr fontAlgn="t"/>
                      <a:r>
                        <a:rPr kumimoji="0" lang="en-IN" sz="1800" kern="1200" dirty="0">
                          <a:solidFill>
                            <a:schemeClr val="tx1"/>
                          </a:solidFill>
                          <a:latin typeface="Liberation Mono"/>
                        </a:rPr>
                        <a:t>DAYOFMONTH(date)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month for date, in the range 1 to 31</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3"/>
                  </a:ext>
                </a:extLst>
              </a:tr>
              <a:tr h="442383">
                <a:tc>
                  <a:txBody>
                    <a:bodyPr/>
                    <a:lstStyle/>
                    <a:p>
                      <a:pPr fontAlgn="t"/>
                      <a:r>
                        <a:rPr kumimoji="0" lang="en-IN" sz="1800" kern="1200" dirty="0">
                          <a:solidFill>
                            <a:schemeClr val="tx1"/>
                          </a:solidFill>
                          <a:latin typeface="Liberation Mono"/>
                        </a:rPr>
                        <a:t>DAYOFWEEK(date)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(1 = Sunday, 2 = Monday, …, 7 = Saturday).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xmlns="" val="10004"/>
                  </a:ext>
                </a:extLst>
              </a:tr>
              <a:tr h="442383">
                <a:tc>
                  <a:txBody>
                    <a:bodyPr/>
                    <a:lstStyle/>
                    <a:p>
                      <a:pPr fontAlgn="t"/>
                      <a:r>
                        <a:rPr kumimoji="0" lang="en-IN" sz="1800" kern="1200" dirty="0">
                          <a:solidFill>
                            <a:schemeClr val="tx1"/>
                          </a:solidFill>
                          <a:latin typeface="Liberation Mono"/>
                        </a:rPr>
                        <a:t>DAYOFYEAR(date)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day of the year for date, in the range 1 to 366</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5"/>
                  </a:ext>
                </a:extLst>
              </a:tr>
              <a:tr h="442383">
                <a:tc>
                  <a:txBody>
                    <a:bodyPr/>
                    <a:lstStyle/>
                    <a:p>
                      <a:pPr fontAlgn="t"/>
                      <a:r>
                        <a:rPr kumimoji="0" lang="en-IN" sz="1800" kern="1200" dirty="0">
                          <a:solidFill>
                            <a:schemeClr val="tx1"/>
                          </a:solidFill>
                          <a:latin typeface="Liberation Mono"/>
                        </a:rPr>
                        <a:t>LAST_DAY(date)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Takes a date or datetime value and returns the corresponding value for the last day of the month. Returns NULL if the argument is invalid.</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6"/>
                  </a:ext>
                </a:extLst>
              </a:tr>
              <a:tr h="442383">
                <a:tc>
                  <a:txBody>
                    <a:bodyPr/>
                    <a:lstStyle/>
                    <a:p>
                      <a:pPr fontAlgn="t"/>
                      <a:r>
                        <a:rPr kumimoji="0" lang="en-IN" sz="1800" kern="1200" dirty="0">
                          <a:solidFill>
                            <a:schemeClr val="tx1"/>
                          </a:solidFill>
                          <a:latin typeface="Liberation Mono"/>
                        </a:rPr>
                        <a:t>MONTH(date)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month for date, in the range 1 to 12 for January to December</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7"/>
                  </a:ext>
                </a:extLst>
              </a:tr>
              <a:tr h="442383">
                <a:tc>
                  <a:txBody>
                    <a:bodyPr/>
                    <a:lstStyle/>
                    <a:p>
                      <a:pPr fontAlgn="t"/>
                      <a:r>
                        <a:rPr kumimoji="0" lang="en-IN" sz="1800" kern="1200" dirty="0">
                          <a:solidFill>
                            <a:schemeClr val="tx1"/>
                          </a:solidFill>
                          <a:latin typeface="Liberation Mono"/>
                        </a:rPr>
                        <a:t>MONTHNAME(date)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full name of the month for date.</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8"/>
                  </a:ext>
                </a:extLst>
              </a:tr>
            </a:tbl>
          </a:graphicData>
        </a:graphic>
      </p:graphicFrame>
      <p:sp>
        <p:nvSpPr>
          <p:cNvPr id="7" name="Rectangle 6"/>
          <p:cNvSpPr/>
          <p:nvPr/>
        </p:nvSpPr>
        <p:spPr>
          <a:xfrm>
            <a:off x="133056" y="5229200"/>
            <a:ext cx="11089232" cy="76944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NOW()), WEEKDAY</a:t>
            </a:r>
            <a:r>
              <a:rPr lang="en-IN" dirty="0">
                <a:latin typeface="Liberation Mono"/>
                <a:ea typeface="Times New Roman" panose="02020603050405020304" pitchFamily="18" charset="0"/>
              </a:rPr>
              <a:t>(</a:t>
            </a:r>
            <a:r>
              <a:rPr lang="en-IN" dirty="0">
                <a:solidFill>
                  <a:srgbClr val="3F6971"/>
                </a:solidFill>
                <a:latin typeface="Liberation Mono"/>
              </a:rPr>
              <a:t>NOW(</a:t>
            </a:r>
            <a:r>
              <a:rPr lang="en-IN" dirty="0">
                <a:latin typeface="Liberation Mono"/>
                <a:ea typeface="Times New Roman" panose="02020603050405020304" pitchFamily="18" charset="0"/>
              </a:rPr>
              <a:t>));</a:t>
            </a:r>
          </a:p>
          <a:p>
            <a:pPr marL="171450" indent="-171450">
              <a:buFont typeface="Arial" panose="020B0604020202020204" pitchFamily="34" charset="0"/>
              <a:buChar char="•"/>
            </a:pPr>
            <a:endParaRPr lang="en-IN" sz="800" dirty="0">
              <a:solidFill>
                <a:srgbClr val="DD4A68"/>
              </a:solidFill>
              <a:latin typeface="Liberation Mono"/>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rPr>
              <a:t>DAYOFWEEK</a:t>
            </a:r>
            <a:r>
              <a:rPr lang="en-IN" dirty="0">
                <a:latin typeface="Liberation Mono"/>
                <a:ea typeface="Times New Roman" panose="02020603050405020304" pitchFamily="18" charset="0"/>
              </a:rPr>
              <a:t> (</a:t>
            </a:r>
            <a:r>
              <a:rPr lang="en-IN" dirty="0">
                <a:solidFill>
                  <a:srgbClr val="3F6971"/>
                </a:solidFill>
                <a:latin typeface="Liberation Mono"/>
              </a:rPr>
              <a:t>DATE_ADD</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 WEEKDAY</a:t>
            </a:r>
            <a:r>
              <a:rPr lang="en-IN" dirty="0">
                <a:latin typeface="Liberation Mono"/>
                <a:ea typeface="Times New Roman" panose="02020603050405020304" pitchFamily="18" charset="0"/>
              </a:rPr>
              <a:t> (</a:t>
            </a:r>
            <a:r>
              <a:rPr lang="en-IN" dirty="0">
                <a:solidFill>
                  <a:srgbClr val="3F6971"/>
                </a:solidFill>
                <a:latin typeface="Liberation Mono"/>
              </a:rPr>
              <a:t>DATE_ADD </a:t>
            </a:r>
            <a:r>
              <a:rPr lang="en-IN" dirty="0">
                <a:latin typeface="Liberation Mono"/>
                <a:ea typeface="Times New Roman" panose="02020603050405020304" pitchFamily="18" charset="0"/>
              </a:rPr>
              <a:t>(</a:t>
            </a:r>
            <a:r>
              <a:rPr lang="en-IN" dirty="0">
                <a:solidFill>
                  <a:srgbClr val="3F6971"/>
                </a:solidFill>
                <a:latin typeface="Liberation Mono"/>
              </a:rPr>
              <a:t>NOW(), </a:t>
            </a:r>
            <a:r>
              <a:rPr lang="en-IN" dirty="0">
                <a:solidFill>
                  <a:srgbClr val="DD4A68"/>
                </a:solidFill>
                <a:latin typeface="Liberation Mono"/>
              </a:rPr>
              <a:t>INTERVAL</a:t>
            </a:r>
            <a:r>
              <a:rPr lang="en-IN" dirty="0">
                <a:solidFill>
                  <a:srgbClr val="3F6971"/>
                </a:solidFill>
                <a:latin typeface="Liberation Mono"/>
              </a:rPr>
              <a:t> </a:t>
            </a:r>
            <a:r>
              <a:rPr lang="en-IN" dirty="0">
                <a:latin typeface="Liberation Mono"/>
              </a:rPr>
              <a:t>1</a:t>
            </a:r>
            <a:r>
              <a:rPr lang="en-IN" dirty="0">
                <a:solidFill>
                  <a:srgbClr val="3F6971"/>
                </a:solidFill>
                <a:latin typeface="Liberation Mono"/>
              </a:rPr>
              <a:t> DAY</a:t>
            </a:r>
            <a:r>
              <a:rPr lang="en-IN" dirty="0">
                <a:latin typeface="Liberation Mono"/>
                <a:ea typeface="Times New Roman" panose="02020603050405020304" pitchFamily="18" charset="0"/>
              </a:rPr>
              <a:t>));</a:t>
            </a:r>
          </a:p>
        </p:txBody>
      </p:sp>
      <p:pic>
        <p:nvPicPr>
          <p:cNvPr id="9" name="Picture 8">
            <a:extLst>
              <a:ext uri="{FF2B5EF4-FFF2-40B4-BE49-F238E27FC236}">
                <a16:creationId xmlns:a16="http://schemas.microsoft.com/office/drawing/2014/main" xmlns="" id="{41C9C37A-82E4-4B66-92DB-C5AED42A33B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BF6BE4CC-405A-46B1-8C25-6AB76C3A180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1693681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ctr"/>
            <a:r>
              <a:rPr lang="en-IN" sz="3200" b="1" i="1" dirty="0">
                <a:latin typeface="Arial" pitchFamily="34" charset="0"/>
                <a:cs typeface="Arial" pitchFamily="34" charset="0"/>
              </a:rPr>
              <a:t>Date Functions</a:t>
            </a:r>
          </a:p>
        </p:txBody>
      </p:sp>
      <p:graphicFrame>
        <p:nvGraphicFramePr>
          <p:cNvPr id="6" name="Table 5"/>
          <p:cNvGraphicFramePr>
            <a:graphicFrameLocks noGrp="1"/>
          </p:cNvGraphicFramePr>
          <p:nvPr>
            <p:extLst>
              <p:ext uri="{D42A27DB-BD31-4B8C-83A1-F6EECF244321}">
                <p14:modId xmlns:p14="http://schemas.microsoft.com/office/powerpoint/2010/main" xmlns="" val="1249625195"/>
              </p:ext>
            </p:extLst>
          </p:nvPr>
        </p:nvGraphicFramePr>
        <p:xfrm>
          <a:off x="133200" y="838202"/>
          <a:ext cx="11880000" cy="3797721"/>
        </p:xfrm>
        <a:graphic>
          <a:graphicData uri="http://schemas.openxmlformats.org/drawingml/2006/table">
            <a:tbl>
              <a:tblPr firstRow="1" bandRow="1">
                <a:tableStyleId>{17292A2E-F333-43FB-9621-5CBBE7FDCDCB}</a:tableStyleId>
              </a:tblPr>
              <a:tblGrid>
                <a:gridCol w="3379655">
                  <a:extLst>
                    <a:ext uri="{9D8B030D-6E8A-4147-A177-3AD203B41FA5}">
                      <a16:colId xmlns:a16="http://schemas.microsoft.com/office/drawing/2014/main" xmlns="" val="20000"/>
                    </a:ext>
                  </a:extLst>
                </a:gridCol>
                <a:gridCol w="8500345">
                  <a:extLst>
                    <a:ext uri="{9D8B030D-6E8A-4147-A177-3AD203B41FA5}">
                      <a16:colId xmlns:a16="http://schemas.microsoft.com/office/drawing/2014/main" xmlns=""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fontAlgn="t"/>
                      <a:r>
                        <a:rPr kumimoji="0" lang="en-IN" sz="1800" kern="1200" dirty="0">
                          <a:solidFill>
                            <a:schemeClr val="tx1"/>
                          </a:solidFill>
                          <a:latin typeface="Liberation Mono"/>
                        </a:rPr>
                        <a:t>WEEKDAY(date)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kern="1200" dirty="0">
                          <a:solidFill>
                            <a:schemeClr val="tx1"/>
                          </a:solidFill>
                          <a:effectLst/>
                          <a:latin typeface="Liberation Mono"/>
                        </a:rPr>
                        <a:t>Returns the weekday index for date (0 = Monday, 1 = Tuesday, … 6 = Sunday).</a:t>
                      </a:r>
                      <a:endParaRPr kumimoji="0" lang="en-IN" sz="1800" kern="1200" dirty="0">
                        <a:solidFill>
                          <a:schemeClr val="tx1"/>
                        </a:solidFill>
                        <a:effectLst/>
                        <a:latin typeface="Liberation Mono"/>
                        <a:ea typeface="+mn-ea"/>
                        <a:cs typeface="Arial" panose="020B0604020202020204" pitchFamily="34" charset="0"/>
                      </a:endParaRPr>
                    </a:p>
                  </a:txBody>
                  <a:tcPr marL="76190" marR="76190" marT="76200" marB="76200"/>
                </a:tc>
                <a:extLst>
                  <a:ext uri="{0D108BD9-81ED-4DB2-BD59-A6C34878D82A}">
                    <a16:rowId xmlns:a16="http://schemas.microsoft.com/office/drawing/2014/main" xmlns="" val="10001"/>
                  </a:ext>
                </a:extLst>
              </a:tr>
              <a:tr h="442383">
                <a:tc>
                  <a:txBody>
                    <a:bodyPr/>
                    <a:lstStyle/>
                    <a:p>
                      <a:pPr fontAlgn="t"/>
                      <a:r>
                        <a:rPr kumimoji="0" lang="en-IN" sz="1800" kern="1200" dirty="0">
                          <a:solidFill>
                            <a:schemeClr val="tx1"/>
                          </a:solidFill>
                          <a:latin typeface="Liberation Mono"/>
                        </a:rPr>
                        <a:t>WEEKOFYEAR(date)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calendar week of the date as a number in the range from 1 to 53.</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2"/>
                  </a:ext>
                </a:extLst>
              </a:tr>
              <a:tr h="442383">
                <a:tc>
                  <a:txBody>
                    <a:bodyPr/>
                    <a:lstStyle/>
                    <a:p>
                      <a:pPr fontAlgn="t"/>
                      <a:r>
                        <a:rPr kumimoji="0" lang="en-IN" sz="1800" kern="1200" dirty="0">
                          <a:solidFill>
                            <a:schemeClr val="tx1"/>
                          </a:solidFill>
                          <a:latin typeface="Liberation Mono"/>
                        </a:rPr>
                        <a:t>QUARTER(date)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quarter of the year for date, in the range 1 to 4.</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3"/>
                  </a:ext>
                </a:extLst>
              </a:tr>
              <a:tr h="442383">
                <a:tc>
                  <a:txBody>
                    <a:bodyPr/>
                    <a:lstStyle/>
                    <a:p>
                      <a:pPr fontAlgn="t"/>
                      <a:r>
                        <a:rPr kumimoji="0" lang="en-IN" sz="1800" kern="1200" dirty="0">
                          <a:solidFill>
                            <a:schemeClr val="tx1"/>
                          </a:solidFill>
                          <a:latin typeface="Liberation Mono"/>
                        </a:rPr>
                        <a:t>HOUR(time)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hour for time. The range of the return value is 0 to 23 for time-of-day values.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4"/>
                  </a:ext>
                </a:extLst>
              </a:tr>
              <a:tr h="442383">
                <a:tc>
                  <a:txBody>
                    <a:bodyPr/>
                    <a:lstStyle/>
                    <a:p>
                      <a:pPr fontAlgn="t"/>
                      <a:r>
                        <a:rPr kumimoji="0" lang="en-IN" sz="1800" kern="1200" dirty="0">
                          <a:solidFill>
                            <a:schemeClr val="tx1"/>
                          </a:solidFill>
                          <a:latin typeface="Liberation Mono"/>
                        </a:rPr>
                        <a:t>MINUTE(time)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minute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5"/>
                  </a:ext>
                </a:extLst>
              </a:tr>
              <a:tr h="442383">
                <a:tc>
                  <a:txBody>
                    <a:bodyPr/>
                    <a:lstStyle/>
                    <a:p>
                      <a:pPr fontAlgn="t"/>
                      <a:r>
                        <a:rPr kumimoji="0" lang="en-IN" sz="1800" kern="1200" dirty="0">
                          <a:solidFill>
                            <a:schemeClr val="tx1"/>
                          </a:solidFill>
                          <a:latin typeface="Liberation Mono"/>
                        </a:rPr>
                        <a:t>SECOND(time)</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lang="en-IN" sz="1800" dirty="0">
                          <a:solidFill>
                            <a:schemeClr val="tx1"/>
                          </a:solidFill>
                          <a:effectLst/>
                          <a:latin typeface="Liberation Mono"/>
                        </a:rPr>
                        <a:t>Returns the second for time, in the range 0 to 59.</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6"/>
                  </a:ext>
                </a:extLst>
              </a:tr>
              <a:tr h="442383">
                <a:tc>
                  <a:txBody>
                    <a:bodyPr/>
                    <a:lstStyle/>
                    <a:p>
                      <a:pPr fontAlgn="t"/>
                      <a:r>
                        <a:rPr kumimoji="0" lang="en-IN" sz="1800" kern="1200" dirty="0">
                          <a:solidFill>
                            <a:schemeClr val="tx1"/>
                          </a:solidFill>
                          <a:latin typeface="Liberation Mono"/>
                        </a:rPr>
                        <a:t>DATEDIFF(expr1,expr2)</a:t>
                      </a:r>
                      <a:endParaRPr kumimoji="0" lang="en-IN" sz="1800" kern="1200" dirty="0">
                        <a:solidFill>
                          <a:schemeClr val="tx1"/>
                        </a:solidFill>
                        <a:latin typeface="Liberation Mono"/>
                        <a:ea typeface="+mn-ea"/>
                        <a:cs typeface="+mn-cs"/>
                      </a:endParaRPr>
                    </a:p>
                  </a:txBody>
                  <a:tcPr marL="76190" marR="76190" marT="76200" marB="76200" anchor="ctr"/>
                </a:tc>
                <a:tc>
                  <a:txBody>
                    <a:bodyPr/>
                    <a:lstStyle/>
                    <a:p>
                      <a:pPr fontAlgn="t"/>
                      <a:r>
                        <a:rPr kumimoji="0" lang="en-IN" sz="1800" b="0" kern="1200" dirty="0">
                          <a:solidFill>
                            <a:schemeClr val="tx1"/>
                          </a:solidFill>
                          <a:effectLst/>
                          <a:latin typeface="Liberation Mono"/>
                        </a:rPr>
                        <a:t>Returns the number of days between two dates or datetimes.</a:t>
                      </a:r>
                      <a:endParaRPr lang="en-IN" sz="1800" dirty="0">
                        <a:solidFill>
                          <a:schemeClr val="tx1"/>
                        </a:solidFill>
                        <a:effectLst/>
                        <a:latin typeface="Liberation Mono"/>
                        <a:cs typeface="Arial" panose="020B0604020202020204" pitchFamily="34" charset="0"/>
                      </a:endParaRPr>
                    </a:p>
                  </a:txBody>
                  <a:tcPr marL="76190" marR="76190" marT="76200" marB="76200"/>
                </a:tc>
                <a:extLst>
                  <a:ext uri="{0D108BD9-81ED-4DB2-BD59-A6C34878D82A}">
                    <a16:rowId xmlns:a16="http://schemas.microsoft.com/office/drawing/2014/main" xmlns="" val="10007"/>
                  </a:ext>
                </a:extLst>
              </a:tr>
            </a:tbl>
          </a:graphicData>
        </a:graphic>
      </p:graphicFrame>
      <p:sp>
        <p:nvSpPr>
          <p:cNvPr id="5" name="Rectangle 4"/>
          <p:cNvSpPr/>
          <p:nvPr/>
        </p:nvSpPr>
        <p:spPr>
          <a:xfrm>
            <a:off x="133200" y="4653686"/>
            <a:ext cx="8838049" cy="872034"/>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WEEKDAY</a:t>
            </a:r>
            <a:r>
              <a:rPr lang="en-IN" dirty="0">
                <a:solidFill>
                  <a:schemeClr val="bg1">
                    <a:lumMod val="65000"/>
                  </a:schemeClr>
                </a:solidFill>
                <a:latin typeface="Liberation Mono"/>
                <a:ea typeface="Times New Roman" panose="02020603050405020304" pitchFamily="18" charset="0"/>
              </a:rPr>
              <a:t>(</a:t>
            </a:r>
            <a:r>
              <a:rPr lang="en-IN" dirty="0">
                <a:solidFill>
                  <a:srgbClr val="3F6971"/>
                </a:solidFill>
                <a:latin typeface="Liberation Mono"/>
                <a:ea typeface="Times New Roman" panose="02020603050405020304" pitchFamily="18" charset="0"/>
              </a:rPr>
              <a:t>NOW</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INTERVAL </a:t>
            </a:r>
            <a:r>
              <a:rPr lang="en-IN" dirty="0">
                <a:solidFill>
                  <a:srgbClr val="92D050"/>
                </a:solidFill>
                <a:latin typeface="Liberation Mono"/>
                <a:ea typeface="Times New Roman" panose="02020603050405020304" pitchFamily="18" charset="0"/>
              </a:rPr>
              <a:t>1</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a:t>
            </a:r>
          </a:p>
          <a:p>
            <a:pPr marL="342900" indent="-342900">
              <a:lnSpc>
                <a:spcPct val="150000"/>
              </a:lnSpc>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3F6971"/>
                </a:solidFill>
                <a:latin typeface="Liberation Mono"/>
                <a:ea typeface="Times New Roman" panose="02020603050405020304" pitchFamily="18" charset="0"/>
              </a:rPr>
              <a:t>DAY</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hiredate</a:t>
            </a:r>
            <a:r>
              <a:rPr lang="en-IN" dirty="0">
                <a:solidFill>
                  <a:schemeClr val="bg1">
                    <a:lumMod val="6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17</a:t>
            </a:r>
            <a:r>
              <a:rPr lang="en-IN" dirty="0">
                <a:latin typeface="Liberation Mono"/>
                <a:ea typeface="Times New Roman" panose="02020603050405020304" pitchFamily="18" charset="0"/>
              </a:rPr>
              <a:t>;</a:t>
            </a:r>
          </a:p>
        </p:txBody>
      </p:sp>
      <p:pic>
        <p:nvPicPr>
          <p:cNvPr id="7" name="Picture 6">
            <a:extLst>
              <a:ext uri="{FF2B5EF4-FFF2-40B4-BE49-F238E27FC236}">
                <a16:creationId xmlns:a16="http://schemas.microsoft.com/office/drawing/2014/main" xmlns="" id="{B5E8E58A-EDCD-4F58-93B9-12536242CA1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C79B5137-38C3-473E-9E5E-35D5F7A5C6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2458651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Date and Time </a:t>
            </a:r>
            <a:r>
              <a:rPr lang="en-US" sz="4800" dirty="0">
                <a:solidFill>
                  <a:srgbClr val="DC525C"/>
                </a:solidFill>
                <a:latin typeface="Segoe UI Light" panose="020B0502040204020203" pitchFamily="34" charset="0"/>
                <a:cs typeface="Segoe UI Light" panose="020B0502040204020203" pitchFamily="34" charset="0"/>
              </a:rPr>
              <a:t>Formats</a:t>
            </a:r>
          </a:p>
        </p:txBody>
      </p:sp>
      <p:pic>
        <p:nvPicPr>
          <p:cNvPr id="3" name="Picture 2">
            <a:extLst>
              <a:ext uri="{FF2B5EF4-FFF2-40B4-BE49-F238E27FC236}">
                <a16:creationId xmlns:a16="http://schemas.microsoft.com/office/drawing/2014/main" xmlns="" id="{CE8A3E81-CA2C-4533-9516-548081D1180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C73E9DB-720B-4C6C-8157-DD8DD18DC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9801973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542" y="5497803"/>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solidFill>
                  <a:srgbClr val="3F6971"/>
                </a:solidFill>
                <a:latin typeface="Liberation Mono"/>
                <a:ea typeface="Times New Roman" panose="02020603050405020304" pitchFamily="18" charset="0"/>
              </a:rPr>
              <a:t>DATE_FORMAT</a:t>
            </a:r>
            <a:r>
              <a:rPr lang="en-US" dirty="0">
                <a:solidFill>
                  <a:srgbClr val="DD4A68"/>
                </a:solidFill>
                <a:latin typeface="Liberation Mono"/>
                <a:ea typeface="Times New Roman" panose="02020603050405020304" pitchFamily="18" charset="0"/>
              </a:rPr>
              <a:t> (</a:t>
            </a:r>
            <a:r>
              <a:rPr lang="en-US" dirty="0">
                <a:solidFill>
                  <a:srgbClr val="3F6971"/>
                </a:solidFill>
                <a:latin typeface="Liberation Mono"/>
                <a:ea typeface="Times New Roman" panose="02020603050405020304" pitchFamily="18" charset="0"/>
              </a:rPr>
              <a:t>now</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a:t>
            </a:r>
            <a:r>
              <a:rPr lang="en-US" dirty="0">
                <a:latin typeface="Liberation Mono"/>
                <a:ea typeface="Times New Roman" panose="02020603050405020304" pitchFamily="18" charset="0"/>
              </a:rPr>
              <a:t>;</a:t>
            </a:r>
            <a:endParaRPr lang="en-IN" dirty="0">
              <a:latin typeface="Liberation Mono"/>
              <a:ea typeface="Times New Roman" panose="02020603050405020304" pitchFamily="18" charset="0"/>
            </a:endParaRPr>
          </a:p>
        </p:txBody>
      </p:sp>
      <p:graphicFrame>
        <p:nvGraphicFramePr>
          <p:cNvPr id="10" name="Table 9"/>
          <p:cNvGraphicFramePr>
            <a:graphicFrameLocks noGrp="1"/>
          </p:cNvGraphicFramePr>
          <p:nvPr>
            <p:extLst>
              <p:ext uri="{D42A27DB-BD31-4B8C-83A1-F6EECF244321}">
                <p14:modId xmlns:p14="http://schemas.microsoft.com/office/powerpoint/2010/main" xmlns="" val="3831414434"/>
              </p:ext>
            </p:extLst>
          </p:nvPr>
        </p:nvGraphicFramePr>
        <p:xfrm>
          <a:off x="133200" y="787404"/>
          <a:ext cx="11880000" cy="4423830"/>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xmlns="" val="20000"/>
                    </a:ext>
                  </a:extLst>
                </a:gridCol>
                <a:gridCol w="10036552">
                  <a:extLst>
                    <a:ext uri="{9D8B030D-6E8A-4147-A177-3AD203B41FA5}">
                      <a16:colId xmlns:a16="http://schemas.microsoft.com/office/drawing/2014/main" xmlns=""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a:spcAft>
                          <a:spcPts val="0"/>
                        </a:spcAft>
                      </a:pPr>
                      <a:r>
                        <a:rPr kumimoji="0" lang="en-US" sz="1800" kern="1200" dirty="0">
                          <a:solidFill>
                            <a:schemeClr val="tx1"/>
                          </a:solidFill>
                          <a:latin typeface="Liberation Mono"/>
                        </a:rPr>
                        <a:t>%a</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Abbreviated weekday name (Sun-Sat)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1"/>
                  </a:ext>
                </a:extLst>
              </a:tr>
              <a:tr h="442383">
                <a:tc>
                  <a:txBody>
                    <a:bodyPr/>
                    <a:lstStyle/>
                    <a:p>
                      <a:pPr>
                        <a:spcAft>
                          <a:spcPts val="0"/>
                        </a:spcAft>
                      </a:pPr>
                      <a:r>
                        <a:rPr kumimoji="0" lang="en-US" sz="1800" kern="1200" dirty="0">
                          <a:solidFill>
                            <a:schemeClr val="tx1"/>
                          </a:solidFill>
                          <a:latin typeface="Liberation Mono"/>
                        </a:rPr>
                        <a:t>%b</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Abbreviated month name (Jan-Dec)</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xmlns="" val="10002"/>
                  </a:ext>
                </a:extLst>
              </a:tr>
              <a:tr h="442383">
                <a:tc>
                  <a:txBody>
                    <a:bodyPr/>
                    <a:lstStyle/>
                    <a:p>
                      <a:pPr>
                        <a:spcAft>
                          <a:spcPts val="0"/>
                        </a:spcAft>
                      </a:pPr>
                      <a:r>
                        <a:rPr kumimoji="0" lang="en-US" sz="1800" kern="1200" dirty="0">
                          <a:solidFill>
                            <a:schemeClr val="tx1"/>
                          </a:solidFill>
                          <a:latin typeface="Liberation Mono"/>
                        </a:rPr>
                        <a:t>%c</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Month, numeric (0-12)</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xmlns="" val="10003"/>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with English suffix (0th, 1st, 2nd, 3rd, �)</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xmlns="" val="10004"/>
                  </a:ext>
                </a:extLst>
              </a:tr>
              <a:tr h="442383">
                <a:tc>
                  <a:txBody>
                    <a:bodyPr/>
                    <a:lstStyle/>
                    <a:p>
                      <a:pPr>
                        <a:spcAft>
                          <a:spcPts val="0"/>
                        </a:spcAft>
                      </a:pPr>
                      <a:r>
                        <a:rPr kumimoji="0" lang="en-US" sz="1800" kern="1200" dirty="0">
                          <a:solidFill>
                            <a:schemeClr val="tx1"/>
                          </a:solidFill>
                          <a:latin typeface="Liberation Mono"/>
                        </a:rPr>
                        <a:t>%d</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xmlns="" val="10005"/>
                  </a:ext>
                </a:extLst>
              </a:tr>
              <a:tr h="442383">
                <a:tc>
                  <a:txBody>
                    <a:bodyPr/>
                    <a:lstStyle/>
                    <a:p>
                      <a:pPr>
                        <a:spcAft>
                          <a:spcPts val="0"/>
                        </a:spcAft>
                      </a:pPr>
                      <a:r>
                        <a:rPr kumimoji="0" lang="en-US" sz="1800" kern="1200" dirty="0">
                          <a:solidFill>
                            <a:schemeClr val="tx1"/>
                          </a:solidFill>
                          <a:latin typeface="Liberation Mono"/>
                        </a:rPr>
                        <a:t>%e</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lang="en-US" sz="1800" dirty="0">
                          <a:solidFill>
                            <a:schemeClr val="tx1"/>
                          </a:solidFill>
                          <a:effectLst/>
                          <a:latin typeface="Liberation Mono"/>
                        </a:rPr>
                        <a:t>Day of month, numeric (0-31)</a:t>
                      </a:r>
                      <a:endParaRPr lang="en-IN" sz="1800" dirty="0">
                        <a:solidFill>
                          <a:schemeClr val="tx1"/>
                        </a:solidFill>
                        <a:effectLst/>
                        <a:latin typeface="Liberation Mono"/>
                        <a:ea typeface="Times New Roman" panose="02020603050405020304" pitchFamily="18" charset="0"/>
                      </a:endParaRPr>
                    </a:p>
                  </a:txBody>
                  <a:tcPr marL="68571" marR="68571" marT="0" marB="0" anchor="ctr"/>
                </a:tc>
                <a:extLst>
                  <a:ext uri="{0D108BD9-81ED-4DB2-BD59-A6C34878D82A}">
                    <a16:rowId xmlns:a16="http://schemas.microsoft.com/office/drawing/2014/main" xmlns="" val="10006"/>
                  </a:ext>
                </a:extLst>
              </a:tr>
              <a:tr h="442383">
                <a:tc>
                  <a:txBody>
                    <a:bodyPr/>
                    <a:lstStyle/>
                    <a:p>
                      <a:pPr>
                        <a:spcAft>
                          <a:spcPts val="0"/>
                        </a:spcAft>
                      </a:pPr>
                      <a:r>
                        <a:rPr kumimoji="0" lang="en-US" sz="1800" kern="1200" dirty="0">
                          <a:solidFill>
                            <a:schemeClr val="tx1"/>
                          </a:solidFill>
                          <a:latin typeface="Liberation Mono"/>
                        </a:rPr>
                        <a:t>%f</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Microseconds (000000-999999)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7"/>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8"/>
                  </a:ext>
                </a:extLst>
              </a:tr>
              <a:tr h="442383">
                <a:tc>
                  <a:txBody>
                    <a:bodyPr/>
                    <a:lstStyle/>
                    <a:p>
                      <a:pPr>
                        <a:spcAft>
                          <a:spcPts val="0"/>
                        </a:spcAft>
                      </a:pPr>
                      <a:r>
                        <a:rPr kumimoji="0" lang="en-US" sz="1800" kern="1200" dirty="0">
                          <a:solidFill>
                            <a:schemeClr val="tx1"/>
                          </a:solidFill>
                          <a:latin typeface="Liberation Mono"/>
                        </a:rPr>
                        <a:t>%h</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9"/>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147CCF63-12C8-458B-BE86-2E50800E98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56C064F4-1D6B-4AB3-B22C-903CFA79B2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55927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04933726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xmlns="" val="20000"/>
                    </a:ext>
                  </a:extLst>
                </a:gridCol>
                <a:gridCol w="10036552">
                  <a:extLst>
                    <a:ext uri="{9D8B030D-6E8A-4147-A177-3AD203B41FA5}">
                      <a16:colId xmlns:a16="http://schemas.microsoft.com/office/drawing/2014/main" xmlns=""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1"/>
                  </a:ext>
                </a:extLst>
              </a:tr>
              <a:tr h="442383">
                <a:tc>
                  <a:txBody>
                    <a:bodyPr/>
                    <a:lstStyle/>
                    <a:p>
                      <a:pPr>
                        <a:spcAft>
                          <a:spcPts val="0"/>
                        </a:spcAft>
                      </a:pPr>
                      <a:r>
                        <a:rPr kumimoji="0" lang="en-US" sz="1800" kern="1200" dirty="0">
                          <a:solidFill>
                            <a:schemeClr val="tx1"/>
                          </a:solidFill>
                          <a:latin typeface="Liberation Mono"/>
                        </a:rPr>
                        <a:t>%i</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Minutes, numeric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2"/>
                  </a:ext>
                </a:extLst>
              </a:tr>
              <a:tr h="442383">
                <a:tc>
                  <a:txBody>
                    <a:bodyPr/>
                    <a:lstStyle/>
                    <a:p>
                      <a:pPr lvl="0">
                        <a:spcAft>
                          <a:spcPts val="0"/>
                        </a:spcAft>
                      </a:pPr>
                      <a:r>
                        <a:rPr kumimoji="0" lang="en-US" sz="1800" kern="1200" dirty="0">
                          <a:solidFill>
                            <a:schemeClr val="tx1"/>
                          </a:solidFill>
                          <a:latin typeface="Liberation Mono"/>
                        </a:rPr>
                        <a:t>%j</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year (001-366)</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3"/>
                  </a:ext>
                </a:extLst>
              </a:tr>
              <a:tr h="442383">
                <a:tc>
                  <a:txBody>
                    <a:bodyPr/>
                    <a:lstStyle/>
                    <a:p>
                      <a:pPr lvl="0">
                        <a:spcAft>
                          <a:spcPts val="0"/>
                        </a:spcAft>
                      </a:pPr>
                      <a:r>
                        <a:rPr kumimoji="0" lang="en-US" sz="1800" kern="1200" dirty="0">
                          <a:solidFill>
                            <a:schemeClr val="tx1"/>
                          </a:solidFill>
                          <a:latin typeface="Liberation Mono"/>
                        </a:rPr>
                        <a:t>%k</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(0-23)</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4"/>
                  </a:ext>
                </a:extLst>
              </a:tr>
              <a:tr h="442383">
                <a:tc>
                  <a:txBody>
                    <a:bodyPr/>
                    <a:lstStyle/>
                    <a:p>
                      <a:pPr lvl="0">
                        <a:spcAft>
                          <a:spcPts val="0"/>
                        </a:spcAft>
                      </a:pPr>
                      <a:r>
                        <a:rPr kumimoji="0" lang="en-US" sz="1800" kern="1200" dirty="0">
                          <a:solidFill>
                            <a:schemeClr val="tx1"/>
                          </a:solidFill>
                          <a:latin typeface="Liberation Mono"/>
                        </a:rPr>
                        <a:t>%l</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Hour (1-12)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5"/>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name (January-December)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6"/>
                  </a:ext>
                </a:extLst>
              </a:tr>
              <a:tr h="442383">
                <a:tc>
                  <a:txBody>
                    <a:bodyPr/>
                    <a:lstStyle/>
                    <a:p>
                      <a:pPr lvl="0">
                        <a:spcAft>
                          <a:spcPts val="0"/>
                        </a:spcAft>
                      </a:pPr>
                      <a:r>
                        <a:rPr kumimoji="0" lang="en-US" sz="1800" kern="1200" dirty="0">
                          <a:solidFill>
                            <a:schemeClr val="tx1"/>
                          </a:solidFill>
                          <a:latin typeface="Liberation Mono"/>
                        </a:rPr>
                        <a:t>%m</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Month, numeric (00-12)</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7"/>
                  </a:ext>
                </a:extLst>
              </a:tr>
              <a:tr h="442383">
                <a:tc>
                  <a:txBody>
                    <a:bodyPr/>
                    <a:lstStyle/>
                    <a:p>
                      <a:pPr lvl="0">
                        <a:spcAft>
                          <a:spcPts val="0"/>
                        </a:spcAft>
                      </a:pPr>
                      <a:r>
                        <a:rPr kumimoji="0" lang="en-US" sz="1800" kern="1200" dirty="0">
                          <a:solidFill>
                            <a:schemeClr val="tx1"/>
                          </a:solidFill>
                          <a:latin typeface="Liberation Mono"/>
                        </a:rPr>
                        <a:t>%p</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8"/>
                  </a:ext>
                </a:extLst>
              </a:tr>
              <a:tr h="442383">
                <a:tc>
                  <a:txBody>
                    <a:bodyPr/>
                    <a:lstStyle/>
                    <a:p>
                      <a:pPr lvl="0">
                        <a:spcAft>
                          <a:spcPts val="0"/>
                        </a:spcAft>
                      </a:pPr>
                      <a:r>
                        <a:rPr kumimoji="0" lang="en-US" sz="1800" kern="1200" dirty="0">
                          <a:solidFill>
                            <a:schemeClr val="tx1"/>
                          </a:solidFill>
                          <a:latin typeface="Liberation Mono"/>
                        </a:rPr>
                        <a: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12-hour (hh:mm:ss followed by AM or PM)</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9"/>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10"/>
                  </a:ext>
                </a:extLst>
              </a:tr>
              <a:tr h="442383">
                <a:tc>
                  <a:txBody>
                    <a:bodyPr/>
                    <a:lstStyle/>
                    <a:p>
                      <a:pPr lvl="0">
                        <a:spcAft>
                          <a:spcPts val="0"/>
                        </a:spcAft>
                      </a:pPr>
                      <a:r>
                        <a:rPr kumimoji="0" lang="en-US" sz="1800" kern="1200" dirty="0">
                          <a:solidFill>
                            <a:schemeClr val="tx1"/>
                          </a:solidFill>
                          <a:latin typeface="Liberation Mono"/>
                        </a:rPr>
                        <a:t>%s</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Seconds (00-59)</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4EB56875-850C-40A8-B12F-C881FF56D8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C89B89B-B2EE-469C-AE16-F8D8600F63B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7784877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802988484"/>
              </p:ext>
            </p:extLst>
          </p:nvPr>
        </p:nvGraphicFramePr>
        <p:xfrm>
          <a:off x="133200" y="787404"/>
          <a:ext cx="11880000" cy="5308596"/>
        </p:xfrm>
        <a:graphic>
          <a:graphicData uri="http://schemas.openxmlformats.org/drawingml/2006/table">
            <a:tbl>
              <a:tblPr firstRow="1" bandRow="1">
                <a:tableStyleId>{17292A2E-F333-43FB-9621-5CBBE7FDCDCB}</a:tableStyleId>
              </a:tblPr>
              <a:tblGrid>
                <a:gridCol w="1843448">
                  <a:extLst>
                    <a:ext uri="{9D8B030D-6E8A-4147-A177-3AD203B41FA5}">
                      <a16:colId xmlns:a16="http://schemas.microsoft.com/office/drawing/2014/main" xmlns="" val="20000"/>
                    </a:ext>
                  </a:extLst>
                </a:gridCol>
                <a:gridCol w="10036552">
                  <a:extLst>
                    <a:ext uri="{9D8B030D-6E8A-4147-A177-3AD203B41FA5}">
                      <a16:colId xmlns:a16="http://schemas.microsoft.com/office/drawing/2014/main" xmlns="" val="20001"/>
                    </a:ext>
                  </a:extLst>
                </a:gridCol>
              </a:tblGrid>
              <a:tr h="442383">
                <a:tc>
                  <a:txBody>
                    <a:bodyPr/>
                    <a:lstStyle/>
                    <a:p>
                      <a:r>
                        <a:rPr kumimoji="0" lang="en-IN" sz="2000" b="1" kern="1200" dirty="0">
                          <a:solidFill>
                            <a:schemeClr val="accent5">
                              <a:lumMod val="40000"/>
                              <a:lumOff val="60000"/>
                            </a:schemeClr>
                          </a:solidFill>
                          <a:latin typeface="Liberation Mono"/>
                        </a:rPr>
                        <a:t>Formats</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Description</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lvl="0">
                        <a:spcAft>
                          <a:spcPts val="0"/>
                        </a:spcAft>
                      </a:pPr>
                      <a:r>
                        <a:rPr kumimoji="0" lang="en-US" sz="1800" kern="1200" dirty="0">
                          <a:solidFill>
                            <a:schemeClr val="tx1"/>
                          </a:solidFill>
                          <a:latin typeface="Liberation Mono"/>
                        </a:rPr>
                        <a:t>%T</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Time, 24-hour (hh:mm:ss)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1"/>
                  </a:ext>
                </a:extLst>
              </a:tr>
              <a:tr h="442383">
                <a:tc>
                  <a:txBody>
                    <a:bodyPr/>
                    <a:lstStyle/>
                    <a:p>
                      <a:pPr lvl="0">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Sunday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2"/>
                  </a:ext>
                </a:extLst>
              </a:tr>
              <a:tr h="442383">
                <a:tc>
                  <a:txBody>
                    <a:bodyPr/>
                    <a:lstStyle/>
                    <a:p>
                      <a:pPr>
                        <a:spcAft>
                          <a:spcPts val="0"/>
                        </a:spcAft>
                      </a:pPr>
                      <a:r>
                        <a:rPr kumimoji="0" lang="en-US" sz="1800" kern="1200" dirty="0">
                          <a:solidFill>
                            <a:schemeClr val="tx1"/>
                          </a:solidFill>
                          <a:latin typeface="Liberation Mono"/>
                        </a:rPr>
                        <a:t>%u</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(00-53) where Monday is the first day of week</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3"/>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Sunday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4"/>
                  </a:ext>
                </a:extLst>
              </a:tr>
              <a:tr h="442383">
                <a:tc>
                  <a:txBody>
                    <a:bodyPr/>
                    <a:lstStyle/>
                    <a:p>
                      <a:pPr>
                        <a:spcAft>
                          <a:spcPts val="0"/>
                        </a:spcAft>
                      </a:pPr>
                      <a:r>
                        <a:rPr kumimoji="0" lang="en-US" sz="1800" kern="1200" dirty="0">
                          <a:solidFill>
                            <a:schemeClr val="tx1"/>
                          </a:solidFill>
                          <a:latin typeface="Liberation Mono"/>
                        </a:rPr>
                        <a:t>%v</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 (01-53) where Monday is the first day of week, used with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5"/>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Weekday name (Sunday-Saturday)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6"/>
                  </a:ext>
                </a:extLst>
              </a:tr>
              <a:tr h="442383">
                <a:tc>
                  <a:txBody>
                    <a:bodyPr/>
                    <a:lstStyle/>
                    <a:p>
                      <a:pPr>
                        <a:spcAft>
                          <a:spcPts val="0"/>
                        </a:spcAft>
                      </a:pPr>
                      <a:r>
                        <a:rPr kumimoji="0" lang="en-US" sz="1800" kern="1200" dirty="0">
                          <a:solidFill>
                            <a:schemeClr val="tx1"/>
                          </a:solidFill>
                          <a:latin typeface="Liberation Mono"/>
                        </a:rPr>
                        <a:t>%w</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Day of the week (0=Sunday, 6=Saturday)</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7"/>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Sunday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8"/>
                  </a:ext>
                </a:extLst>
              </a:tr>
              <a:tr h="442383">
                <a:tc>
                  <a:txBody>
                    <a:bodyPr/>
                    <a:lstStyle/>
                    <a:p>
                      <a:pPr>
                        <a:spcAft>
                          <a:spcPts val="0"/>
                        </a:spcAft>
                      </a:pPr>
                      <a:r>
                        <a:rPr kumimoji="0" lang="en-US" sz="1800" kern="1200" dirty="0">
                          <a:solidFill>
                            <a:schemeClr val="tx1"/>
                          </a:solidFill>
                          <a:latin typeface="Liberation Mono"/>
                        </a:rPr>
                        <a:t>%x</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for the week where Monday is the first day of week, four digits, used with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9"/>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four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10"/>
                  </a:ext>
                </a:extLst>
              </a:tr>
              <a:tr h="442383">
                <a:tc>
                  <a:txBody>
                    <a:bodyPr/>
                    <a:lstStyle/>
                    <a:p>
                      <a:pPr>
                        <a:spcAft>
                          <a:spcPts val="0"/>
                        </a:spcAft>
                      </a:pPr>
                      <a:r>
                        <a:rPr kumimoji="0" lang="en-US" sz="1800" kern="1200" dirty="0">
                          <a:solidFill>
                            <a:schemeClr val="tx1"/>
                          </a:solidFill>
                          <a:latin typeface="Liberation Mono"/>
                        </a:rPr>
                        <a:t>%y</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r>
                        <a:rPr kumimoji="0" lang="en-US" sz="1800" kern="1200" dirty="0">
                          <a:solidFill>
                            <a:schemeClr val="tx1"/>
                          </a:solidFill>
                          <a:effectLst/>
                          <a:latin typeface="Liberation Mono"/>
                        </a:rPr>
                        <a:t>Year, numeric, two digits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11"/>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DateTime Formats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F450721F-03D4-47DA-8C60-4684E4671E2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5C738BD-E5EE-4DBD-8C87-75BA7005BF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6886227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String Functions</a:t>
            </a:r>
          </a:p>
        </p:txBody>
      </p:sp>
      <p:pic>
        <p:nvPicPr>
          <p:cNvPr id="3" name="Picture 2">
            <a:extLst>
              <a:ext uri="{FF2B5EF4-FFF2-40B4-BE49-F238E27FC236}">
                <a16:creationId xmlns:a16="http://schemas.microsoft.com/office/drawing/2014/main" xmlns="" id="{F92B1825-28BB-42C4-ADED-AACA16DF103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59A42D9-3E9B-448B-BB9D-BB872C8960D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8980210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729465148"/>
              </p:ext>
            </p:extLst>
          </p:nvPr>
        </p:nvGraphicFramePr>
        <p:xfrm>
          <a:off x="133200" y="787406"/>
          <a:ext cx="11880000" cy="5380143"/>
        </p:xfrm>
        <a:graphic>
          <a:graphicData uri="http://schemas.openxmlformats.org/drawingml/2006/table">
            <a:tbl>
              <a:tblPr firstRow="1" bandRow="1">
                <a:tableStyleId>{17292A2E-F333-43FB-9621-5CBBE7FDCDCB}</a:tableStyleId>
              </a:tblPr>
              <a:tblGrid>
                <a:gridCol w="2505622">
                  <a:extLst>
                    <a:ext uri="{9D8B030D-6E8A-4147-A177-3AD203B41FA5}">
                      <a16:colId xmlns:a16="http://schemas.microsoft.com/office/drawing/2014/main" xmlns="" val="20000"/>
                    </a:ext>
                  </a:extLst>
                </a:gridCol>
                <a:gridCol w="9374378">
                  <a:extLst>
                    <a:ext uri="{9D8B030D-6E8A-4147-A177-3AD203B41FA5}">
                      <a16:colId xmlns:a16="http://schemas.microsoft.com/office/drawing/2014/main" xmlns=""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a:spcAft>
                          <a:spcPts val="0"/>
                        </a:spcAft>
                      </a:pPr>
                      <a:r>
                        <a:rPr kumimoji="0" lang="en-IN" sz="1800" kern="1200" dirty="0">
                          <a:solidFill>
                            <a:schemeClr val="tx1"/>
                          </a:solidFill>
                          <a:latin typeface="Liberation Mono"/>
                        </a:rPr>
                        <a:t>ASCII(str)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algn="l">
                        <a:spcAft>
                          <a:spcPts val="0"/>
                        </a:spcAft>
                      </a:pPr>
                      <a:endParaRPr kumimoji="0" lang="en-IN" sz="1800" kern="1200" dirty="0">
                        <a:solidFill>
                          <a:schemeClr val="tx1"/>
                        </a:solidFill>
                        <a:effectLst/>
                        <a:latin typeface="Liberation Mono"/>
                      </a:endParaRPr>
                    </a:p>
                    <a:p>
                      <a:pPr algn="l">
                        <a:spcAft>
                          <a:spcPts val="0"/>
                        </a:spcAft>
                      </a:pPr>
                      <a:r>
                        <a:rPr kumimoji="0" lang="en-IN" sz="1800" kern="1200" dirty="0">
                          <a:solidFill>
                            <a:schemeClr val="tx1"/>
                          </a:solidFill>
                          <a:effectLst/>
                          <a:latin typeface="Liberation Mono"/>
                        </a:rPr>
                        <a:t>Returns the numeric value of the leftmost character of the string str. Returns 0 if str is the empty string. Returns NULL if str is NULL.</a:t>
                      </a:r>
                    </a:p>
                    <a:p>
                      <a:pPr algn="l">
                        <a:spcAft>
                          <a:spcPts val="0"/>
                        </a:spcAft>
                      </a:pPr>
                      <a:r>
                        <a:rPr kumimoji="0" lang="en-IN" sz="1800" b="1" kern="1200" dirty="0">
                          <a:solidFill>
                            <a:schemeClr val="tx1"/>
                          </a:solidFill>
                          <a:effectLst/>
                          <a:latin typeface="Liberation Mono"/>
                        </a:rPr>
                        <a:t>e.g.</a:t>
                      </a:r>
                      <a:r>
                        <a:rPr kumimoji="0" lang="en-IN" sz="1800" kern="1200" dirty="0">
                          <a:solidFill>
                            <a:schemeClr val="tx1"/>
                          </a:solidFill>
                          <a:effectLst/>
                          <a:latin typeface="Liberation Mono"/>
                        </a:rPr>
                        <a:t> </a:t>
                      </a:r>
                    </a:p>
                    <a:p>
                      <a:pPr algn="l">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ASCII</a:t>
                      </a:r>
                      <a:r>
                        <a:rPr kumimoji="0" lang="en-IN" sz="1800" b="1" kern="1200" dirty="0">
                          <a:solidFill>
                            <a:schemeClr val="tx1"/>
                          </a:solidFill>
                          <a:effectLst/>
                          <a:latin typeface="Liberation Mono"/>
                        </a:rPr>
                        <a:t>(ename)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1"/>
                  </a:ext>
                </a:extLst>
              </a:tr>
              <a:tr h="442383">
                <a:tc>
                  <a:txBody>
                    <a:bodyPr/>
                    <a:lstStyle/>
                    <a:p>
                      <a:pPr>
                        <a:spcAft>
                          <a:spcPts val="0"/>
                        </a:spcAft>
                      </a:pPr>
                      <a:r>
                        <a:rPr kumimoji="0" lang="en-IN" sz="1800" kern="1200" dirty="0">
                          <a:solidFill>
                            <a:schemeClr val="tx1"/>
                          </a:solidFill>
                          <a:latin typeface="Liberation Mono"/>
                        </a:rPr>
                        <a:t>CHAR(N,...)</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CHAR() interprets each argument N as an integer and returns a string consisting of the characters given by the code values of those integers. </a:t>
                      </a:r>
                      <a:r>
                        <a:rPr kumimoji="0" lang="en-IN" sz="1800" b="1" kern="1200" dirty="0">
                          <a:solidFill>
                            <a:schemeClr val="tx1"/>
                          </a:solidFill>
                          <a:effectLst/>
                          <a:latin typeface="Liberation Mono"/>
                        </a:rPr>
                        <a:t>NULL values are skipped</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CHAR</a:t>
                      </a:r>
                      <a:r>
                        <a:rPr kumimoji="0" lang="en-IN" sz="1800" b="1" kern="1200" dirty="0">
                          <a:solidFill>
                            <a:schemeClr val="tx1"/>
                          </a:solidFill>
                          <a:effectLst/>
                          <a:latin typeface="Liberation Mono"/>
                        </a:rPr>
                        <a:t>(65, 66, 67);</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CAST</a:t>
                      </a:r>
                      <a:r>
                        <a:rPr kumimoji="0" lang="en-IN" sz="1800" b="1" kern="1200" dirty="0">
                          <a:solidFill>
                            <a:schemeClr val="tx1"/>
                          </a:solidFill>
                          <a:effectLst/>
                          <a:latin typeface="Liberation Mono"/>
                        </a:rPr>
                        <a:t>(char(65, 66, 67) as CHAR);</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2"/>
                  </a:ext>
                </a:extLst>
              </a:tr>
              <a:tr h="442383">
                <a:tc>
                  <a:txBody>
                    <a:bodyPr/>
                    <a:lstStyle/>
                    <a:p>
                      <a:pPr lvl="0">
                        <a:spcAft>
                          <a:spcPts val="0"/>
                        </a:spcAft>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Returns the string that results from concatenating the arguments. CONCAT() </a:t>
                      </a:r>
                      <a:r>
                        <a:rPr kumimoji="0" lang="en-IN" sz="1800" b="1" kern="1200" dirty="0">
                          <a:solidFill>
                            <a:schemeClr val="tx1"/>
                          </a:solidFill>
                          <a:effectLst/>
                          <a:latin typeface="Liberation Mono"/>
                        </a:rPr>
                        <a:t>returns NULL if any argument is NULL</a:t>
                      </a:r>
                      <a:r>
                        <a:rPr kumimoji="0" lang="en-IN" sz="1800" kern="1200" dirty="0">
                          <a:solidFill>
                            <a:schemeClr val="tx1"/>
                          </a:solidFill>
                          <a:effectLst/>
                          <a:latin typeface="Liberation Mono"/>
                        </a:rPr>
                        <a:t>.</a:t>
                      </a:r>
                    </a:p>
                    <a:p>
                      <a:pPr>
                        <a:spcAft>
                          <a:spcPts val="0"/>
                        </a:spcAft>
                      </a:pPr>
                      <a:r>
                        <a:rPr kumimoji="0" lang="en-IN" sz="1800" b="1" kern="1200" dirty="0">
                          <a:solidFill>
                            <a:schemeClr val="tx1"/>
                          </a:solidFill>
                          <a:effectLst/>
                          <a:latin typeface="Liberation Mono"/>
                        </a:rPr>
                        <a:t>e.g.</a:t>
                      </a:r>
                    </a:p>
                    <a:p>
                      <a:pPr>
                        <a:spcAft>
                          <a:spcPts val="0"/>
                        </a:spcAft>
                      </a:pPr>
                      <a:r>
                        <a:rPr lang="en-IN" sz="1800" kern="1200" dirty="0">
                          <a:solidFill>
                            <a:srgbClr val="0077AA"/>
                          </a:solidFill>
                          <a:latin typeface="Liberation Mono"/>
                          <a:ea typeface="+mn-ea"/>
                          <a:cs typeface="+mn-cs"/>
                        </a:rPr>
                        <a:t>SELECT</a:t>
                      </a:r>
                      <a:r>
                        <a:rPr kumimoji="0" lang="en-IN" sz="1800" b="1"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CONCAT</a:t>
                      </a:r>
                      <a:r>
                        <a:rPr kumimoji="0" lang="en-IN" sz="1800" b="1" kern="1200" dirty="0">
                          <a:solidFill>
                            <a:schemeClr val="tx1"/>
                          </a:solidFill>
                          <a:effectLst/>
                          <a:latin typeface="Liberation Mono"/>
                        </a:rPr>
                        <a:t>('Mr. ' , ename) </a:t>
                      </a:r>
                      <a:r>
                        <a:rPr lang="en-IN" sz="1800" kern="1200" dirty="0">
                          <a:solidFill>
                            <a:srgbClr val="0077AA"/>
                          </a:solidFill>
                          <a:latin typeface="Liberation Mono"/>
                          <a:cs typeface="+mn-cs"/>
                        </a:rPr>
                        <a:t>FROM</a:t>
                      </a:r>
                      <a:r>
                        <a:rPr kumimoji="0" lang="en-IN" sz="1800" b="1" kern="1200" dirty="0">
                          <a:solidFill>
                            <a:schemeClr val="tx1"/>
                          </a:solidFill>
                          <a:effectLst/>
                          <a:latin typeface="Liberation Mono"/>
                        </a:rPr>
                        <a:t> emp;</a:t>
                      </a:r>
                    </a:p>
                    <a:p>
                      <a:pPr>
                        <a:spcAft>
                          <a:spcPts val="0"/>
                        </a:spcAft>
                      </a:pP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3"/>
                  </a:ext>
                </a:extLst>
              </a:tr>
            </a:tbl>
          </a:graphicData>
        </a:graphic>
      </p:graphicFrame>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E3B25874-4A6A-4BD2-A278-7EEFF72C25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9E5E726-EB82-4F36-93E0-96CC755FE4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0656743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891808895"/>
              </p:ext>
            </p:extLst>
          </p:nvPr>
        </p:nvGraphicFramePr>
        <p:xfrm>
          <a:off x="133200" y="787406"/>
          <a:ext cx="11880000" cy="4282863"/>
        </p:xfrm>
        <a:graphic>
          <a:graphicData uri="http://schemas.openxmlformats.org/drawingml/2006/table">
            <a:tbl>
              <a:tblPr firstRow="1" bandRow="1">
                <a:tableStyleId>{17292A2E-F333-43FB-9621-5CBBE7FDCDCB}</a:tableStyleId>
              </a:tblPr>
              <a:tblGrid>
                <a:gridCol w="2577630">
                  <a:extLst>
                    <a:ext uri="{9D8B030D-6E8A-4147-A177-3AD203B41FA5}">
                      <a16:colId xmlns:a16="http://schemas.microsoft.com/office/drawing/2014/main" xmlns="" val="20000"/>
                    </a:ext>
                  </a:extLst>
                </a:gridCol>
                <a:gridCol w="9302370">
                  <a:extLst>
                    <a:ext uri="{9D8B030D-6E8A-4147-A177-3AD203B41FA5}">
                      <a16:colId xmlns:a16="http://schemas.microsoft.com/office/drawing/2014/main" xmlns=""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CONCAT(str1,str2,...)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a:spcAft>
                          <a:spcPts val="0"/>
                        </a:spcAft>
                      </a:pPr>
                      <a:endParaRPr kumimoji="0" lang="en-IN" sz="1800" kern="1200" dirty="0">
                        <a:solidFill>
                          <a:schemeClr val="tx1"/>
                        </a:solidFill>
                        <a:effectLst/>
                        <a:latin typeface="Liberation Mono"/>
                      </a:endParaRPr>
                    </a:p>
                    <a:p>
                      <a:pPr>
                        <a:spcAft>
                          <a:spcPts val="0"/>
                        </a:spcAft>
                      </a:pPr>
                      <a:r>
                        <a:rPr kumimoji="0" lang="en-IN" sz="1800" kern="1200" dirty="0">
                          <a:solidFill>
                            <a:schemeClr val="tx1"/>
                          </a:solidFill>
                          <a:effectLst/>
                          <a:latin typeface="Liberation Mono"/>
                        </a:rPr>
                        <a:t>For quoted strings, concatenation can be performed by placing the strings next to each other.</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'My' 'S' 'QL';</a:t>
                      </a:r>
                    </a:p>
                  </a:txBody>
                  <a:tcPr marL="68571" marR="68571"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ELT(N,str1,str2,str3,...)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ELT() returns the Nth element of the list of strings: str1 if N = 1, str2 if N = 2, and so on. Returns NULL if N is less than 1 or greater than the number of arguments.</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a:t>
                      </a:r>
                      <a:r>
                        <a:rPr lang="en-IN" sz="1800" kern="1200" dirty="0" err="1">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ELT</a:t>
                      </a:r>
                      <a:r>
                        <a:rPr kumimoji="0" lang="en-IN" sz="1800" b="0" kern="1200" dirty="0">
                          <a:solidFill>
                            <a:schemeClr val="tx1"/>
                          </a:solidFill>
                          <a:effectLst/>
                          <a:latin typeface="Liberation Mono"/>
                        </a:rPr>
                        <a:t>(1, ename, job, sal)</a:t>
                      </a:r>
                      <a:r>
                        <a:rPr lang="en-IN" sz="1800" b="0" kern="1200" dirty="0">
                          <a:solidFill>
                            <a:srgbClr val="0077AA"/>
                          </a:solidFill>
                          <a:latin typeface="Liberation Mono"/>
                          <a:cs typeface="+mn-cs"/>
                        </a:rPr>
                        <a:t> FROM</a:t>
                      </a:r>
                      <a:r>
                        <a:rPr kumimoji="0" lang="en-IN" sz="1800" b="0" kern="1200" dirty="0">
                          <a:solidFill>
                            <a:schemeClr val="tx1"/>
                          </a:solidFill>
                          <a:effectLst/>
                          <a:latin typeface="Liberation Mono"/>
                        </a:rPr>
                        <a:t> emp;</a:t>
                      </a:r>
                    </a:p>
                  </a:txBody>
                  <a:tcPr marL="68571" marR="68571"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STRCMP(expr1,expr2)</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STRCMP() returns 0 if the strings are the same, -1 if the first argument is smaller than the second according to the current sort order, and 1 otherwise.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3"/>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C87E6292-687E-4882-BED5-C6501BC4815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921BD8A-C98E-471F-96FA-A8BCC56CAE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74680903"/>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2194760250"/>
              </p:ext>
            </p:extLst>
          </p:nvPr>
        </p:nvGraphicFramePr>
        <p:xfrm>
          <a:off x="133200" y="787404"/>
          <a:ext cx="11880000" cy="4649892"/>
        </p:xfrm>
        <a:graphic>
          <a:graphicData uri="http://schemas.openxmlformats.org/drawingml/2006/table">
            <a:tbl>
              <a:tblPr firstRow="1" bandRow="1">
                <a:tableStyleId>{17292A2E-F333-43FB-9621-5CBBE7FDCDCB}</a:tableStyleId>
              </a:tblPr>
              <a:tblGrid>
                <a:gridCol w="3379656">
                  <a:extLst>
                    <a:ext uri="{9D8B030D-6E8A-4147-A177-3AD203B41FA5}">
                      <a16:colId xmlns:a16="http://schemas.microsoft.com/office/drawing/2014/main" xmlns="" val="20000"/>
                    </a:ext>
                  </a:extLst>
                </a:gridCol>
                <a:gridCol w="8500344">
                  <a:extLst>
                    <a:ext uri="{9D8B030D-6E8A-4147-A177-3AD203B41FA5}">
                      <a16:colId xmlns:a16="http://schemas.microsoft.com/office/drawing/2014/main" xmlns=""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FIELD(str,str1,str2,str3,...)</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index (position) of str in the str1, str2, str3, ... list. Returns 0 if str is not found. If str is NULL, the return value is 0.</a:t>
                      </a:r>
                    </a:p>
                    <a:p>
                      <a:pPr marL="0" marR="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('pune',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(NULL,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FIELD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'Infoway'</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'Technologies'</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'Kothrud'</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'Pune'</a:t>
                      </a:r>
                      <a:r>
                        <a:rPr kumimoji="0" lang="en-IN" sz="1800" b="0" kern="1200" dirty="0">
                          <a:solidFill>
                            <a:schemeClr val="tx1"/>
                          </a:solidFill>
                          <a:effectLst/>
                          <a:latin typeface="Liberation Mono"/>
                        </a:rPr>
                        <a:t>);</a:t>
                      </a:r>
                    </a:p>
                  </a:txBody>
                  <a:tcPr marL="68571" marR="68571"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LCASE(str) / LOWER(str)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lower case string. </a:t>
                      </a:r>
                      <a:r>
                        <a:rPr lang="en-IN" sz="1800" kern="1200" dirty="0">
                          <a:solidFill>
                            <a:schemeClr val="accent6">
                              <a:lumMod val="50000"/>
                            </a:schemeClr>
                          </a:solidFill>
                          <a:latin typeface="Liberation Mono"/>
                          <a:ea typeface="+mn-ea"/>
                          <a:cs typeface="Arial" panose="020B0604020202020204" pitchFamily="34" charset="0"/>
                        </a:rPr>
                        <a:t>LCASE</a:t>
                      </a:r>
                      <a:r>
                        <a:rPr kumimoji="0" lang="en-IN" sz="1800" kern="1200" dirty="0">
                          <a:solidFill>
                            <a:schemeClr val="tx1"/>
                          </a:solidFill>
                          <a:effectLst/>
                          <a:latin typeface="Liberation Mono"/>
                        </a:rPr>
                        <a:t>() is a synonym for </a:t>
                      </a:r>
                      <a:r>
                        <a:rPr lang="en-IN" sz="1800" kern="1200" dirty="0">
                          <a:solidFill>
                            <a:schemeClr val="accent6">
                              <a:lumMod val="50000"/>
                            </a:schemeClr>
                          </a:solidFill>
                          <a:latin typeface="Liberation Mono"/>
                          <a:ea typeface="+mn-ea"/>
                          <a:cs typeface="Arial" panose="020B0604020202020204" pitchFamily="34" charset="0"/>
                        </a:rPr>
                        <a:t>LOWER</a:t>
                      </a:r>
                      <a:r>
                        <a:rPr kumimoji="0" lang="en-IN"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2"/>
                  </a:ext>
                </a:extLst>
              </a:tr>
              <a:tr h="442383">
                <a:tc>
                  <a:txBody>
                    <a:bodyPr/>
                    <a:lstStyle/>
                    <a:p>
                      <a:r>
                        <a:rPr kumimoji="0" lang="en-US" sz="1800" kern="1200" dirty="0">
                          <a:solidFill>
                            <a:schemeClr val="tx1"/>
                          </a:solidFill>
                          <a:latin typeface="Liberation Mono"/>
                        </a:rPr>
                        <a:t>UCASE(str) / UPPER(</a:t>
                      </a:r>
                      <a:r>
                        <a:rPr kumimoji="0" lang="en-IN" sz="1800" kern="1200" dirty="0">
                          <a:solidFill>
                            <a:schemeClr val="tx1"/>
                          </a:solidFill>
                          <a:latin typeface="Liberation Mono"/>
                        </a:rPr>
                        <a:t>str</a:t>
                      </a:r>
                      <a:r>
                        <a:rPr kumimoji="0" lang="en-US" sz="1800" kern="1200" dirty="0">
                          <a:solidFill>
                            <a:schemeClr val="tx1"/>
                          </a:solidFill>
                          <a:latin typeface="Liberation Mono"/>
                        </a:rPr>
                        <a:t>)</a:t>
                      </a:r>
                      <a:endParaRPr kumimoji="0" lang="en-US"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upper case string. </a:t>
                      </a:r>
                      <a:r>
                        <a:rPr lang="en-US" sz="1800" kern="1200" dirty="0">
                          <a:solidFill>
                            <a:schemeClr val="accent6">
                              <a:lumMod val="50000"/>
                            </a:schemeClr>
                          </a:solidFill>
                          <a:latin typeface="Liberation Mono"/>
                          <a:ea typeface="+mn-ea"/>
                          <a:cs typeface="Arial" panose="020B0604020202020204" pitchFamily="34" charset="0"/>
                        </a:rPr>
                        <a:t>UCASE</a:t>
                      </a:r>
                      <a:r>
                        <a:rPr kumimoji="0" lang="en-US" sz="1800" kern="1200" dirty="0">
                          <a:solidFill>
                            <a:schemeClr val="tx1"/>
                          </a:solidFill>
                          <a:effectLst/>
                          <a:latin typeface="Liberation Mono"/>
                        </a:rPr>
                        <a:t>() is a synonym for </a:t>
                      </a:r>
                      <a:r>
                        <a:rPr lang="en-US" sz="1800" kern="1200" dirty="0">
                          <a:solidFill>
                            <a:schemeClr val="accent6">
                              <a:lumMod val="50000"/>
                            </a:schemeClr>
                          </a:solidFill>
                          <a:latin typeface="Liberation Mono"/>
                          <a:ea typeface="+mn-ea"/>
                          <a:cs typeface="Arial" panose="020B0604020202020204" pitchFamily="34" charset="0"/>
                        </a:rPr>
                        <a:t>UPPER</a:t>
                      </a:r>
                      <a:r>
                        <a:rPr kumimoji="0" lang="en-US" sz="1800" kern="1200" dirty="0">
                          <a:solidFill>
                            <a:schemeClr val="tx1"/>
                          </a:solidFill>
                          <a:effectLst/>
                          <a:latin typeface="Liberation Mono"/>
                        </a:rPr>
                        <a:t>().</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LENGTH(str)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length of the string.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left-padded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5"/>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pic>
        <p:nvPicPr>
          <p:cNvPr id="6" name="Picture 5">
            <a:extLst>
              <a:ext uri="{FF2B5EF4-FFF2-40B4-BE49-F238E27FC236}">
                <a16:creationId xmlns:a16="http://schemas.microsoft.com/office/drawing/2014/main" xmlns="" id="{A894EACC-8F80-4ACD-810A-EAE77C50D9B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A8208F16-61A3-48B4-AF75-4FB0F34527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xmlns="" id="{5C84B690-0B0E-48CC-A743-24A541E11BBC}"/>
              </a:ext>
            </a:extLst>
          </p:cNvPr>
          <p:cNvSpPr txBox="1"/>
          <p:nvPr/>
        </p:nvSpPr>
        <p:spPr>
          <a:xfrm>
            <a:off x="118542" y="5536433"/>
            <a:ext cx="6096000" cy="369332"/>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rgbClr val="669900"/>
                </a:solidFill>
                <a:latin typeface="Liberation Mono"/>
              </a:rPr>
              <a:t>'saleel</a:t>
            </a:r>
            <a:r>
              <a:rPr lang="en-IN" dirty="0">
                <a:latin typeface="Liberation Mono"/>
              </a:rPr>
              <a:t>') - </a:t>
            </a:r>
            <a:r>
              <a:rPr lang="en-IN" dirty="0">
                <a:solidFill>
                  <a:schemeClr val="accent6">
                    <a:lumMod val="50000"/>
                  </a:schemeClr>
                </a:solidFill>
                <a:latin typeface="Liberation Mono"/>
                <a:cs typeface="Arial" panose="020B0604020202020204" pitchFamily="34" charset="0"/>
              </a:rPr>
              <a:t>LENGTH</a:t>
            </a:r>
            <a:r>
              <a:rPr lang="en-IN" dirty="0">
                <a:latin typeface="Liberation Mono"/>
              </a:rPr>
              <a:t>(</a:t>
            </a:r>
            <a:r>
              <a:rPr lang="en-IN" dirty="0">
                <a:solidFill>
                  <a:schemeClr val="accent6">
                    <a:lumMod val="50000"/>
                  </a:schemeClr>
                </a:solidFill>
                <a:latin typeface="Liberation Mono"/>
                <a:cs typeface="Arial" panose="020B0604020202020204" pitchFamily="34" charset="0"/>
              </a:rPr>
              <a:t>REPLACE</a:t>
            </a:r>
            <a:r>
              <a:rPr lang="en-IN" dirty="0">
                <a:latin typeface="Liberation Mono"/>
              </a:rPr>
              <a:t>(</a:t>
            </a:r>
            <a:r>
              <a:rPr lang="en-IN" dirty="0">
                <a:solidFill>
                  <a:srgbClr val="669900"/>
                </a:solidFill>
                <a:latin typeface="Liberation Mono"/>
              </a:rPr>
              <a:t>'saleel</a:t>
            </a:r>
            <a:r>
              <a:rPr lang="en-IN" dirty="0">
                <a:latin typeface="Liberation Mono"/>
              </a:rPr>
              <a:t>', </a:t>
            </a:r>
            <a:r>
              <a:rPr lang="en-IN" dirty="0">
                <a:solidFill>
                  <a:srgbClr val="669900"/>
                </a:solidFill>
                <a:latin typeface="Liberation Mono"/>
              </a:rPr>
              <a:t>'e</a:t>
            </a:r>
            <a:r>
              <a:rPr lang="en-IN" dirty="0">
                <a:latin typeface="Liberation Mono"/>
              </a:rPr>
              <a:t>', ''));</a:t>
            </a:r>
          </a:p>
        </p:txBody>
      </p:sp>
    </p:spTree>
    <p:extLst>
      <p:ext uri="{BB962C8B-B14F-4D97-AF65-F5344CB8AC3E}">
        <p14:creationId xmlns:p14="http://schemas.microsoft.com/office/powerpoint/2010/main" xmlns="" val="1794395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Composite</a:t>
            </a:r>
            <a:r>
              <a:rPr lang="en-US" sz="4800" b="1" dirty="0">
                <a:latin typeface="Arial" pitchFamily="34" charset="0"/>
                <a:ea typeface="MS Mincho" pitchFamily="49" charset="-128"/>
                <a:cs typeface="Arial" pitchFamily="34" charset="0"/>
              </a:rPr>
              <a:t> </a:t>
            </a:r>
            <a:r>
              <a:rPr lang="en-US" sz="4800" b="1" dirty="0">
                <a:solidFill>
                  <a:srgbClr val="DC525C"/>
                </a:solidFill>
                <a:latin typeface="Segoe UI Light" panose="020B0502040204020203" pitchFamily="34" charset="0"/>
                <a:cs typeface="Segoe UI Light" panose="020B0502040204020203" pitchFamily="34" charset="0"/>
              </a:rPr>
              <a:t>VS </a:t>
            </a:r>
            <a:r>
              <a:rPr lang="en-US" sz="4800" dirty="0">
                <a:solidFill>
                  <a:srgbClr val="DC525C"/>
                </a:solidFill>
                <a:latin typeface="Segoe UI Light" panose="020B0502040204020203" pitchFamily="34" charset="0"/>
                <a:cs typeface="Segoe UI Light" panose="020B0502040204020203" pitchFamily="34" charset="0"/>
              </a:rPr>
              <a:t>Multi</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Valued</a:t>
            </a:r>
            <a:r>
              <a:rPr lang="en-US" sz="4800" b="1" dirty="0">
                <a:latin typeface="Arial" pitchFamily="34" charset="0"/>
                <a:ea typeface="MS Mincho" pitchFamily="49" charset="-128"/>
                <a:cs typeface="Arial" pitchFamily="34" charset="0"/>
              </a:rPr>
              <a:t> </a:t>
            </a:r>
            <a:r>
              <a:rPr lang="en-US" sz="4800" dirty="0">
                <a:solidFill>
                  <a:srgbClr val="DC525C"/>
                </a:solidFill>
                <a:latin typeface="Segoe UI Light" panose="020B0502040204020203" pitchFamily="34" charset="0"/>
                <a:cs typeface="Segoe UI Light" panose="020B0502040204020203" pitchFamily="34" charset="0"/>
              </a:rPr>
              <a:t>Attribute</a:t>
            </a:r>
          </a:p>
        </p:txBody>
      </p:sp>
      <p:pic>
        <p:nvPicPr>
          <p:cNvPr id="4" name="Picture 3">
            <a:extLst>
              <a:ext uri="{FF2B5EF4-FFF2-40B4-BE49-F238E27FC236}">
                <a16:creationId xmlns:a16="http://schemas.microsoft.com/office/drawing/2014/main" xmlns="" id="{1267F407-7DD9-4FE5-ABC1-C2D9DCB2E10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1374DF3-F72C-4AA9-A0AA-E4A79CB4A8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14528194"/>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xmlns="" val="4221708540"/>
              </p:ext>
            </p:extLst>
          </p:nvPr>
        </p:nvGraphicFramePr>
        <p:xfrm>
          <a:off x="133200" y="787406"/>
          <a:ext cx="11880000" cy="4618989"/>
        </p:xfrm>
        <a:graphic>
          <a:graphicData uri="http://schemas.openxmlformats.org/drawingml/2006/table">
            <a:tbl>
              <a:tblPr firstRow="1" bandRow="1">
                <a:tableStyleId>{17292A2E-F333-43FB-9621-5CBBE7FDCDCB}</a:tableStyleId>
              </a:tblPr>
              <a:tblGrid>
                <a:gridCol w="3585742">
                  <a:extLst>
                    <a:ext uri="{9D8B030D-6E8A-4147-A177-3AD203B41FA5}">
                      <a16:colId xmlns:a16="http://schemas.microsoft.com/office/drawing/2014/main" xmlns="" val="20000"/>
                    </a:ext>
                  </a:extLst>
                </a:gridCol>
                <a:gridCol w="8294258">
                  <a:extLst>
                    <a:ext uri="{9D8B030D-6E8A-4147-A177-3AD203B41FA5}">
                      <a16:colId xmlns:a16="http://schemas.microsoft.com/office/drawing/2014/main" xmlns=""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RPAD(str, len, padstr)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right-padded with the string padstr to a length of len characters.</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LEFT(str,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leftmost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RIGHT(str,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rightmost len characters from the string str, or NULL if any argument is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LTRIM(str)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leading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RTRIM(str)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string str with trailing space characters removed.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TRIM([{BOTH | LEADING | TRAILING} [remstr] FROM] 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(LEADING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(BOTH 'x' FROM '</a:t>
                      </a:r>
                      <a:r>
                        <a:rPr kumimoji="0" lang="en-IN" sz="1800" b="0" kern="1200" dirty="0" err="1">
                          <a:solidFill>
                            <a:schemeClr val="tx1"/>
                          </a:solidFill>
                          <a:effectLst/>
                          <a:latin typeface="Liberation Mono"/>
                        </a:rPr>
                        <a:t>xxxABCxxx</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'ABC'</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TRIM</a:t>
                      </a:r>
                      <a:r>
                        <a:rPr kumimoji="0" lang="en-IN" sz="1800" b="0" kern="1200" dirty="0">
                          <a:solidFill>
                            <a:schemeClr val="tx1"/>
                          </a:solidFill>
                          <a:effectLst/>
                          <a:latin typeface="Liberation Mono"/>
                        </a:rPr>
                        <a:t>(TRAILING 'xyz' FROM '</a:t>
                      </a:r>
                      <a:r>
                        <a:rPr kumimoji="0" lang="en-IN" sz="1800" b="0" kern="1200" dirty="0" err="1">
                          <a:solidFill>
                            <a:schemeClr val="tx1"/>
                          </a:solidFill>
                          <a:effectLst/>
                          <a:latin typeface="Liberation Mono"/>
                        </a:rPr>
                        <a:t>ABCxxyz</a:t>
                      </a:r>
                      <a:r>
                        <a:rPr kumimoji="0" lang="en-IN" sz="1800" b="0" kern="1200" dirty="0">
                          <a:solidFill>
                            <a:schemeClr val="tx1"/>
                          </a:solidFill>
                          <a:effectLst/>
                          <a:latin typeface="Liberation Mono"/>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0" kern="1200" dirty="0">
                          <a:solidFill>
                            <a:schemeClr val="tx1"/>
                          </a:solidFill>
                          <a:effectLst/>
                          <a:latin typeface="Liberation Mono"/>
                        </a:rPr>
                        <a:t>        -&gt; '</a:t>
                      </a:r>
                      <a:r>
                        <a:rPr kumimoji="0" lang="en-IN" sz="1800" b="0" kern="1200" dirty="0" err="1">
                          <a:solidFill>
                            <a:schemeClr val="tx1"/>
                          </a:solidFill>
                          <a:effectLst/>
                          <a:latin typeface="Liberation Mono"/>
                        </a:rPr>
                        <a:t>ABCx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6"/>
                  </a:ext>
                </a:extLst>
              </a:tr>
            </a:tbl>
          </a:graphicData>
        </a:graphic>
      </p:graphicFrame>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sp>
        <p:nvSpPr>
          <p:cNvPr id="2" name="Rectangle 1"/>
          <p:cNvSpPr/>
          <p:nvPr/>
        </p:nvSpPr>
        <p:spPr>
          <a:xfrm>
            <a:off x="118542" y="5485819"/>
            <a:ext cx="11894658" cy="584775"/>
          </a:xfrm>
          <a:prstGeom prst="rect">
            <a:avLst/>
          </a:prstGeom>
          <a:solidFill>
            <a:schemeClr val="bg1"/>
          </a:solidFill>
        </p:spPr>
        <p:txBody>
          <a:bodyPr wrap="square">
            <a:spAutoFit/>
          </a:bodyPr>
          <a:lstStyle/>
          <a:p>
            <a:r>
              <a:rPr lang="en-IN" sz="1600" b="1" dirty="0">
                <a:latin typeface="Arial" panose="020B0604020202020204" pitchFamily="34" charset="0"/>
                <a:cs typeface="Arial" panose="020B0604020202020204" pitchFamily="34" charset="0"/>
              </a:rPr>
              <a:t>If none of the specifiers BOTH, LEADING, or TRAILING is given, BOTH is assumed. remstr is optional and, if not specified, spaces are removed.</a:t>
            </a:r>
          </a:p>
        </p:txBody>
      </p:sp>
      <p:pic>
        <p:nvPicPr>
          <p:cNvPr id="6" name="Picture 5">
            <a:extLst>
              <a:ext uri="{FF2B5EF4-FFF2-40B4-BE49-F238E27FC236}">
                <a16:creationId xmlns:a16="http://schemas.microsoft.com/office/drawing/2014/main" xmlns="" id="{5F160D9D-B9A3-44C7-9962-75948FE4C27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A6B9CE4-453A-4AA5-B033-AC271F5DFC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3532869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String 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3609761337"/>
              </p:ext>
            </p:extLst>
          </p:nvPr>
        </p:nvGraphicFramePr>
        <p:xfrm>
          <a:off x="133200" y="787406"/>
          <a:ext cx="11880000" cy="5335692"/>
        </p:xfrm>
        <a:graphic>
          <a:graphicData uri="http://schemas.openxmlformats.org/drawingml/2006/table">
            <a:tbl>
              <a:tblPr firstRow="1" bandRow="1">
                <a:tableStyleId>{17292A2E-F333-43FB-9621-5CBBE7FDCDCB}</a:tableStyleId>
              </a:tblPr>
              <a:tblGrid>
                <a:gridCol w="3009678">
                  <a:extLst>
                    <a:ext uri="{9D8B030D-6E8A-4147-A177-3AD203B41FA5}">
                      <a16:colId xmlns:a16="http://schemas.microsoft.com/office/drawing/2014/main" xmlns="" val="20000"/>
                    </a:ext>
                  </a:extLst>
                </a:gridCol>
                <a:gridCol w="8870322">
                  <a:extLst>
                    <a:ext uri="{9D8B030D-6E8A-4147-A177-3AD203B41FA5}">
                      <a16:colId xmlns:a16="http://schemas.microsoft.com/office/drawing/2014/main" xmlns=""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FORMAT(X,D)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Formats the number X to a format like '#,###,###.##', rounded to D decimal places, and returns the result as a string. If D is 0, the result has no decimal point or fractional part.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FORMAT</a:t>
                      </a:r>
                      <a:r>
                        <a:rPr kumimoji="0" lang="en-IN" sz="1800" b="0" kern="1200" dirty="0">
                          <a:solidFill>
                            <a:schemeClr val="tx1"/>
                          </a:solidFill>
                          <a:effectLst/>
                          <a:latin typeface="Liberation Mono"/>
                        </a:rPr>
                        <a:t>(1234.456,2);</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INSTR(str, substr)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position of the first occurrence of substring substr in string str.</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REPLACE(str, from_str, to_str)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all occurrences of the string from_str replaced by the string to_str. REPLACE() performs a case-sensitive match when searching for from_str.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IN" sz="1800" b="0" kern="1200" dirty="0">
                          <a:solidFill>
                            <a:srgbClr val="0077AA"/>
                          </a:solidFill>
                          <a:latin typeface="Liberation Mono"/>
                          <a:cs typeface="+mn-cs"/>
                        </a:rPr>
                        <a:t>SELECT</a:t>
                      </a:r>
                      <a:r>
                        <a:rPr kumimoji="0" lang="en-IN" sz="1800" b="0" kern="1200" dirty="0">
                          <a:solidFill>
                            <a:schemeClr val="tx1"/>
                          </a:solidFill>
                          <a:effectLst/>
                          <a:latin typeface="Liberation Mono"/>
                        </a:rPr>
                        <a:t> </a:t>
                      </a:r>
                      <a:r>
                        <a:rPr lang="en-IN" sz="1800" kern="1200" dirty="0">
                          <a:solidFill>
                            <a:schemeClr val="accent6">
                              <a:lumMod val="50000"/>
                            </a:schemeClr>
                          </a:solidFill>
                          <a:latin typeface="Liberation Mono"/>
                          <a:ea typeface="+mn-ea"/>
                          <a:cs typeface="Arial" panose="020B0604020202020204" pitchFamily="34" charset="0"/>
                        </a:rPr>
                        <a:t>REPLACE</a:t>
                      </a:r>
                      <a:r>
                        <a:rPr kumimoji="0" lang="en-IN" sz="1800" b="0" kern="1200" dirty="0">
                          <a:solidFill>
                            <a:schemeClr val="tx1"/>
                          </a:solidFill>
                          <a:effectLst/>
                          <a:latin typeface="Liberation Mono"/>
                        </a:rPr>
                        <a:t>(</a:t>
                      </a:r>
                      <a:r>
                        <a:rPr lang="en-IN" sz="1800" kern="1200" dirty="0">
                          <a:solidFill>
                            <a:srgbClr val="669900"/>
                          </a:solidFill>
                          <a:latin typeface="Liberation Mono"/>
                          <a:ea typeface="+mn-ea"/>
                          <a:cs typeface="+mn-cs"/>
                        </a:rPr>
                        <a:t>'Hello'</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'l'</a:t>
                      </a:r>
                      <a:r>
                        <a:rPr kumimoji="0" lang="en-IN" sz="1800" b="0" kern="1200" dirty="0">
                          <a:solidFill>
                            <a:schemeClr val="tx1"/>
                          </a:solidFill>
                          <a:effectLst/>
                          <a:latin typeface="Liberation Mono"/>
                        </a:rPr>
                        <a:t>, </a:t>
                      </a:r>
                      <a:r>
                        <a:rPr lang="en-IN" sz="1800" kern="1200" dirty="0">
                          <a:solidFill>
                            <a:srgbClr val="669900"/>
                          </a:solidFill>
                          <a:latin typeface="Liberation Mono"/>
                          <a:ea typeface="+mn-ea"/>
                          <a:cs typeface="+mn-cs"/>
                        </a:rPr>
                        <a:t>'x'</a:t>
                      </a:r>
                      <a:r>
                        <a:rPr kumimoji="0" lang="en-IN" sz="1800" b="0" kern="1200" dirty="0">
                          <a:solidFill>
                            <a:schemeClr val="tx1"/>
                          </a:solidFill>
                          <a:effectLst/>
                          <a:latin typeface="Liberation Mono"/>
                        </a:rPr>
                        <a:t>);</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REVERSE(str)</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Returns the string str with the order of the characters reversed.</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SUBSTR(str, pos, len)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kern="1200" dirty="0">
                          <a:solidFill>
                            <a:schemeClr val="tx1"/>
                          </a:solidFill>
                          <a:effectLst/>
                          <a:latin typeface="Liberation Mono"/>
                        </a:rPr>
                        <a:t>SUBSTR() </a:t>
                      </a:r>
                      <a:r>
                        <a:rPr kumimoji="0" lang="en-US" sz="1800" b="1" kern="1200" dirty="0">
                          <a:solidFill>
                            <a:schemeClr val="tx1"/>
                          </a:solidFill>
                          <a:effectLst/>
                          <a:latin typeface="Liberation Mono"/>
                        </a:rPr>
                        <a:t>is a synonym for SUBSTRING().</a:t>
                      </a:r>
                      <a:endParaRPr kumimoji="0" lang="en-IN" sz="1800" b="1" kern="1200" dirty="0">
                        <a:solidFill>
                          <a:schemeClr val="tx1"/>
                        </a:solidFill>
                        <a:effectLst/>
                        <a:latin typeface="Liberation Mon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b="1" kern="1200" dirty="0">
                          <a:solidFill>
                            <a:schemeClr val="tx1"/>
                          </a:solidFill>
                          <a:effectLst/>
                          <a:latin typeface="Liberation Mono"/>
                        </a:rPr>
                        <a:t>e.g.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a:t>
                      </a:r>
                      <a:r>
                        <a:rPr lang="en-US" sz="1800" kern="1200" dirty="0">
                          <a:solidFill>
                            <a:srgbClr val="669900"/>
                          </a:solidFill>
                          <a:latin typeface="Liberation Mono"/>
                          <a:ea typeface="+mn-ea"/>
                          <a:cs typeface="+mn-cs"/>
                        </a:rPr>
                        <a:t>'This is the test by IWAY'</a:t>
                      </a:r>
                      <a:r>
                        <a:rPr kumimoji="0" lang="en-US" sz="1800" b="0" kern="1200" dirty="0">
                          <a:solidFill>
                            <a:schemeClr val="tx1"/>
                          </a:solidFill>
                          <a:effectLst/>
                          <a:latin typeface="Liberation Mono"/>
                        </a:rPr>
                        <a:t>, 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rgbClr val="0077AA"/>
                          </a:solidFill>
                          <a:latin typeface="Liberation Mono"/>
                          <a:cs typeface="+mn-cs"/>
                        </a:rPr>
                        <a:t>SELECT</a:t>
                      </a:r>
                      <a:r>
                        <a:rPr kumimoji="0" lang="en-US" sz="1800" b="0" kern="1200" dirty="0">
                          <a:solidFill>
                            <a:schemeClr val="tx1"/>
                          </a:solidFill>
                          <a:effectLst/>
                          <a:latin typeface="Liberation Mono"/>
                        </a:rPr>
                        <a:t> </a:t>
                      </a:r>
                      <a:r>
                        <a:rPr lang="en-US" sz="1800" kern="1200" dirty="0">
                          <a:solidFill>
                            <a:schemeClr val="accent6">
                              <a:lumMod val="50000"/>
                            </a:schemeClr>
                          </a:solidFill>
                          <a:latin typeface="Liberation Mono"/>
                          <a:ea typeface="+mn-ea"/>
                          <a:cs typeface="Arial" panose="020B0604020202020204" pitchFamily="34" charset="0"/>
                        </a:rPr>
                        <a:t>SUBSTR</a:t>
                      </a:r>
                      <a:r>
                        <a:rPr kumimoji="0" lang="en-US" sz="1800" b="0" kern="1200" dirty="0">
                          <a:solidFill>
                            <a:schemeClr val="tx1"/>
                          </a:solidFill>
                          <a:effectLst/>
                          <a:latin typeface="Liberation Mono"/>
                        </a:rPr>
                        <a:t>('This is the test by IWAY', -4, 4);</a:t>
                      </a:r>
                      <a:endParaRPr kumimoji="0" lang="en-IN" sz="1800" b="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MID(str, pos, len)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MID(str, pos, len) </a:t>
                      </a:r>
                      <a:r>
                        <a:rPr kumimoji="0" lang="en-IN" sz="1800" b="1" kern="1200" dirty="0">
                          <a:solidFill>
                            <a:schemeClr val="tx1"/>
                          </a:solidFill>
                          <a:effectLst/>
                          <a:latin typeface="Liberation Mono"/>
                        </a:rPr>
                        <a:t>is a synonym for</a:t>
                      </a:r>
                      <a:r>
                        <a:rPr kumimoji="0" lang="en-IN" sz="1800" kern="1200" dirty="0">
                          <a:solidFill>
                            <a:schemeClr val="tx1"/>
                          </a:solidFill>
                          <a:effectLst/>
                          <a:latin typeface="Liberation Mono"/>
                        </a:rPr>
                        <a:t> </a:t>
                      </a:r>
                      <a:r>
                        <a:rPr lang="en-IN" sz="1800" b="1" kern="1200" dirty="0">
                          <a:solidFill>
                            <a:schemeClr val="accent6">
                              <a:lumMod val="50000"/>
                            </a:schemeClr>
                          </a:solidFill>
                          <a:latin typeface="Liberation Mono"/>
                          <a:ea typeface="+mn-ea"/>
                          <a:cs typeface="Arial" panose="020B0604020202020204" pitchFamily="34" charset="0"/>
                        </a:rPr>
                        <a:t>SUBSTRING</a:t>
                      </a:r>
                      <a:r>
                        <a:rPr kumimoji="0" lang="en-IN" sz="1800" b="1" kern="1200" dirty="0">
                          <a:solidFill>
                            <a:schemeClr val="tx1"/>
                          </a:solidFill>
                          <a:effectLst/>
                          <a:latin typeface="Liberation Mono"/>
                        </a:rPr>
                        <a:t>(str, pos, len).</a:t>
                      </a:r>
                      <a:endParaRPr kumimoji="0" lang="en-IN" sz="1800" b="1"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6"/>
                  </a:ext>
                </a:extLst>
              </a:tr>
            </a:tbl>
          </a:graphicData>
        </a:graphic>
      </p:graphicFrame>
      <p:pic>
        <p:nvPicPr>
          <p:cNvPr id="4" name="Picture 3">
            <a:extLst>
              <a:ext uri="{FF2B5EF4-FFF2-40B4-BE49-F238E27FC236}">
                <a16:creationId xmlns:a16="http://schemas.microsoft.com/office/drawing/2014/main" xmlns="" id="{F7E8CB72-1A41-4313-BF68-06DC99AAF5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6800871-EF52-4EC9-9C15-CBCB5ECF1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4851337"/>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Mathematical </a:t>
            </a:r>
            <a:r>
              <a:rPr lang="en-US" sz="4800" dirty="0">
                <a:solidFill>
                  <a:srgbClr val="DC525C"/>
                </a:solidFill>
                <a:latin typeface="Segoe UI Light" panose="020B0502040204020203" pitchFamily="34" charset="0"/>
                <a:cs typeface="Segoe UI Light" panose="020B0502040204020203" pitchFamily="34" charset="0"/>
              </a:rPr>
              <a:t>Functions</a:t>
            </a:r>
          </a:p>
        </p:txBody>
      </p:sp>
      <p:pic>
        <p:nvPicPr>
          <p:cNvPr id="3" name="Picture 2">
            <a:extLst>
              <a:ext uri="{FF2B5EF4-FFF2-40B4-BE49-F238E27FC236}">
                <a16:creationId xmlns:a16="http://schemas.microsoft.com/office/drawing/2014/main" xmlns="" id="{0417F367-B1D0-4651-850D-1CB64C1B12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9160E02A-9116-453F-B6A2-02B7E3B9EE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6901781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1490321789"/>
              </p:ext>
            </p:extLst>
          </p:nvPr>
        </p:nvGraphicFramePr>
        <p:xfrm>
          <a:off x="133200" y="787404"/>
          <a:ext cx="11880000" cy="3477258"/>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xmlns="" val="20000"/>
                    </a:ext>
                  </a:extLst>
                </a:gridCol>
                <a:gridCol w="8903535">
                  <a:extLst>
                    <a:ext uri="{9D8B030D-6E8A-4147-A177-3AD203B41FA5}">
                      <a16:colId xmlns:a16="http://schemas.microsoft.com/office/drawing/2014/main" xmlns=""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ABS(X)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absolute value of X.</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CEIL() is a synonym for CEILING().</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CEILING(X)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CEIL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3"/>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FLOOR(X)</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t>
                      </a:r>
                      <a:r>
                        <a:rPr kumimoji="0" lang="en-IN" sz="1800" kern="1200">
                          <a:solidFill>
                            <a:schemeClr val="tx1"/>
                          </a:solidFill>
                          <a:effectLst/>
                          <a:latin typeface="Liberation Mono"/>
                        </a:rPr>
                        <a:t>FLOOR value.</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4"/>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MOD(N,M),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 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kern="1200" dirty="0">
                          <a:solidFill>
                            <a:schemeClr val="tx1"/>
                          </a:solidFill>
                          <a:latin typeface="Liberation Mono"/>
                        </a:rPr>
                        <a:t>N MOD M</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remainder of N divided by M. MOD(N,0) returns NULL.</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5"/>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POWER(X,Y)</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This is a synonym for POW().</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6"/>
                  </a:ext>
                </a:extLst>
              </a:tr>
            </a:tbl>
          </a:graphicData>
        </a:graphic>
      </p:graphicFrame>
      <p:pic>
        <p:nvPicPr>
          <p:cNvPr id="4" name="Picture 3">
            <a:extLst>
              <a:ext uri="{FF2B5EF4-FFF2-40B4-BE49-F238E27FC236}">
                <a16:creationId xmlns:a16="http://schemas.microsoft.com/office/drawing/2014/main" xmlns="" id="{38DEF213-0FDD-4FF0-B78C-E7D2FE231C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78D23DA5-A5AE-4E94-8111-E88C3C2B1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xmlns="" id="{B2057FD9-DACE-4F76-A67E-9622AABF4DAB}"/>
              </a:ext>
            </a:extLst>
          </p:cNvPr>
          <p:cNvSpPr txBox="1"/>
          <p:nvPr/>
        </p:nvSpPr>
        <p:spPr>
          <a:xfrm>
            <a:off x="189431" y="4271013"/>
            <a:ext cx="6096000" cy="254236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CEIL</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FLOOR</a:t>
            </a:r>
            <a:r>
              <a:rPr lang="en-IN" dirty="0">
                <a:solidFill>
                  <a:schemeClr val="bg1">
                    <a:lumMod val="65000"/>
                  </a:schemeClr>
                </a:solidFill>
                <a:latin typeface="Liberation Mono"/>
                <a:cs typeface="Arial" panose="020B0604020202020204" pitchFamily="34" charset="0"/>
              </a:rPr>
              <a:t>(</a:t>
            </a:r>
            <a:r>
              <a:rPr lang="en-IN" dirty="0">
                <a:latin typeface="Liberation Mono"/>
              </a:rPr>
              <a:t>-1.23</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solidFill>
                  <a:schemeClr val="bg1">
                    <a:lumMod val="65000"/>
                  </a:schemeClr>
                </a:solidFill>
                <a:latin typeface="Liberation Mono"/>
                <a:cs typeface="Arial" panose="020B0604020202020204" pitchFamily="34" charset="0"/>
              </a:rPr>
              <a:t>(</a:t>
            </a:r>
            <a:r>
              <a:rPr lang="en-US" dirty="0">
                <a:latin typeface="Liberation Mono"/>
              </a:rPr>
              <a:t>-1.23</a:t>
            </a:r>
            <a:r>
              <a:rPr lang="en-US" dirty="0">
                <a:solidFill>
                  <a:schemeClr val="bg1">
                    <a:lumMod val="65000"/>
                  </a:schemeClr>
                </a:solidFill>
                <a:latin typeface="Liberation Mono"/>
                <a:cs typeface="Arial" panose="020B0604020202020204" pitchFamily="34" charset="0"/>
              </a:rPr>
              <a:t>)</a:t>
            </a:r>
            <a:r>
              <a:rPr lang="en-US" dirty="0">
                <a:latin typeface="Liberation Mono"/>
              </a:rPr>
              <a:t>;</a:t>
            </a:r>
          </a:p>
          <a:p>
            <a:pPr marL="285750" indent="-285750">
              <a:lnSpc>
                <a:spcPct val="150000"/>
              </a:lnSpc>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rPr>
              <a:t> </a:t>
            </a:r>
            <a:r>
              <a:rPr lang="en-US" dirty="0">
                <a:solidFill>
                  <a:schemeClr val="accent6">
                    <a:lumMod val="50000"/>
                  </a:schemeClr>
                </a:solidFill>
                <a:latin typeface="Liberation Mono"/>
                <a:cs typeface="Arial" panose="020B0604020202020204" pitchFamily="34" charset="0"/>
              </a:rPr>
              <a:t>ROUND</a:t>
            </a:r>
            <a:r>
              <a:rPr lang="en-US" dirty="0">
                <a:latin typeface="Liberation Mono"/>
              </a:rPr>
              <a:t>(-1.58);</a:t>
            </a:r>
            <a:endParaRPr lang="en-IN" dirty="0">
              <a:latin typeface="Liberation Mono"/>
            </a:endParaRPr>
          </a:p>
        </p:txBody>
      </p:sp>
      <p:sp>
        <p:nvSpPr>
          <p:cNvPr id="9" name="TextBox 8">
            <a:extLst>
              <a:ext uri="{FF2B5EF4-FFF2-40B4-BE49-F238E27FC236}">
                <a16:creationId xmlns:a16="http://schemas.microsoft.com/office/drawing/2014/main" xmlns="" id="{4C7EC731-DAEB-45E9-BCE4-07C5AF6C16A6}"/>
              </a:ext>
            </a:extLst>
          </p:cNvPr>
          <p:cNvSpPr txBox="1"/>
          <p:nvPr/>
        </p:nvSpPr>
        <p:spPr>
          <a:xfrm>
            <a:off x="5303118" y="4494341"/>
            <a:ext cx="3024336" cy="369332"/>
          </a:xfrm>
          <a:prstGeom prst="rect">
            <a:avLst/>
          </a:prstGeom>
          <a:noFill/>
        </p:spPr>
        <p:txBody>
          <a:bodyPr wrap="square">
            <a:spAutoFit/>
          </a:bodyPr>
          <a:lstStyle/>
          <a:p>
            <a:r>
              <a:rPr lang="en-IN" dirty="0">
                <a:latin typeface="Liberation Mono"/>
              </a:rPr>
              <a:t> </a:t>
            </a:r>
            <a:r>
              <a:rPr lang="en-IN" dirty="0">
                <a:solidFill>
                  <a:srgbClr val="0077AA"/>
                </a:solidFill>
                <a:latin typeface="Liberation Mono"/>
                <a:cs typeface="Times New Roman" panose="02020603050405020304" pitchFamily="18" charset="0"/>
              </a:rPr>
              <a:t>SELECT</a:t>
            </a:r>
            <a:r>
              <a:rPr lang="en-IN" dirty="0">
                <a:latin typeface="Liberation Mono"/>
              </a:rPr>
              <a:t> </a:t>
            </a:r>
            <a:r>
              <a:rPr lang="en-IN" dirty="0">
                <a:solidFill>
                  <a:schemeClr val="accent6">
                    <a:lumMod val="50000"/>
                  </a:schemeClr>
                </a:solidFill>
                <a:latin typeface="Liberation Mono"/>
                <a:cs typeface="Arial" panose="020B0604020202020204" pitchFamily="34" charset="0"/>
              </a:rPr>
              <a:t>GREATEST</a:t>
            </a:r>
            <a:r>
              <a:rPr lang="en-IN" dirty="0">
                <a:solidFill>
                  <a:schemeClr val="bg1">
                    <a:lumMod val="65000"/>
                  </a:schemeClr>
                </a:solidFill>
                <a:latin typeface="Liberation Mono"/>
                <a:cs typeface="Arial" panose="020B0604020202020204" pitchFamily="34" charset="0"/>
              </a:rPr>
              <a:t>(</a:t>
            </a:r>
            <a:r>
              <a:rPr lang="en-IN" dirty="0">
                <a:latin typeface="Liberation Mono"/>
              </a:rPr>
              <a:t>-1, -1.01</a:t>
            </a:r>
            <a:r>
              <a:rPr lang="en-IN" dirty="0">
                <a:solidFill>
                  <a:schemeClr val="bg1">
                    <a:lumMod val="65000"/>
                  </a:schemeClr>
                </a:solidFill>
                <a:latin typeface="Liberation Mono"/>
                <a:cs typeface="Arial" panose="020B0604020202020204" pitchFamily="34" charset="0"/>
              </a:rPr>
              <a:t>)</a:t>
            </a:r>
            <a:r>
              <a:rPr lang="en-IN" dirty="0">
                <a:latin typeface="Liberation Mono"/>
              </a:rPr>
              <a:t>;</a:t>
            </a:r>
          </a:p>
        </p:txBody>
      </p:sp>
    </p:spTree>
    <p:extLst>
      <p:ext uri="{BB962C8B-B14F-4D97-AF65-F5344CB8AC3E}">
        <p14:creationId xmlns:p14="http://schemas.microsoft.com/office/powerpoint/2010/main" xmlns="" val="174168642"/>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Mathematical </a:t>
            </a:r>
            <a:r>
              <a:rPr lang="en-US" sz="3200" b="1" i="1" dirty="0">
                <a:latin typeface="Arial" pitchFamily="34" charset="0"/>
                <a:cs typeface="Arial" pitchFamily="34" charset="0"/>
              </a:rPr>
              <a:t>Functions</a:t>
            </a:r>
            <a:endParaRPr lang="en-IN" sz="3200" b="1" i="1" dirty="0">
              <a:latin typeface="Arial" pitchFamily="34" charset="0"/>
              <a:cs typeface="Arial"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xmlns="" val="4186142605"/>
              </p:ext>
            </p:extLst>
          </p:nvPr>
        </p:nvGraphicFramePr>
        <p:xfrm>
          <a:off x="133200" y="787404"/>
          <a:ext cx="11880000" cy="2530686"/>
        </p:xfrm>
        <a:graphic>
          <a:graphicData uri="http://schemas.openxmlformats.org/drawingml/2006/table">
            <a:tbl>
              <a:tblPr firstRow="1" bandRow="1">
                <a:tableStyleId>{17292A2E-F333-43FB-9621-5CBBE7FDCDCB}</a:tableStyleId>
              </a:tblPr>
              <a:tblGrid>
                <a:gridCol w="2976465">
                  <a:extLst>
                    <a:ext uri="{9D8B030D-6E8A-4147-A177-3AD203B41FA5}">
                      <a16:colId xmlns:a16="http://schemas.microsoft.com/office/drawing/2014/main" xmlns="" val="20000"/>
                    </a:ext>
                  </a:extLst>
                </a:gridCol>
                <a:gridCol w="8903535">
                  <a:extLst>
                    <a:ext uri="{9D8B030D-6E8A-4147-A177-3AD203B41FA5}">
                      <a16:colId xmlns:a16="http://schemas.microsoft.com/office/drawing/2014/main" xmlns="" val="20001"/>
                    </a:ext>
                  </a:extLst>
                </a:gridCol>
              </a:tblGrid>
              <a:tr h="442383">
                <a:tc>
                  <a:txBody>
                    <a:bodyPr/>
                    <a:lstStyle/>
                    <a:p>
                      <a:r>
                        <a:rPr kumimoji="0" lang="en-US" sz="2000" b="1" kern="1200" dirty="0">
                          <a:solidFill>
                            <a:schemeClr val="accent5">
                              <a:lumMod val="40000"/>
                              <a:lumOff val="60000"/>
                            </a:schemeClr>
                          </a:solidFill>
                          <a:latin typeface="Liberation Mono"/>
                        </a:rPr>
                        <a:t>Syntax</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tc>
                  <a:txBody>
                    <a:bodyPr/>
                    <a:lstStyle/>
                    <a:p>
                      <a:r>
                        <a:rPr kumimoji="0" lang="en-IN" sz="2000" b="1" kern="1200" dirty="0">
                          <a:solidFill>
                            <a:schemeClr val="accent5">
                              <a:lumMod val="40000"/>
                              <a:lumOff val="60000"/>
                            </a:schemeClr>
                          </a:solidFill>
                          <a:latin typeface="Liberation Mono"/>
                        </a:rPr>
                        <a:t>Result</a:t>
                      </a:r>
                      <a:endParaRPr kumimoji="0" lang="en-IN" sz="2000" b="1" kern="1200" dirty="0">
                        <a:solidFill>
                          <a:schemeClr val="accent5">
                            <a:lumMod val="40000"/>
                            <a:lumOff val="60000"/>
                          </a:schemeClr>
                        </a:solidFill>
                        <a:latin typeface="Liberation Mono"/>
                        <a:ea typeface="+mn-ea"/>
                        <a:cs typeface="Arial" panose="020B0604020202020204" pitchFamily="34" charset="0"/>
                      </a:endParaRPr>
                    </a:p>
                  </a:txBody>
                  <a:tcPr marL="91428" marR="91428"/>
                </a:tc>
                <a:extLst>
                  <a:ext uri="{0D108BD9-81ED-4DB2-BD59-A6C34878D82A}">
                    <a16:rowId xmlns:a16="http://schemas.microsoft.com/office/drawing/2014/main" xmlns="" val="10000"/>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RAND([N])</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a random floating-point value v</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1"/>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ROUND(X,D)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Rounds the argument X to D decimal places. The rounding algorithm depends on the data type of X. D defaults to 0 if not specified.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2"/>
                  </a:ext>
                </a:extLst>
              </a:tr>
              <a:tr h="4423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latin typeface="Liberation Mono"/>
                        </a:rPr>
                        <a:t>TRUNCATE(X,D)</a:t>
                      </a:r>
                      <a:endParaRPr kumimoji="0" lang="en-IN" sz="1800" kern="1200" dirty="0">
                        <a:solidFill>
                          <a:schemeClr val="tx1"/>
                        </a:solidFill>
                        <a:latin typeface="Liberation Mono"/>
                        <a:ea typeface="+mn-ea"/>
                        <a:cs typeface="+mn-cs"/>
                      </a:endParaRPr>
                    </a:p>
                  </a:txBody>
                  <a:tcPr marL="68571" marR="68571"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800" kern="1200" dirty="0">
                          <a:solidFill>
                            <a:schemeClr val="tx1"/>
                          </a:solidFill>
                          <a:effectLst/>
                          <a:latin typeface="Liberation Mono"/>
                        </a:rPr>
                        <a:t>Returns the number X, truncated to D decimal places. If D is 0, the result has no decimal point or fractional part. D can be negative to cause D digits left of the decimal point of the value X to become zero.</a:t>
                      </a:r>
                      <a:endParaRPr kumimoji="0" lang="en-IN" sz="1800" kern="1200" dirty="0">
                        <a:solidFill>
                          <a:schemeClr val="tx1"/>
                        </a:solidFill>
                        <a:effectLst/>
                        <a:latin typeface="Liberation Mono"/>
                        <a:ea typeface="Times New Roman" panose="02020603050405020304" pitchFamily="18" charset="0"/>
                        <a:cs typeface="+mn-cs"/>
                      </a:endParaRPr>
                    </a:p>
                  </a:txBody>
                  <a:tcPr marL="68571" marR="68571" marT="0" marB="0" anchor="ctr"/>
                </a:tc>
                <a:extLst>
                  <a:ext uri="{0D108BD9-81ED-4DB2-BD59-A6C34878D82A}">
                    <a16:rowId xmlns:a16="http://schemas.microsoft.com/office/drawing/2014/main" xmlns="" val="10003"/>
                  </a:ext>
                </a:extLst>
              </a:tr>
            </a:tbl>
          </a:graphicData>
        </a:graphic>
      </p:graphicFrame>
      <p:sp>
        <p:nvSpPr>
          <p:cNvPr id="4" name="Rectangle 3"/>
          <p:cNvSpPr/>
          <p:nvPr/>
        </p:nvSpPr>
        <p:spPr>
          <a:xfrm>
            <a:off x="139751" y="3442457"/>
            <a:ext cx="868566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Times New Roman" panose="02020603050405020304" pitchFamily="18" charset="0"/>
              </a:rPr>
              <a:t>SELECT </a:t>
            </a:r>
            <a:r>
              <a:rPr lang="en-US" dirty="0">
                <a:solidFill>
                  <a:srgbClr val="0077AA"/>
                </a:solidFill>
                <a:latin typeface="Liberation Mono"/>
              </a:rPr>
              <a:t>ROUND</a:t>
            </a:r>
            <a:r>
              <a:rPr lang="en-US" dirty="0">
                <a:solidFill>
                  <a:schemeClr val="bg1">
                    <a:lumMod val="65000"/>
                  </a:schemeClr>
                </a:solidFill>
                <a:latin typeface="Liberation Mono"/>
                <a:ea typeface="Times New Roman" panose="02020603050405020304" pitchFamily="18" charset="0"/>
              </a:rPr>
              <a:t>(</a:t>
            </a:r>
            <a:r>
              <a:rPr lang="en-US" dirty="0">
                <a:solidFill>
                  <a:srgbClr val="0077AA"/>
                </a:solidFill>
                <a:latin typeface="Liberation Mono"/>
              </a:rPr>
              <a:t>RAND</a:t>
            </a:r>
            <a:r>
              <a:rPr lang="en-US" dirty="0">
                <a:solidFill>
                  <a:schemeClr val="bg1">
                    <a:lumMod val="6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solidFill>
                  <a:srgbClr val="92D050"/>
                </a:solidFill>
                <a:latin typeface="Liberation Mono"/>
                <a:ea typeface="Times New Roman" panose="02020603050405020304" pitchFamily="18" charset="0"/>
              </a:rPr>
              <a:t>100</a:t>
            </a:r>
            <a:r>
              <a:rPr lang="en-US" dirty="0">
                <a:solidFill>
                  <a:schemeClr val="bg1">
                    <a:lumMod val="65000"/>
                  </a:schemeClr>
                </a:solidFill>
                <a:latin typeface="Liberation Mono"/>
                <a:ea typeface="Times New Roman" panose="02020603050405020304" pitchFamily="18" charset="0"/>
              </a:rPr>
              <a:t>)</a:t>
            </a:r>
            <a:endParaRPr lang="en-US" dirty="0">
              <a:solidFill>
                <a:srgbClr val="DD4A68"/>
              </a:solidFill>
              <a:latin typeface="Liberation Mono"/>
              <a:ea typeface="Times New Roman" panose="02020603050405020304" pitchFamily="18" charset="0"/>
            </a:endParaRPr>
          </a:p>
        </p:txBody>
      </p:sp>
      <p:pic>
        <p:nvPicPr>
          <p:cNvPr id="7" name="Picture 6">
            <a:extLst>
              <a:ext uri="{FF2B5EF4-FFF2-40B4-BE49-F238E27FC236}">
                <a16:creationId xmlns:a16="http://schemas.microsoft.com/office/drawing/2014/main" xmlns="" id="{1DDD23ED-8516-40D8-B729-3E9F3A48829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8A2A72E7-69A4-482E-9C26-557A01DE67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C4F4D34A-4A37-47AE-A0A8-A1755EFE547C}"/>
              </a:ext>
            </a:extLst>
          </p:cNvPr>
          <p:cNvSpPr/>
          <p:nvPr/>
        </p:nvSpPr>
        <p:spPr>
          <a:xfrm>
            <a:off x="1676183" y="4305488"/>
            <a:ext cx="8685670"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weight, </a:t>
            </a:r>
            <a:r>
              <a:rPr lang="en-IN" dirty="0">
                <a:solidFill>
                  <a:schemeClr val="accent6">
                    <a:lumMod val="50000"/>
                  </a:schemeClr>
                </a:solidFill>
                <a:latin typeface="Liberation Mono"/>
                <a:cs typeface="Arial" panose="020B0604020202020204" pitchFamily="34" charset="0"/>
              </a:rPr>
              <a:t>TRUNCATE</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kg</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MID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 </a:t>
            </a:r>
            <a:r>
              <a:rPr lang="en-IN" dirty="0">
                <a:solidFill>
                  <a:schemeClr val="accent6">
                    <a:lumMod val="50000"/>
                  </a:schemeClr>
                </a:solidFill>
                <a:latin typeface="Liberation Mono"/>
                <a:cs typeface="Arial" panose="020B0604020202020204" pitchFamily="34" charset="0"/>
              </a:rPr>
              <a:t>INSTR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weight,"."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+ 1</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AS</a:t>
            </a:r>
            <a:r>
              <a:rPr lang="en-IN" dirty="0">
                <a:latin typeface="Liberation Mono"/>
                <a:cs typeface="Arial" panose="020B0604020202020204" pitchFamily="34" charset="0"/>
              </a:rPr>
              <a:t> </a:t>
            </a:r>
            <a:r>
              <a:rPr lang="en-IN" dirty="0">
                <a:solidFill>
                  <a:srgbClr val="00B050"/>
                </a:solidFill>
                <a:latin typeface="Liberation Mono"/>
              </a:rPr>
              <a:t>gms</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mass_table;</a:t>
            </a:r>
          </a:p>
        </p:txBody>
      </p:sp>
      <p:pic>
        <p:nvPicPr>
          <p:cNvPr id="9" name="Picture 8">
            <a:extLst>
              <a:ext uri="{FF2B5EF4-FFF2-40B4-BE49-F238E27FC236}">
                <a16:creationId xmlns:a16="http://schemas.microsoft.com/office/drawing/2014/main" xmlns="" id="{D0E78ACD-B647-4ECC-A978-96DC94604F2C}"/>
              </a:ext>
            </a:extLst>
          </p:cNvPr>
          <p:cNvPicPr>
            <a:picLocks noChangeAspect="1"/>
          </p:cNvPicPr>
          <p:nvPr/>
        </p:nvPicPr>
        <p:blipFill>
          <a:blip r:embed="rId3"/>
          <a:stretch>
            <a:fillRect/>
          </a:stretch>
        </p:blipFill>
        <p:spPr>
          <a:xfrm>
            <a:off x="118542" y="4149080"/>
            <a:ext cx="1557640" cy="2591646"/>
          </a:xfrm>
          <a:prstGeom prst="rect">
            <a:avLst/>
          </a:prstGeom>
        </p:spPr>
      </p:pic>
    </p:spTree>
    <p:extLst>
      <p:ext uri="{BB962C8B-B14F-4D97-AF65-F5344CB8AC3E}">
        <p14:creationId xmlns:p14="http://schemas.microsoft.com/office/powerpoint/2010/main" xmlns="" val="226649573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7 &amp; 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4C3C16AF-2336-4348-9F70-355EC0B392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B74F938-DDA9-4BD6-80E8-623CEE88051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8405005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8F932697-95B6-493F-ABF0-4019FEEEDFD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E00E7895-7467-451E-869D-68A136E0A5D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xmlns="" id="{D12DF1AD-B7EE-4F23-BDAA-007ED7B23D7F}"/>
              </a:ext>
            </a:extLst>
          </p:cNvPr>
          <p:cNvSpPr txBox="1"/>
          <p:nvPr/>
        </p:nvSpPr>
        <p:spPr>
          <a:xfrm>
            <a:off x="1833537" y="3212976"/>
            <a:ext cx="6096000" cy="2815194"/>
          </a:xfrm>
          <a:prstGeom prst="rect">
            <a:avLst/>
          </a:prstGeom>
          <a:noFill/>
        </p:spPr>
        <p:txBody>
          <a:bodyPr wrap="square">
            <a:spAutoFit/>
          </a:bodyPr>
          <a:lstStyle/>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Cartesian or Product Join – Cross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Equijoin – Inner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Natural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Simple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Outer Join – Right Outer Join, Left Outer Join</a:t>
            </a:r>
          </a:p>
          <a:p>
            <a:pPr marL="285750" indent="-285750">
              <a:lnSpc>
                <a:spcPct val="150000"/>
              </a:lnSpc>
              <a:spcBef>
                <a:spcPct val="0"/>
              </a:spcBef>
              <a:buFont typeface="Arial" panose="020B0604020202020204" pitchFamily="34" charset="0"/>
              <a:buChar char="•"/>
              <a:defRPr/>
            </a:pPr>
            <a:r>
              <a:rPr lang="en-US" sz="2000" dirty="0">
                <a:solidFill>
                  <a:srgbClr val="006C86"/>
                </a:solidFill>
                <a:latin typeface="Palatino Linotype" panose="02040502050505030304" pitchFamily="18" charset="0"/>
                <a:cs typeface="Arial" pitchFamily="34" charset="0"/>
              </a:rPr>
              <a:t>Self Join</a:t>
            </a:r>
          </a:p>
        </p:txBody>
      </p:sp>
    </p:spTree>
    <p:extLst>
      <p:ext uri="{BB962C8B-B14F-4D97-AF65-F5344CB8AC3E}">
        <p14:creationId xmlns:p14="http://schemas.microsoft.com/office/powerpoint/2010/main" xmlns="" val="272793658"/>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JOINS</a:t>
            </a:r>
          </a:p>
        </p:txBody>
      </p:sp>
      <p:pic>
        <p:nvPicPr>
          <p:cNvPr id="3" name="Picture 2">
            <a:extLst>
              <a:ext uri="{FF2B5EF4-FFF2-40B4-BE49-F238E27FC236}">
                <a16:creationId xmlns:a16="http://schemas.microsoft.com/office/drawing/2014/main" xmlns="" id="{41A85463-8A73-4AAF-B006-A8206B2E4A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610B96E-6F6B-4597-8ADF-B68C8A17E82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53925860"/>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762000"/>
            <a:ext cx="8838049" cy="3352800"/>
          </a:xfrm>
          <a:prstGeom prst="rect">
            <a:avLst/>
          </a:prstGeom>
          <a:solidFill>
            <a:schemeClr val="bg1"/>
          </a:solidFill>
        </p:spPr>
        <p:txBody>
          <a:bodyPr>
            <a:noAutofit/>
          </a:bodyPr>
          <a:lstStyle/>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JOINS</a:t>
            </a:r>
            <a:r>
              <a:rPr lang="en-US" sz="2800" dirty="0">
                <a:latin typeface="Arial" pitchFamily="34" charset="0"/>
                <a:cs typeface="Arial" pitchFamily="34" charset="0"/>
              </a:rPr>
              <a:t> are used to </a:t>
            </a:r>
            <a:r>
              <a:rPr lang="en-US" sz="3600" b="1" dirty="0">
                <a:latin typeface="Arial" pitchFamily="34" charset="0"/>
                <a:cs typeface="Arial" pitchFamily="34" charset="0"/>
              </a:rPr>
              <a:t>retrieve data from multiple tables</a:t>
            </a:r>
            <a:r>
              <a:rPr lang="en-US" sz="2800" dirty="0">
                <a:latin typeface="Arial" pitchFamily="34" charset="0"/>
                <a:cs typeface="Arial" pitchFamily="34" charset="0"/>
              </a:rPr>
              <a:t>.</a:t>
            </a:r>
          </a:p>
          <a:p>
            <a:pPr lvl="0" algn="ctr">
              <a:spcBef>
                <a:spcPct val="0"/>
              </a:spcBef>
              <a:defRPr/>
            </a:pPr>
            <a:endParaRPr lang="en-US" sz="2800" dirty="0">
              <a:latin typeface="Arial" pitchFamily="34" charset="0"/>
              <a:cs typeface="Arial" pitchFamily="34" charset="0"/>
            </a:endParaRPr>
          </a:p>
          <a:p>
            <a:pPr lvl="0" algn="ctr">
              <a:spcBef>
                <a:spcPct val="0"/>
              </a:spcBef>
              <a:defRPr/>
            </a:pPr>
            <a:r>
              <a:rPr lang="en-US" sz="3600" b="1" dirty="0">
                <a:latin typeface="Arial" pitchFamily="34" charset="0"/>
                <a:cs typeface="Arial" pitchFamily="34" charset="0"/>
              </a:rPr>
              <a:t>JOIN</a:t>
            </a:r>
            <a:r>
              <a:rPr lang="en-US" sz="2800" dirty="0">
                <a:latin typeface="Arial" pitchFamily="34" charset="0"/>
                <a:cs typeface="Arial" pitchFamily="34" charset="0"/>
              </a:rPr>
              <a:t> is performed whenever </a:t>
            </a:r>
            <a:r>
              <a:rPr lang="en-US" sz="2800" b="1" dirty="0">
                <a:latin typeface="Arial" pitchFamily="34" charset="0"/>
                <a:cs typeface="Arial" pitchFamily="34" charset="0"/>
              </a:rPr>
              <a:t>two or more tables </a:t>
            </a:r>
            <a:r>
              <a:rPr lang="en-US" sz="2800" dirty="0">
                <a:latin typeface="Arial" pitchFamily="34" charset="0"/>
                <a:cs typeface="Arial" pitchFamily="34" charset="0"/>
              </a:rPr>
              <a:t>are joined in a SQL statement.</a:t>
            </a:r>
          </a:p>
        </p:txBody>
      </p:sp>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4AB5998D-5B9C-4132-ABAE-9EDA60E253C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0D527B9C-A7AD-406A-B3F6-7F0F59BF15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4022549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a:t>
            </a:r>
            <a:endParaRPr lang="en-IN" sz="3200" b="1" i="1" dirty="0">
              <a:latin typeface="Arial" pitchFamily="34" charset="0"/>
              <a:cs typeface="Arial" pitchFamily="34" charset="0"/>
            </a:endParaRPr>
          </a:p>
        </p:txBody>
      </p:sp>
      <p:sp>
        <p:nvSpPr>
          <p:cNvPr id="3" name="Rectangle 2"/>
          <p:cNvSpPr/>
          <p:nvPr/>
        </p:nvSpPr>
        <p:spPr>
          <a:xfrm>
            <a:off x="1523278" y="1679317"/>
            <a:ext cx="8838049" cy="3816429"/>
          </a:xfrm>
          <a:prstGeom prst="rect">
            <a:avLst/>
          </a:prstGeom>
        </p:spPr>
        <p:txBody>
          <a:bodyPr wrap="square">
            <a:spAutoFit/>
          </a:bodyPr>
          <a:lstStyle/>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Cartesian or Product Join – Cross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Equijoin – Inner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Natural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Simple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Outer Join – Right Outer Join, Left Outer Join</a:t>
            </a:r>
          </a:p>
          <a:p>
            <a:pPr marL="285750" indent="-285750">
              <a:spcBef>
                <a:spcPct val="0"/>
              </a:spcBef>
              <a:buFont typeface="Arial" panose="020B0604020202020204" pitchFamily="34" charset="0"/>
              <a:buChar char="•"/>
              <a:defRPr/>
            </a:pPr>
            <a:endParaRPr lang="en-US" sz="2200" dirty="0">
              <a:solidFill>
                <a:schemeClr val="accent5">
                  <a:lumMod val="50000"/>
                </a:schemeClr>
              </a:solidFill>
              <a:latin typeface="Palatino Linotype" panose="02040502050505030304" pitchFamily="18" charset="0"/>
              <a:cs typeface="Arial" pitchFamily="34" charset="0"/>
            </a:endParaRPr>
          </a:p>
          <a:p>
            <a:pPr marL="285750" indent="-285750">
              <a:spcBef>
                <a:spcPct val="0"/>
              </a:spcBef>
              <a:buFont typeface="Arial" panose="020B0604020202020204" pitchFamily="34" charset="0"/>
              <a:buChar char="•"/>
              <a:defRPr/>
            </a:pPr>
            <a:r>
              <a:rPr lang="en-US" sz="2200" dirty="0">
                <a:solidFill>
                  <a:schemeClr val="accent5">
                    <a:lumMod val="50000"/>
                  </a:schemeClr>
                </a:solidFill>
                <a:latin typeface="Palatino Linotype" panose="02040502050505030304" pitchFamily="18" charset="0"/>
                <a:cs typeface="Arial" pitchFamily="34" charset="0"/>
              </a:rPr>
              <a:t>Self Join</a:t>
            </a:r>
          </a:p>
        </p:txBody>
      </p:sp>
      <p:pic>
        <p:nvPicPr>
          <p:cNvPr id="5" name="Picture 4">
            <a:extLst>
              <a:ext uri="{FF2B5EF4-FFF2-40B4-BE49-F238E27FC236}">
                <a16:creationId xmlns:a16="http://schemas.microsoft.com/office/drawing/2014/main" xmlns="" id="{80A95AA2-4844-43C8-9208-2E7A2BF1C7B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912DAC07-E5EA-4941-ADD4-DE2E8BBF14DE}"/>
              </a:ext>
            </a:extLst>
          </p:cNvPr>
          <p:cNvSpPr/>
          <p:nvPr/>
        </p:nvSpPr>
        <p:spPr>
          <a:xfrm>
            <a:off x="1676400" y="987130"/>
            <a:ext cx="3097875" cy="461665"/>
          </a:xfrm>
          <a:prstGeom prst="rect">
            <a:avLst/>
          </a:prstGeom>
          <a:noFill/>
        </p:spPr>
        <p:txBody>
          <a:bodyPr wrap="square">
            <a:spAutoFit/>
          </a:bodyPr>
          <a:lstStyle/>
          <a:p>
            <a:r>
              <a:rPr lang="en-US" sz="2400" i="1" dirty="0">
                <a:latin typeface="Arial" pitchFamily="34" charset="0"/>
                <a:cs typeface="Arial" pitchFamily="34" charset="0"/>
              </a:rPr>
              <a:t>Type of JOINS</a:t>
            </a:r>
            <a:endParaRPr lang="en-IN" sz="2400" i="1" dirty="0">
              <a:latin typeface="Arial" pitchFamily="34" charset="0"/>
              <a:cs typeface="Arial" pitchFamily="34" charset="0"/>
            </a:endParaRPr>
          </a:p>
        </p:txBody>
      </p:sp>
      <p:sp>
        <p:nvSpPr>
          <p:cNvPr id="7" name="Footer Placeholder 2">
            <a:extLst>
              <a:ext uri="{FF2B5EF4-FFF2-40B4-BE49-F238E27FC236}">
                <a16:creationId xmlns:a16="http://schemas.microsoft.com/office/drawing/2014/main" xmlns="" id="{2196042C-8979-4101-B0F1-8A01C03AF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79396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Composite / Multi Valued Attributes</a:t>
            </a:r>
          </a:p>
        </p:txBody>
      </p:sp>
      <p:sp>
        <p:nvSpPr>
          <p:cNvPr id="4" name="Rectangle 3"/>
          <p:cNvSpPr/>
          <p:nvPr/>
        </p:nvSpPr>
        <p:spPr>
          <a:xfrm>
            <a:off x="479315" y="519161"/>
            <a:ext cx="3130385"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Composite Attribute</a:t>
            </a:r>
            <a:endParaRPr lang="en-IN" sz="2400" dirty="0">
              <a:solidFill>
                <a:srgbClr val="2658E6"/>
              </a:solidFill>
            </a:endParaRPr>
          </a:p>
        </p:txBody>
      </p:sp>
      <p:sp>
        <p:nvSpPr>
          <p:cNvPr id="5" name="Rectangle 4"/>
          <p:cNvSpPr/>
          <p:nvPr/>
        </p:nvSpPr>
        <p:spPr>
          <a:xfrm>
            <a:off x="479313" y="4047375"/>
            <a:ext cx="3417927" cy="461605"/>
          </a:xfrm>
          <a:prstGeom prst="rect">
            <a:avLst/>
          </a:prstGeom>
        </p:spPr>
        <p:txBody>
          <a:bodyPr wrap="none">
            <a:spAutoFit/>
          </a:bodyPr>
          <a:lstStyle/>
          <a:p>
            <a:r>
              <a:rPr lang="en-US" sz="2400" b="1" dirty="0">
                <a:solidFill>
                  <a:srgbClr val="2658E6"/>
                </a:solidFill>
                <a:latin typeface="Arial" pitchFamily="34" charset="0"/>
                <a:ea typeface="MS Mincho" pitchFamily="49" charset="-128"/>
                <a:cs typeface="Arial" pitchFamily="34" charset="0"/>
              </a:rPr>
              <a:t>Multi Valued Attribute </a:t>
            </a:r>
            <a:endParaRPr lang="en-IN" sz="2400" dirty="0">
              <a:solidFill>
                <a:srgbClr val="2658E6"/>
              </a:solidFill>
            </a:endParaRPr>
          </a:p>
        </p:txBody>
      </p:sp>
      <p:sp>
        <p:nvSpPr>
          <p:cNvPr id="6" name="Rectangle 5"/>
          <p:cNvSpPr/>
          <p:nvPr/>
        </p:nvSpPr>
        <p:spPr>
          <a:xfrm>
            <a:off x="479313" y="1006253"/>
            <a:ext cx="9882537" cy="12129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Name</a:t>
            </a:r>
            <a:r>
              <a:rPr lang="en-IN" b="1" dirty="0">
                <a:latin typeface="Palatino Linotype" panose="02040502050505030304" pitchFamily="18" charset="0"/>
              </a:rPr>
              <a:t> attribute</a:t>
            </a:r>
            <a:r>
              <a:rPr lang="en-IN" dirty="0">
                <a:latin typeface="Palatino Linotype" panose="02040502050505030304" pitchFamily="18" charset="0"/>
              </a:rPr>
              <a:t>: firstName, middleName, and lastName</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PhoneNumber</a:t>
            </a:r>
            <a:r>
              <a:rPr lang="en-IN" b="1" dirty="0">
                <a:latin typeface="Palatino Linotype" panose="02040502050505030304" pitchFamily="18" charset="0"/>
              </a:rPr>
              <a:t> attribute</a:t>
            </a:r>
            <a:r>
              <a:rPr lang="en-IN" dirty="0">
                <a:latin typeface="Palatino Linotype" panose="02040502050505030304" pitchFamily="18" charset="0"/>
              </a:rPr>
              <a:t>: countryCode, cityCode, and phoneNumber</a:t>
            </a:r>
          </a:p>
        </p:txBody>
      </p:sp>
      <p:sp>
        <p:nvSpPr>
          <p:cNvPr id="7" name="Rectangle 6"/>
          <p:cNvSpPr/>
          <p:nvPr/>
        </p:nvSpPr>
        <p:spPr>
          <a:xfrm>
            <a:off x="479313" y="4509120"/>
            <a:ext cx="9882537" cy="2050231"/>
          </a:xfrm>
          <a:prstGeom prst="rect">
            <a:avLst/>
          </a:prstGeom>
        </p:spPr>
        <p:txBody>
          <a:bodyPr wrap="square">
            <a:spAutoFit/>
          </a:bodyPr>
          <a:lstStyle/>
          <a:p>
            <a:r>
              <a:rPr lang="en-IN" sz="2200" b="1" dirty="0">
                <a:solidFill>
                  <a:schemeClr val="accent6">
                    <a:lumMod val="50000"/>
                  </a:schemeClr>
                </a:solidFill>
                <a:latin typeface="Palatino Linotype" panose="02040502050505030304" pitchFamily="18" charset="0"/>
              </a:rPr>
              <a:t>Person Entity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Hobbies</a:t>
            </a:r>
            <a:r>
              <a:rPr lang="en-IN" b="1" dirty="0">
                <a:latin typeface="Palatino Linotype" panose="02040502050505030304" pitchFamily="18" charset="0"/>
              </a:rPr>
              <a:t> attribute</a:t>
            </a:r>
            <a:r>
              <a:rPr lang="en-IN" dirty="0">
                <a:latin typeface="Palatino Linotype" panose="02040502050505030304" pitchFamily="18" charset="0"/>
              </a:rPr>
              <a:t>: reading, hiking, hockey, skiing, photography.</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SpokenLanguages</a:t>
            </a:r>
            <a:r>
              <a:rPr lang="en-IN" b="1" dirty="0">
                <a:latin typeface="Palatino Linotype" panose="02040502050505030304" pitchFamily="18" charset="0"/>
              </a:rPr>
              <a:t> attribute</a:t>
            </a:r>
            <a:r>
              <a:rPr lang="en-IN" dirty="0">
                <a:latin typeface="Palatino Linotype" panose="02040502050505030304" pitchFamily="18" charset="0"/>
              </a:rPr>
              <a:t>: Hindi, Marathi, Gujarati, English.</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Multiple degrees </a:t>
            </a:r>
            <a:r>
              <a:rPr lang="en-IN" b="1" dirty="0">
                <a:latin typeface="Palatino Linotype" panose="02040502050505030304" pitchFamily="18" charset="0"/>
              </a:rPr>
              <a:t>attribute: </a:t>
            </a:r>
            <a:r>
              <a:rPr lang="en-IN" dirty="0">
                <a:latin typeface="Palatino Linotype" panose="02040502050505030304" pitchFamily="18" charset="0"/>
              </a:rPr>
              <a:t>BSc, MSc, PhD.</a:t>
            </a:r>
          </a:p>
          <a:p>
            <a:pPr marL="285721" indent="-285721">
              <a:lnSpc>
                <a:spcPct val="150000"/>
              </a:lnSpc>
              <a:buFont typeface="Arial" panose="020B0604020202020204" pitchFamily="34" charset="0"/>
              <a:buChar char="•"/>
            </a:pPr>
            <a:r>
              <a:rPr lang="en-IN" b="1" i="1" dirty="0">
                <a:latin typeface="Palatino Linotype" panose="02040502050505030304" pitchFamily="18" charset="0"/>
              </a:rPr>
              <a:t>emailID:</a:t>
            </a:r>
            <a:r>
              <a:rPr lang="en-IN" dirty="0">
                <a:latin typeface="Palatino Linotype" panose="02040502050505030304" pitchFamily="18" charset="0"/>
              </a:rPr>
              <a:t>  saleel@gmail.com, salil@yahoomail.com. </a:t>
            </a:r>
          </a:p>
        </p:txBody>
      </p:sp>
      <p:grpSp>
        <p:nvGrpSpPr>
          <p:cNvPr id="2" name="Group 1">
            <a:extLst>
              <a:ext uri="{FF2B5EF4-FFF2-40B4-BE49-F238E27FC236}">
                <a16:creationId xmlns:a16="http://schemas.microsoft.com/office/drawing/2014/main" xmlns="" id="{C89E1B55-B447-470E-AF99-30CAD90C8986}"/>
              </a:ext>
            </a:extLst>
          </p:cNvPr>
          <p:cNvGrpSpPr/>
          <p:nvPr/>
        </p:nvGrpSpPr>
        <p:grpSpPr>
          <a:xfrm>
            <a:off x="623311" y="2349078"/>
            <a:ext cx="7271861" cy="1511970"/>
            <a:chOff x="1850572" y="2570650"/>
            <a:chExt cx="7896225" cy="1536099"/>
          </a:xfrm>
        </p:grpSpPr>
        <p:pic>
          <p:nvPicPr>
            <p:cNvPr id="9" name="Picture 8"/>
            <p:cNvPicPr>
              <a:picLocks noChangeAspect="1"/>
            </p:cNvPicPr>
            <p:nvPr/>
          </p:nvPicPr>
          <p:blipFill>
            <a:blip r:embed="rId2" cstate="print"/>
            <a:stretch>
              <a:fillRect/>
            </a:stretch>
          </p:blipFill>
          <p:spPr>
            <a:xfrm>
              <a:off x="1900917" y="2570650"/>
              <a:ext cx="1543050" cy="419100"/>
            </a:xfrm>
            <a:prstGeom prst="rect">
              <a:avLst/>
            </a:prstGeom>
          </p:spPr>
        </p:pic>
        <p:pic>
          <p:nvPicPr>
            <p:cNvPr id="10" name="Picture 9"/>
            <p:cNvPicPr>
              <a:picLocks noChangeAspect="1"/>
            </p:cNvPicPr>
            <p:nvPr/>
          </p:nvPicPr>
          <p:blipFill>
            <a:blip r:embed="rId3" cstate="print"/>
            <a:stretch>
              <a:fillRect/>
            </a:stretch>
          </p:blipFill>
          <p:spPr>
            <a:xfrm>
              <a:off x="1879147" y="3165889"/>
              <a:ext cx="5819775" cy="371475"/>
            </a:xfrm>
            <a:prstGeom prst="rect">
              <a:avLst/>
            </a:prstGeom>
          </p:spPr>
        </p:pic>
        <p:pic>
          <p:nvPicPr>
            <p:cNvPr id="11" name="Picture 10"/>
            <p:cNvPicPr>
              <a:picLocks noChangeAspect="1"/>
            </p:cNvPicPr>
            <p:nvPr/>
          </p:nvPicPr>
          <p:blipFill>
            <a:blip r:embed="rId4" cstate="print"/>
            <a:stretch>
              <a:fillRect/>
            </a:stretch>
          </p:blipFill>
          <p:spPr>
            <a:xfrm>
              <a:off x="1850572" y="3735274"/>
              <a:ext cx="7896225" cy="371475"/>
            </a:xfrm>
            <a:prstGeom prst="rect">
              <a:avLst/>
            </a:prstGeom>
          </p:spPr>
        </p:pic>
        <p:cxnSp>
          <p:nvCxnSpPr>
            <p:cNvPr id="13" name="Straight Arrow Connector 12"/>
            <p:cNvCxnSpPr/>
            <p:nvPr/>
          </p:nvCxnSpPr>
          <p:spPr>
            <a:xfrm>
              <a:off x="2514600" y="2895601"/>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514600" y="3481024"/>
              <a:ext cx="0" cy="3289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514601" y="3060088"/>
              <a:ext cx="2752827"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508188" y="3635828"/>
              <a:ext cx="3664013"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xmlns="" id="{20C66C57-0EFA-44A8-92D7-ED2AD7351331}"/>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44624"/>
            <a:ext cx="1371859" cy="445150"/>
          </a:xfrm>
          <a:prstGeom prst="rect">
            <a:avLst/>
          </a:prstGeom>
        </p:spPr>
      </p:pic>
      <p:sp>
        <p:nvSpPr>
          <p:cNvPr id="12" name="Footer Placeholder 2">
            <a:extLst>
              <a:ext uri="{FF2B5EF4-FFF2-40B4-BE49-F238E27FC236}">
                <a16:creationId xmlns:a16="http://schemas.microsoft.com/office/drawing/2014/main" xmlns="" id="{B1AFAA76-7121-49B1-AAA1-E0E160995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14631598"/>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5" name="Rectangle 4"/>
          <p:cNvSpPr/>
          <p:nvPr/>
        </p:nvSpPr>
        <p:spPr>
          <a:xfrm>
            <a:off x="197346" y="610703"/>
            <a:ext cx="11586492" cy="646331"/>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Cartesian or Product joins are joins without a join condition. Each row of one table is combined with each row of another table. The result is referred to as a Cartesian product.</a:t>
            </a:r>
            <a:endParaRPr lang="en-IN" dirty="0">
              <a:latin typeface="Palatino Linotype" panose="02040502050505030304" pitchFamily="18" charset="0"/>
              <a:cs typeface="Arial" panose="020B0604020202020204" pitchFamily="34" charset="0"/>
            </a:endParaRPr>
          </a:p>
        </p:txBody>
      </p:sp>
      <p:pic>
        <p:nvPicPr>
          <p:cNvPr id="26" name="Picture 25"/>
          <p:cNvPicPr>
            <a:picLocks noChangeAspect="1"/>
          </p:cNvPicPr>
          <p:nvPr/>
        </p:nvPicPr>
        <p:blipFill>
          <a:blip r:embed="rId2" cstate="print"/>
          <a:stretch>
            <a:fillRect/>
          </a:stretch>
        </p:blipFill>
        <p:spPr>
          <a:xfrm>
            <a:off x="1534686" y="1340768"/>
            <a:ext cx="9131925" cy="1980000"/>
          </a:xfrm>
          <a:prstGeom prst="rect">
            <a:avLst/>
          </a:prstGeom>
        </p:spPr>
      </p:pic>
      <p:sp>
        <p:nvSpPr>
          <p:cNvPr id="6" name="Rectangle 5">
            <a:extLst>
              <a:ext uri="{FF2B5EF4-FFF2-40B4-BE49-F238E27FC236}">
                <a16:creationId xmlns:a16="http://schemas.microsoft.com/office/drawing/2014/main" xmlns="" id="{B45E4E28-7AE6-49D8-B03F-A7DCBD55E664}"/>
              </a:ext>
            </a:extLst>
          </p:cNvPr>
          <p:cNvSpPr/>
          <p:nvPr/>
        </p:nvSpPr>
        <p:spPr>
          <a:xfrm>
            <a:off x="197346" y="3284984"/>
            <a:ext cx="2187352" cy="3139321"/>
          </a:xfrm>
          <a:prstGeom prst="rect">
            <a:avLst/>
          </a:prstGeom>
        </p:spPr>
        <p:txBody>
          <a:bodyPr wrap="square">
            <a:spAutoFit/>
          </a:bodyPr>
          <a:lstStyle/>
          <a:p>
            <a:r>
              <a:rPr lang="en-US" sz="2200" dirty="0">
                <a:solidFill>
                  <a:srgbClr val="006C86"/>
                </a:solidFill>
                <a:latin typeface="Liberation Mono"/>
              </a:rPr>
              <a:t>SET A = { 1, 2 }</a:t>
            </a:r>
          </a:p>
          <a:p>
            <a:r>
              <a:rPr lang="en-US" sz="2200" dirty="0">
                <a:solidFill>
                  <a:srgbClr val="006C86"/>
                </a:solidFill>
                <a:latin typeface="Liberation Mono"/>
              </a:rPr>
              <a:t>SET B = { a, b, c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c), </a:t>
            </a:r>
          </a:p>
          <a:p>
            <a:r>
              <a:rPr lang="en-US" sz="2200" dirty="0">
                <a:solidFill>
                  <a:srgbClr val="006C86"/>
                </a:solidFill>
                <a:latin typeface="Liberation Mono"/>
              </a:rPr>
              <a:t>         (2, c) }</a:t>
            </a:r>
          </a:p>
        </p:txBody>
      </p:sp>
      <p:sp>
        <p:nvSpPr>
          <p:cNvPr id="8" name="Rectangle 7">
            <a:extLst>
              <a:ext uri="{FF2B5EF4-FFF2-40B4-BE49-F238E27FC236}">
                <a16:creationId xmlns:a16="http://schemas.microsoft.com/office/drawing/2014/main" xmlns="" id="{1D268C8E-D889-467E-AEEF-A1A7CCA63708}"/>
              </a:ext>
            </a:extLst>
          </p:cNvPr>
          <p:cNvSpPr/>
          <p:nvPr/>
        </p:nvSpPr>
        <p:spPr>
          <a:xfrm>
            <a:off x="2547764" y="3284983"/>
            <a:ext cx="2160240" cy="3139321"/>
          </a:xfrm>
          <a:prstGeom prst="rect">
            <a:avLst/>
          </a:prstGeom>
        </p:spPr>
        <p:txBody>
          <a:bodyPr wrap="square">
            <a:spAutoFit/>
          </a:bodyPr>
          <a:lstStyle/>
          <a:p>
            <a:r>
              <a:rPr lang="en-US" sz="2200" dirty="0">
                <a:solidFill>
                  <a:srgbClr val="006C86"/>
                </a:solidFill>
                <a:latin typeface="Liberation Mono"/>
              </a:rPr>
              <a:t>SET A = { 1, 2, 3 } </a:t>
            </a:r>
          </a:p>
          <a:p>
            <a:r>
              <a:rPr lang="en-US" sz="2200" dirty="0">
                <a:solidFill>
                  <a:srgbClr val="006C86"/>
                </a:solidFill>
                <a:latin typeface="Liberation Mono"/>
              </a:rPr>
              <a:t>SET B = { a, b }</a:t>
            </a:r>
          </a:p>
          <a:p>
            <a:r>
              <a:rPr lang="en-US" sz="2200" dirty="0">
                <a:solidFill>
                  <a:srgbClr val="006C86"/>
                </a:solidFill>
                <a:latin typeface="Liberation Mono"/>
              </a:rPr>
              <a:t>A x B </a:t>
            </a:r>
          </a:p>
          <a:p>
            <a:r>
              <a:rPr lang="en-US" sz="2200" dirty="0">
                <a:solidFill>
                  <a:srgbClr val="006C86"/>
                </a:solidFill>
                <a:latin typeface="Liberation Mono"/>
              </a:rPr>
              <a:t>R = { (1, a), </a:t>
            </a:r>
          </a:p>
          <a:p>
            <a:r>
              <a:rPr lang="en-US" sz="2200" dirty="0">
                <a:solidFill>
                  <a:srgbClr val="006C86"/>
                </a:solidFill>
                <a:latin typeface="Liberation Mono"/>
              </a:rPr>
              <a:t>         (1, b), </a:t>
            </a:r>
          </a:p>
          <a:p>
            <a:r>
              <a:rPr lang="en-US" sz="2200" dirty="0">
                <a:solidFill>
                  <a:srgbClr val="006C86"/>
                </a:solidFill>
                <a:latin typeface="Liberation Mono"/>
              </a:rPr>
              <a:t>         (2, a),</a:t>
            </a:r>
          </a:p>
          <a:p>
            <a:r>
              <a:rPr lang="en-US" sz="2200" dirty="0">
                <a:solidFill>
                  <a:srgbClr val="006C86"/>
                </a:solidFill>
                <a:latin typeface="Liberation Mono"/>
              </a:rPr>
              <a:t>         (2, b), </a:t>
            </a:r>
          </a:p>
          <a:p>
            <a:r>
              <a:rPr lang="en-US" sz="2200" dirty="0">
                <a:solidFill>
                  <a:srgbClr val="006C86"/>
                </a:solidFill>
                <a:latin typeface="Liberation Mono"/>
              </a:rPr>
              <a:t>         (3, a), </a:t>
            </a:r>
          </a:p>
          <a:p>
            <a:r>
              <a:rPr lang="en-US" sz="2200" dirty="0">
                <a:solidFill>
                  <a:srgbClr val="006C86"/>
                </a:solidFill>
                <a:latin typeface="Liberation Mono"/>
              </a:rPr>
              <a:t>         (4, b) }</a:t>
            </a:r>
          </a:p>
        </p:txBody>
      </p:sp>
      <p:sp>
        <p:nvSpPr>
          <p:cNvPr id="9" name="Rectangle 8">
            <a:extLst>
              <a:ext uri="{FF2B5EF4-FFF2-40B4-BE49-F238E27FC236}">
                <a16:creationId xmlns:a16="http://schemas.microsoft.com/office/drawing/2014/main" xmlns="" id="{30796E89-058F-412D-BB80-4F0A3D067E83}"/>
              </a:ext>
            </a:extLst>
          </p:cNvPr>
          <p:cNvSpPr/>
          <p:nvPr/>
        </p:nvSpPr>
        <p:spPr>
          <a:xfrm>
            <a:off x="4871070" y="3284984"/>
            <a:ext cx="2448272" cy="3139321"/>
          </a:xfrm>
          <a:prstGeom prst="rect">
            <a:avLst/>
          </a:prstGeom>
        </p:spPr>
        <p:txBody>
          <a:bodyPr wrap="square">
            <a:spAutoFit/>
          </a:bodyPr>
          <a:lstStyle/>
          <a:p>
            <a:r>
              <a:rPr lang="en-US" sz="2200" dirty="0">
                <a:solidFill>
                  <a:srgbClr val="006C86"/>
                </a:solidFill>
                <a:latin typeface="Liberation Mono"/>
              </a:rPr>
              <a:t>SET A = { 1, 2 } </a:t>
            </a:r>
          </a:p>
          <a:p>
            <a:r>
              <a:rPr lang="en-US" sz="2200" dirty="0">
                <a:solidFill>
                  <a:srgbClr val="006C86"/>
                </a:solidFill>
                <a:latin typeface="Liberation Mono"/>
              </a:rPr>
              <a:t>SET B = { a, b, null }</a:t>
            </a:r>
          </a:p>
          <a:p>
            <a:r>
              <a:rPr lang="en-US" sz="2200" dirty="0">
                <a:solidFill>
                  <a:srgbClr val="006C86"/>
                </a:solidFill>
                <a:latin typeface="Liberation Mono"/>
              </a:rPr>
              <a:t>A x B</a:t>
            </a:r>
          </a:p>
          <a:p>
            <a:r>
              <a:rPr lang="en-US" sz="2200" dirty="0">
                <a:solidFill>
                  <a:srgbClr val="006C86"/>
                </a:solidFill>
                <a:latin typeface="Liberation Mono"/>
              </a:rPr>
              <a:t>R = { (1, a), </a:t>
            </a:r>
          </a:p>
          <a:p>
            <a:r>
              <a:rPr lang="en-US" sz="2200" dirty="0">
                <a:solidFill>
                  <a:srgbClr val="006C86"/>
                </a:solidFill>
                <a:latin typeface="Liberation Mono"/>
              </a:rPr>
              <a:t>         (2, a), </a:t>
            </a:r>
          </a:p>
          <a:p>
            <a:r>
              <a:rPr lang="en-US" sz="2200" dirty="0">
                <a:solidFill>
                  <a:srgbClr val="006C86"/>
                </a:solidFill>
                <a:latin typeface="Liberation Mono"/>
              </a:rPr>
              <a:t>         (1, b),</a:t>
            </a:r>
          </a:p>
          <a:p>
            <a:r>
              <a:rPr lang="en-US" sz="2200" dirty="0">
                <a:solidFill>
                  <a:srgbClr val="006C86"/>
                </a:solidFill>
                <a:latin typeface="Liberation Mono"/>
              </a:rPr>
              <a:t>         (2, b), </a:t>
            </a:r>
          </a:p>
          <a:p>
            <a:r>
              <a:rPr lang="en-US" sz="2200" dirty="0">
                <a:solidFill>
                  <a:srgbClr val="006C86"/>
                </a:solidFill>
                <a:latin typeface="Liberation Mono"/>
              </a:rPr>
              <a:t>         (1, null), </a:t>
            </a:r>
          </a:p>
          <a:p>
            <a:r>
              <a:rPr lang="en-US" sz="2200" dirty="0">
                <a:solidFill>
                  <a:srgbClr val="006C86"/>
                </a:solidFill>
                <a:latin typeface="Liberation Mono"/>
              </a:rPr>
              <a:t>         (2, null) }</a:t>
            </a:r>
          </a:p>
        </p:txBody>
      </p:sp>
      <p:pic>
        <p:nvPicPr>
          <p:cNvPr id="10" name="Picture 9">
            <a:extLst>
              <a:ext uri="{FF2B5EF4-FFF2-40B4-BE49-F238E27FC236}">
                <a16:creationId xmlns:a16="http://schemas.microsoft.com/office/drawing/2014/main" xmlns="" id="{DC1AD0D1-FD35-4B55-84D6-1ED3F558EF4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9136102A-0328-4024-96D1-832FE306DC2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TextBox 6">
            <a:extLst>
              <a:ext uri="{FF2B5EF4-FFF2-40B4-BE49-F238E27FC236}">
                <a16:creationId xmlns:a16="http://schemas.microsoft.com/office/drawing/2014/main" xmlns="" id="{2BADCD19-D9AE-468F-81D3-704678238F83}"/>
              </a:ext>
            </a:extLst>
          </p:cNvPr>
          <p:cNvSpPr txBox="1"/>
          <p:nvPr/>
        </p:nvSpPr>
        <p:spPr>
          <a:xfrm>
            <a:off x="8638030" y="3807014"/>
            <a:ext cx="2785768" cy="923330"/>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6C86"/>
                </a:solidFill>
                <a:latin typeface="Liberation Mono"/>
              </a:rPr>
              <a:t>Warehouse/product</a:t>
            </a:r>
          </a:p>
          <a:p>
            <a:pPr marL="285750" indent="-285750">
              <a:buFont typeface="Arial" panose="020B0604020202020204" pitchFamily="34" charset="0"/>
              <a:buChar char="•"/>
            </a:pPr>
            <a:r>
              <a:rPr lang="en-US" dirty="0">
                <a:solidFill>
                  <a:srgbClr val="006C86"/>
                </a:solidFill>
                <a:latin typeface="Liberation Mono"/>
              </a:rPr>
              <a:t>Product/sales_channel</a:t>
            </a:r>
          </a:p>
          <a:p>
            <a:pPr marL="285750" indent="-285750">
              <a:buFont typeface="Arial" panose="020B0604020202020204" pitchFamily="34" charset="0"/>
              <a:buChar char="•"/>
            </a:pPr>
            <a:r>
              <a:rPr lang="en-US" dirty="0">
                <a:solidFill>
                  <a:srgbClr val="006C86"/>
                </a:solidFill>
                <a:latin typeface="Liberation Mono"/>
              </a:rPr>
              <a:t>Cards</a:t>
            </a:r>
            <a:endParaRPr lang="en-IN" dirty="0"/>
          </a:p>
        </p:txBody>
      </p:sp>
    </p:spTree>
    <p:extLst>
      <p:ext uri="{BB962C8B-B14F-4D97-AF65-F5344CB8AC3E}">
        <p14:creationId xmlns:p14="http://schemas.microsoft.com/office/powerpoint/2010/main" xmlns="" val="423362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380910" y="837050"/>
            <a:ext cx="11500020" cy="646247"/>
          </a:xfrm>
          <a:prstGeom prst="rect">
            <a:avLst/>
          </a:prstGeom>
        </p:spPr>
        <p:txBody>
          <a:bodyPr wrap="square">
            <a:spAutoFit/>
          </a:bodyPr>
          <a:lstStyle/>
          <a:p>
            <a:r>
              <a:rPr lang="en-US" dirty="0">
                <a:latin typeface="Palatino Linotype" panose="02040502050505030304" pitchFamily="18" charset="0"/>
              </a:rPr>
              <a:t>The CROSS JOIN gets a row from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then creates a new row for every row in the second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then does the same for the next row for in the first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so on.</a:t>
            </a:r>
          </a:p>
        </p:txBody>
      </p:sp>
      <p:pic>
        <p:nvPicPr>
          <p:cNvPr id="2" name="Picture 1">
            <a:extLst>
              <a:ext uri="{FF2B5EF4-FFF2-40B4-BE49-F238E27FC236}">
                <a16:creationId xmlns:a16="http://schemas.microsoft.com/office/drawing/2014/main" xmlns="" id="{BC5688F5-114B-43E6-A46B-20876015172C}"/>
              </a:ext>
            </a:extLst>
          </p:cNvPr>
          <p:cNvPicPr>
            <a:picLocks noChangeAspect="1"/>
          </p:cNvPicPr>
          <p:nvPr/>
        </p:nvPicPr>
        <p:blipFill>
          <a:blip r:embed="rId2"/>
          <a:stretch>
            <a:fillRect/>
          </a:stretch>
        </p:blipFill>
        <p:spPr>
          <a:xfrm>
            <a:off x="551311" y="1715865"/>
            <a:ext cx="11159788" cy="4609500"/>
          </a:xfrm>
          <a:prstGeom prst="rect">
            <a:avLst/>
          </a:prstGeom>
        </p:spPr>
      </p:pic>
      <p:pic>
        <p:nvPicPr>
          <p:cNvPr id="5" name="Picture 4">
            <a:extLst>
              <a:ext uri="{FF2B5EF4-FFF2-40B4-BE49-F238E27FC236}">
                <a16:creationId xmlns:a16="http://schemas.microsoft.com/office/drawing/2014/main" xmlns="" id="{B081DAE2-5C0C-4A14-BF84-C765D017A9BE}"/>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53DAA7E3-2DA9-49FA-BE75-742FA0A3BE73}"/>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Tree>
    <p:extLst>
      <p:ext uri="{BB962C8B-B14F-4D97-AF65-F5344CB8AC3E}">
        <p14:creationId xmlns:p14="http://schemas.microsoft.com/office/powerpoint/2010/main" xmlns="" val="284237784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7" name="Rectangle 6"/>
          <p:cNvSpPr/>
          <p:nvPr/>
        </p:nvSpPr>
        <p:spPr>
          <a:xfrm>
            <a:off x="77384" y="859873"/>
            <a:ext cx="8990430" cy="400110"/>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a:t>
            </a:r>
          </a:p>
        </p:txBody>
      </p:sp>
      <p:sp>
        <p:nvSpPr>
          <p:cNvPr id="8" name="Rectangle 7"/>
          <p:cNvSpPr/>
          <p:nvPr/>
        </p:nvSpPr>
        <p:spPr>
          <a:xfrm>
            <a:off x="77384" y="1412776"/>
            <a:ext cx="11850470"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menucard, softdrink;</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m.name, s.name, m.rate, s.rate, m.rate + s.rate </a:t>
            </a:r>
            <a:r>
              <a:rPr lang="en-US" dirty="0">
                <a:solidFill>
                  <a:srgbClr val="0077AA"/>
                </a:solidFill>
                <a:latin typeface="Liberation Mono"/>
                <a:ea typeface="Times New Roman" panose="02020603050405020304" pitchFamily="18" charset="0"/>
                <a:cs typeface="Arial" panose="020B0604020202020204" pitchFamily="34" charset="0"/>
              </a:rPr>
              <a:t>AS</a:t>
            </a:r>
            <a:r>
              <a:rPr lang="en-US" dirty="0">
                <a:latin typeface="Liberation Mono"/>
                <a:cs typeface="Arial" panose="020B0604020202020204" pitchFamily="34" charset="0"/>
              </a:rPr>
              <a:t> "TOTAL"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menucard m, softdrink s;</a:t>
            </a:r>
          </a:p>
        </p:txBody>
      </p:sp>
      <p:pic>
        <p:nvPicPr>
          <p:cNvPr id="13" name="Picture 12"/>
          <p:cNvPicPr>
            <a:picLocks noChangeAspect="1"/>
          </p:cNvPicPr>
          <p:nvPr/>
        </p:nvPicPr>
        <p:blipFill>
          <a:blip r:embed="rId2" cstate="print"/>
          <a:stretch>
            <a:fillRect/>
          </a:stretch>
        </p:blipFill>
        <p:spPr>
          <a:xfrm>
            <a:off x="77384" y="2357198"/>
            <a:ext cx="6017822" cy="4509118"/>
          </a:xfrm>
          <a:prstGeom prst="rect">
            <a:avLst/>
          </a:prstGeom>
        </p:spPr>
      </p:pic>
      <p:pic>
        <p:nvPicPr>
          <p:cNvPr id="2" name="Picture 1"/>
          <p:cNvPicPr>
            <a:picLocks noChangeAspect="1"/>
          </p:cNvPicPr>
          <p:nvPr/>
        </p:nvPicPr>
        <p:blipFill>
          <a:blip r:embed="rId3" cstate="print"/>
          <a:stretch>
            <a:fillRect/>
          </a:stretch>
        </p:blipFill>
        <p:spPr>
          <a:xfrm>
            <a:off x="6383238" y="2357198"/>
            <a:ext cx="5693722" cy="4500800"/>
          </a:xfrm>
          <a:prstGeom prst="rect">
            <a:avLst/>
          </a:prstGeom>
        </p:spPr>
      </p:pic>
      <p:pic>
        <p:nvPicPr>
          <p:cNvPr id="9" name="Picture 8">
            <a:extLst>
              <a:ext uri="{FF2B5EF4-FFF2-40B4-BE49-F238E27FC236}">
                <a16:creationId xmlns:a16="http://schemas.microsoft.com/office/drawing/2014/main" xmlns="" id="{33E24680-5453-42A7-9A71-58E750BAE5FF}"/>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29801975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Cartesian or Product</a:t>
            </a:r>
            <a:endParaRPr lang="en-IN" sz="3200" b="1" i="1" dirty="0">
              <a:latin typeface="Arial" pitchFamily="34" charset="0"/>
              <a:cs typeface="Arial" pitchFamily="34" charset="0"/>
            </a:endParaRPr>
          </a:p>
        </p:txBody>
      </p:sp>
      <p:sp>
        <p:nvSpPr>
          <p:cNvPr id="8" name="Rectangle 7"/>
          <p:cNvSpPr/>
          <p:nvPr/>
        </p:nvSpPr>
        <p:spPr>
          <a:xfrm>
            <a:off x="190550" y="838202"/>
            <a:ext cx="11809312"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latin typeface="Liberation Mono"/>
                <a:cs typeface="Arial" panose="020B0604020202020204" pitchFamily="34" charset="0"/>
              </a:rPr>
              <a:t> student, modules;</a:t>
            </a:r>
            <a:endParaRPr lang="en-US"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a:t>
            </a:r>
            <a:r>
              <a:rPr lang="en-US" dirty="0">
                <a:latin typeface="Liberation Mono"/>
                <a:cs typeface="Arial" panose="020B0604020202020204" pitchFamily="34" charset="0"/>
              </a:rPr>
              <a:t>,  type,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a:t>
            </a:r>
            <a:r>
              <a:rPr lang="en-IN" dirty="0">
                <a:solidFill>
                  <a:srgbClr val="00B050"/>
                </a:solidFill>
                <a:latin typeface="Liberation Mono"/>
                <a:cs typeface="Arial" panose="020B0604020202020204" pitchFamily="34" charset="0"/>
              </a:rPr>
              <a:t>Students</a:t>
            </a:r>
            <a:r>
              <a:rPr lang="en-US" dirty="0">
                <a:latin typeface="Liberation Mono"/>
                <a:cs typeface="Arial" panose="020B0604020202020204" pitchFamily="34" charset="0"/>
              </a:rPr>
              <a:t>", </a:t>
            </a:r>
            <a:r>
              <a:rPr lang="en-IN" dirty="0">
                <a:latin typeface="Liberation Mono"/>
                <a:cs typeface="Arial" panose="020B0604020202020204" pitchFamily="34" charset="0"/>
              </a:rPr>
              <a:t>cost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COUNT</a:t>
            </a:r>
            <a:r>
              <a:rPr lang="en-US"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books</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GROUP</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BY</a:t>
            </a:r>
            <a:r>
              <a:rPr lang="en-US" dirty="0">
                <a:latin typeface="Liberation Mono"/>
                <a:cs typeface="Arial" panose="020B0604020202020204" pitchFamily="34" charset="0"/>
              </a:rPr>
              <a:t> </a:t>
            </a:r>
            <a:r>
              <a:rPr lang="en-IN" dirty="0">
                <a:latin typeface="Liberation Mono"/>
                <a:cs typeface="Arial" panose="020B0604020202020204" pitchFamily="34" charset="0"/>
              </a:rPr>
              <a:t>bookName, type</a:t>
            </a:r>
            <a:r>
              <a:rPr lang="en-US" dirty="0">
                <a:latin typeface="Liberation Mono"/>
                <a:cs typeface="Arial" panose="020B0604020202020204" pitchFamily="34" charset="0"/>
              </a:rPr>
              <a:t>;</a:t>
            </a:r>
          </a:p>
        </p:txBody>
      </p:sp>
      <p:pic>
        <p:nvPicPr>
          <p:cNvPr id="9" name="Picture 8">
            <a:extLst>
              <a:ext uri="{FF2B5EF4-FFF2-40B4-BE49-F238E27FC236}">
                <a16:creationId xmlns:a16="http://schemas.microsoft.com/office/drawing/2014/main" xmlns="" id="{8E8A2BC4-52DB-4F9E-ACB5-F7F9F22CCF9A}"/>
              </a:ext>
            </a:extLst>
          </p:cNvPr>
          <p:cNvPicPr>
            <a:picLocks noChangeAspect="1"/>
          </p:cNvPicPr>
          <p:nvPr/>
        </p:nvPicPr>
        <p:blipFill>
          <a:blip r:embed="rId2" cstate="print"/>
          <a:stretch>
            <a:fillRect/>
          </a:stretch>
        </p:blipFill>
        <p:spPr>
          <a:xfrm>
            <a:off x="6578810" y="1761532"/>
            <a:ext cx="5421052" cy="4835820"/>
          </a:xfrm>
          <a:prstGeom prst="rect">
            <a:avLst/>
          </a:prstGeom>
        </p:spPr>
      </p:pic>
      <p:pic>
        <p:nvPicPr>
          <p:cNvPr id="7" name="Picture 6">
            <a:extLst>
              <a:ext uri="{FF2B5EF4-FFF2-40B4-BE49-F238E27FC236}">
                <a16:creationId xmlns:a16="http://schemas.microsoft.com/office/drawing/2014/main" xmlns="" id="{82E9C55E-C468-4B8C-BC0A-9DE2A741DF6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pic>
        <p:nvPicPr>
          <p:cNvPr id="2" name="Picture 1">
            <a:extLst>
              <a:ext uri="{FF2B5EF4-FFF2-40B4-BE49-F238E27FC236}">
                <a16:creationId xmlns:a16="http://schemas.microsoft.com/office/drawing/2014/main" xmlns="" id="{C75337A8-4631-4A87-B0A8-AE03C833ABE3}"/>
              </a:ext>
            </a:extLst>
          </p:cNvPr>
          <p:cNvPicPr>
            <a:picLocks noChangeAspect="1"/>
          </p:cNvPicPr>
          <p:nvPr/>
        </p:nvPicPr>
        <p:blipFill>
          <a:blip r:embed="rId4" cstate="print"/>
          <a:stretch>
            <a:fillRect/>
          </a:stretch>
        </p:blipFill>
        <p:spPr>
          <a:xfrm>
            <a:off x="86690" y="1821927"/>
            <a:ext cx="6296548" cy="4863769"/>
          </a:xfrm>
          <a:prstGeom prst="rect">
            <a:avLst/>
          </a:prstGeom>
        </p:spPr>
      </p:pic>
    </p:spTree>
    <p:extLst>
      <p:ext uri="{BB962C8B-B14F-4D97-AF65-F5344CB8AC3E}">
        <p14:creationId xmlns:p14="http://schemas.microsoft.com/office/powerpoint/2010/main" xmlns="" val="221978786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Cross Join</a:t>
            </a:r>
            <a:endParaRPr lang="en-IN" sz="3200" b="1" i="1" dirty="0">
              <a:latin typeface="Arial" pitchFamily="34" charset="0"/>
              <a:cs typeface="Arial" pitchFamily="34" charset="0"/>
            </a:endParaRPr>
          </a:p>
        </p:txBody>
      </p:sp>
      <p:sp>
        <p:nvSpPr>
          <p:cNvPr id="5" name="Rectangle 4"/>
          <p:cNvSpPr/>
          <p:nvPr/>
        </p:nvSpPr>
        <p:spPr>
          <a:xfrm>
            <a:off x="406574" y="621525"/>
            <a:ext cx="11449272"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CROSS JOIN produced a result set which is the product of rows of two associated tables when no WHERE clause is used with CROSS JOIN. In this join, the result set appeared by multiplying each row of the first table with all rows in the second table if no condition introduced with CROSS JOIN.</a:t>
            </a:r>
          </a:p>
        </p:txBody>
      </p:sp>
      <p:sp>
        <p:nvSpPr>
          <p:cNvPr id="7" name="Rectangle 6"/>
          <p:cNvSpPr/>
          <p:nvPr/>
        </p:nvSpPr>
        <p:spPr>
          <a:xfrm>
            <a:off x="438798" y="1581639"/>
            <a:ext cx="906662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CROSS JOIN </a:t>
            </a:r>
            <a:r>
              <a:rPr lang="en-US" sz="2000" dirty="0">
                <a:solidFill>
                  <a:srgbClr val="0077AA"/>
                </a:solidFill>
                <a:latin typeface="Liberation Mono"/>
              </a:rPr>
              <a:t>&lt;table_references&gt;</a:t>
            </a:r>
          </a:p>
        </p:txBody>
      </p:sp>
      <p:sp>
        <p:nvSpPr>
          <p:cNvPr id="10" name="Rectangle 9"/>
          <p:cNvSpPr/>
          <p:nvPr/>
        </p:nvSpPr>
        <p:spPr>
          <a:xfrm>
            <a:off x="406575" y="2132856"/>
            <a:ext cx="11449272"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a:t>
            </a:r>
            <a:r>
              <a:rPr lang="en-IN" dirty="0">
                <a:latin typeface="Liberation Mono"/>
                <a:cs typeface="Arial" panose="020B0604020202020204" pitchFamily="34" charset="0"/>
              </a:rPr>
              <a:t>nameFirst, nameLast, emailID, bookName, type, cost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cs typeface="Arial" panose="020B0604020202020204" pitchFamily="34" charset="0"/>
              </a:rPr>
              <a:t>student </a:t>
            </a:r>
            <a:r>
              <a:rPr lang="en-IN" dirty="0">
                <a:solidFill>
                  <a:srgbClr val="0077AA"/>
                </a:solidFill>
                <a:latin typeface="Liberation Mono"/>
                <a:ea typeface="Times New Roman" panose="02020603050405020304" pitchFamily="18" charset="0"/>
                <a:cs typeface="Arial" panose="020B0604020202020204" pitchFamily="34" charset="0"/>
              </a:rPr>
              <a:t>CROSS</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sz="2000"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books;</a:t>
            </a:r>
          </a:p>
        </p:txBody>
      </p:sp>
      <p:pic>
        <p:nvPicPr>
          <p:cNvPr id="6" name="Picture 5">
            <a:extLst>
              <a:ext uri="{FF2B5EF4-FFF2-40B4-BE49-F238E27FC236}">
                <a16:creationId xmlns:a16="http://schemas.microsoft.com/office/drawing/2014/main" xmlns="" id="{D9D2B686-CACE-4A5C-9302-111393CA8C3D}"/>
              </a:ext>
            </a:extLst>
          </p:cNvPr>
          <p:cNvPicPr>
            <a:picLocks noChangeAspect="1"/>
          </p:cNvPicPr>
          <p:nvPr/>
        </p:nvPicPr>
        <p:blipFill>
          <a:blip r:embed="rId3" cstate="print"/>
          <a:stretch>
            <a:fillRect/>
          </a:stretch>
        </p:blipFill>
        <p:spPr>
          <a:xfrm>
            <a:off x="118541" y="2882296"/>
            <a:ext cx="12071871" cy="3975704"/>
          </a:xfrm>
          <a:prstGeom prst="rect">
            <a:avLst/>
          </a:prstGeom>
        </p:spPr>
      </p:pic>
      <p:pic>
        <p:nvPicPr>
          <p:cNvPr id="8" name="Picture 7">
            <a:extLst>
              <a:ext uri="{FF2B5EF4-FFF2-40B4-BE49-F238E27FC236}">
                <a16:creationId xmlns:a16="http://schemas.microsoft.com/office/drawing/2014/main" xmlns="" id="{6FF26E6A-1348-47B8-8011-36805C97A839}"/>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267786737"/>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5" name="Rectangle 4"/>
          <p:cNvSpPr/>
          <p:nvPr/>
        </p:nvSpPr>
        <p:spPr>
          <a:xfrm>
            <a:off x="262558" y="1054477"/>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EQUI JOIN performs a JOIN against equality or matching column(s) values of the associated tables. An equal sign (=) is used as comparison operator in the where clause to refer equality.</a:t>
            </a:r>
          </a:p>
        </p:txBody>
      </p:sp>
      <p:pic>
        <p:nvPicPr>
          <p:cNvPr id="26" name="Picture 25"/>
          <p:cNvPicPr>
            <a:picLocks noChangeAspect="1"/>
          </p:cNvPicPr>
          <p:nvPr/>
        </p:nvPicPr>
        <p:blipFill>
          <a:blip r:embed="rId2" cstate="print"/>
          <a:stretch>
            <a:fillRect/>
          </a:stretch>
        </p:blipFill>
        <p:spPr>
          <a:xfrm>
            <a:off x="1414686" y="1783699"/>
            <a:ext cx="9142810" cy="1981200"/>
          </a:xfrm>
          <a:prstGeom prst="rect">
            <a:avLst/>
          </a:prstGeom>
        </p:spPr>
      </p:pic>
      <p:sp>
        <p:nvSpPr>
          <p:cNvPr id="6" name="Rectangle 5">
            <a:extLst>
              <a:ext uri="{FF2B5EF4-FFF2-40B4-BE49-F238E27FC236}">
                <a16:creationId xmlns:a16="http://schemas.microsoft.com/office/drawing/2014/main" xmlns="" id="{527A215A-924C-45BE-B476-DB59B866C8CD}"/>
              </a:ext>
            </a:extLst>
          </p:cNvPr>
          <p:cNvSpPr/>
          <p:nvPr/>
        </p:nvSpPr>
        <p:spPr>
          <a:xfrm>
            <a:off x="152400" y="3674055"/>
            <a:ext cx="6950918" cy="3139321"/>
          </a:xfrm>
          <a:prstGeom prst="rect">
            <a:avLst/>
          </a:prstGeom>
        </p:spPr>
        <p:txBody>
          <a:bodyPr wrap="square">
            <a:spAutoFit/>
          </a:bodyPr>
          <a:lstStyle/>
          <a:p>
            <a:r>
              <a:rPr lang="en-US" sz="2200" dirty="0">
                <a:solidFill>
                  <a:srgbClr val="006C86"/>
                </a:solidFill>
                <a:latin typeface="Liberation Mono"/>
              </a:rPr>
              <a:t>SET A = { 1, 2, 3, 4 }</a:t>
            </a:r>
          </a:p>
          <a:p>
            <a:r>
              <a:rPr lang="en-US" sz="2200" dirty="0">
                <a:solidFill>
                  <a:srgbClr val="006C86"/>
                </a:solidFill>
                <a:latin typeface="Liberation Mono"/>
              </a:rPr>
              <a:t>SET B = { (1, a), (2, b), (1, c), (3, d), (2, e), (1, f) }</a:t>
            </a:r>
          </a:p>
          <a:p>
            <a:r>
              <a:rPr lang="en-US" sz="2200" dirty="0">
                <a:solidFill>
                  <a:srgbClr val="006C86"/>
                </a:solidFill>
                <a:latin typeface="Liberation Mono"/>
              </a:rPr>
              <a:t>A = B </a:t>
            </a:r>
          </a:p>
          <a:p>
            <a:r>
              <a:rPr lang="en-US" sz="2200" dirty="0">
                <a:solidFill>
                  <a:srgbClr val="006C86"/>
                </a:solidFill>
                <a:latin typeface="Liberation Mono"/>
              </a:rPr>
              <a:t>R = {(1,1,a), </a:t>
            </a:r>
          </a:p>
          <a:p>
            <a:r>
              <a:rPr lang="en-US" sz="2200" dirty="0">
                <a:solidFill>
                  <a:srgbClr val="006C86"/>
                </a:solidFill>
                <a:latin typeface="Liberation Mono"/>
              </a:rPr>
              <a:t>        (2,2,b), </a:t>
            </a:r>
          </a:p>
          <a:p>
            <a:r>
              <a:rPr lang="en-US" sz="2200" dirty="0">
                <a:solidFill>
                  <a:srgbClr val="006C86"/>
                </a:solidFill>
                <a:latin typeface="Liberation Mono"/>
              </a:rPr>
              <a:t>        (1,1,c), </a:t>
            </a:r>
          </a:p>
          <a:p>
            <a:r>
              <a:rPr lang="en-US" sz="2200" dirty="0">
                <a:solidFill>
                  <a:srgbClr val="006C86"/>
                </a:solidFill>
                <a:latin typeface="Liberation Mono"/>
              </a:rPr>
              <a:t>        (3,3,d), </a:t>
            </a:r>
          </a:p>
          <a:p>
            <a:r>
              <a:rPr lang="en-US" sz="2200" dirty="0">
                <a:solidFill>
                  <a:srgbClr val="006C86"/>
                </a:solidFill>
                <a:latin typeface="Liberation Mono"/>
              </a:rPr>
              <a:t>        (2,2,e), </a:t>
            </a:r>
          </a:p>
          <a:p>
            <a:r>
              <a:rPr lang="en-US" sz="2200" dirty="0">
                <a:solidFill>
                  <a:srgbClr val="006C86"/>
                </a:solidFill>
                <a:latin typeface="Liberation Mono"/>
              </a:rPr>
              <a:t>        (1,1,f)}</a:t>
            </a:r>
          </a:p>
        </p:txBody>
      </p:sp>
      <p:sp>
        <p:nvSpPr>
          <p:cNvPr id="8" name="Rectangle 7">
            <a:extLst>
              <a:ext uri="{FF2B5EF4-FFF2-40B4-BE49-F238E27FC236}">
                <a16:creationId xmlns:a16="http://schemas.microsoft.com/office/drawing/2014/main" xmlns="" id="{64E59AB9-D23B-4A69-B7D4-4733E25BD424}"/>
              </a:ext>
            </a:extLst>
          </p:cNvPr>
          <p:cNvSpPr/>
          <p:nvPr/>
        </p:nvSpPr>
        <p:spPr>
          <a:xfrm>
            <a:off x="1990750" y="77411"/>
            <a:ext cx="5040560" cy="830997"/>
          </a:xfrm>
          <a:prstGeom prst="rect">
            <a:avLst/>
          </a:prstGeom>
          <a:solidFill>
            <a:schemeClr val="bg1"/>
          </a:solidFill>
        </p:spPr>
        <p:txBody>
          <a:bodyPr wrap="square">
            <a:spAutoFit/>
          </a:bodyPr>
          <a:lstStyle/>
          <a:p>
            <a:r>
              <a:rPr lang="en-IN" sz="2400" dirty="0">
                <a:solidFill>
                  <a:schemeClr val="tx1">
                    <a:lumMod val="75000"/>
                    <a:lumOff val="25000"/>
                  </a:schemeClr>
                </a:solidFill>
                <a:latin typeface="Helvetica" panose="020B0604020202020204" pitchFamily="34" charset="0"/>
              </a:rPr>
              <a:t>EQUI join returns rows when there is at least one match in both tables.</a:t>
            </a:r>
            <a:endParaRPr lang="en-IN" sz="2400" dirty="0">
              <a:solidFill>
                <a:schemeClr val="tx1">
                  <a:lumMod val="75000"/>
                  <a:lumOff val="25000"/>
                </a:schemeClr>
              </a:solidFill>
            </a:endParaRPr>
          </a:p>
        </p:txBody>
      </p:sp>
      <p:pic>
        <p:nvPicPr>
          <p:cNvPr id="7" name="Picture 6">
            <a:extLst>
              <a:ext uri="{FF2B5EF4-FFF2-40B4-BE49-F238E27FC236}">
                <a16:creationId xmlns:a16="http://schemas.microsoft.com/office/drawing/2014/main" xmlns="" id="{D549EEF8-0DDC-4ADB-8B68-691DD0B6B1E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E7D71F0-97C1-4A7C-A634-BE2CA956F0C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6040139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14" y="765051"/>
            <a:ext cx="11231785" cy="646247"/>
          </a:xfrm>
          <a:prstGeom prst="rect">
            <a:avLst/>
          </a:prstGeom>
        </p:spPr>
        <p:txBody>
          <a:bodyPr wrap="square">
            <a:spAutoFit/>
          </a:bodyPr>
          <a:lstStyle/>
          <a:p>
            <a:r>
              <a:rPr lang="en-US" dirty="0">
                <a:latin typeface="Palatino Linotype" panose="02040502050505030304" pitchFamily="18" charset="0"/>
              </a:rPr>
              <a:t>The following table illustrates the inner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result includes rows: (2,A), (3,B), and (4,C) as they have the same patterns.</a:t>
            </a:r>
          </a:p>
        </p:txBody>
      </p:sp>
      <p:pic>
        <p:nvPicPr>
          <p:cNvPr id="23" name="Picture 22"/>
          <p:cNvPicPr>
            <a:picLocks noChangeAspect="1"/>
          </p:cNvPicPr>
          <p:nvPr/>
        </p:nvPicPr>
        <p:blipFill>
          <a:blip r:embed="rId2"/>
          <a:stretch>
            <a:fillRect/>
          </a:stretch>
        </p:blipFill>
        <p:spPr>
          <a:xfrm>
            <a:off x="502974" y="1841522"/>
            <a:ext cx="11136126" cy="4611420"/>
          </a:xfrm>
          <a:prstGeom prst="rect">
            <a:avLst/>
          </a:prstGeom>
        </p:spPr>
      </p:pic>
      <p:sp>
        <p:nvSpPr>
          <p:cNvPr id="5" name="Rectangle 4">
            <a:extLst>
              <a:ext uri="{FF2B5EF4-FFF2-40B4-BE49-F238E27FC236}">
                <a16:creationId xmlns:a16="http://schemas.microsoft.com/office/drawing/2014/main" xmlns="" id="{EEEF5971-988D-4A0E-9279-295AF6C843D6}"/>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7BFF4211-9C20-4907-88C4-889B09DB5971}"/>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496446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equi join</a:t>
            </a:r>
            <a:endParaRPr lang="en-IN" sz="3200" b="1" i="1" dirty="0">
              <a:latin typeface="Arial" pitchFamily="34" charset="0"/>
              <a:cs typeface="Arial" pitchFamily="34" charset="0"/>
            </a:endParaRPr>
          </a:p>
        </p:txBody>
      </p:sp>
      <p:sp>
        <p:nvSpPr>
          <p:cNvPr id="7" name="Rectangle 6"/>
          <p:cNvSpPr/>
          <p:nvPr/>
        </p:nvSpPr>
        <p:spPr>
          <a:xfrm>
            <a:off x="478582" y="672703"/>
            <a:ext cx="11444604" cy="707886"/>
          </a:xfrm>
          <a:prstGeom prst="rect">
            <a:avLst/>
          </a:prstGeom>
        </p:spPr>
        <p:txBody>
          <a:bodyPr wrap="square">
            <a:spAutoFit/>
          </a:bodyPr>
          <a:lstStyle/>
          <a:p>
            <a:r>
              <a:rPr lang="en-US" sz="2000" dirty="0">
                <a:solidFill>
                  <a:srgbClr val="0077AA"/>
                </a:solidFill>
                <a:latin typeface="Liberation Mono"/>
              </a:rPr>
              <a:t>SELECT column-list from &lt;table_references&gt;, &lt;table_references&gt; WHERE table1.column-name = table2.column-name</a:t>
            </a:r>
          </a:p>
        </p:txBody>
      </p:sp>
      <p:sp>
        <p:nvSpPr>
          <p:cNvPr id="3" name="Rectangle 2"/>
          <p:cNvSpPr/>
          <p:nvPr/>
        </p:nvSpPr>
        <p:spPr>
          <a:xfrm>
            <a:off x="202398" y="1556792"/>
            <a:ext cx="114446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address a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s.ID = a.</a:t>
            </a:r>
            <a:r>
              <a:rPr lang="en-IN" dirty="0">
                <a:latin typeface="Liberation Mono"/>
              </a:rPr>
              <a:t>studentID</a:t>
            </a:r>
            <a:r>
              <a:rPr lang="en-US"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xmlns="" id="{9512CD10-22E7-46C7-8C81-F1BC339476A1}"/>
              </a:ext>
            </a:extLst>
          </p:cNvPr>
          <p:cNvPicPr>
            <a:picLocks noChangeAspect="1"/>
          </p:cNvPicPr>
          <p:nvPr/>
        </p:nvPicPr>
        <p:blipFill>
          <a:blip r:embed="rId2" cstate="print"/>
          <a:stretch>
            <a:fillRect/>
          </a:stretch>
        </p:blipFill>
        <p:spPr>
          <a:xfrm>
            <a:off x="181460" y="2083852"/>
            <a:ext cx="11840230" cy="4676012"/>
          </a:xfrm>
          <a:prstGeom prst="rect">
            <a:avLst/>
          </a:prstGeom>
        </p:spPr>
      </p:pic>
      <p:pic>
        <p:nvPicPr>
          <p:cNvPr id="8" name="Picture 7">
            <a:extLst>
              <a:ext uri="{FF2B5EF4-FFF2-40B4-BE49-F238E27FC236}">
                <a16:creationId xmlns:a16="http://schemas.microsoft.com/office/drawing/2014/main" xmlns="" id="{FEA8C22B-921E-481F-8797-57B673F1241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81608696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fontScale="85000" lnSpcReduction="10000"/>
          </a:bodyPr>
          <a:lstStyle/>
          <a:p>
            <a:pPr algn="ctr">
              <a:spcBef>
                <a:spcPct val="0"/>
              </a:spcBef>
              <a:defRPr/>
            </a:pPr>
            <a:r>
              <a:rPr lang="en-US" sz="5400" dirty="0">
                <a:solidFill>
                  <a:srgbClr val="DC525C"/>
                </a:solidFill>
                <a:latin typeface="Segoe UI Light" panose="020B0502040204020203" pitchFamily="34" charset="0"/>
                <a:cs typeface="Segoe UI Light" panose="020B0502040204020203" pitchFamily="34" charset="0"/>
              </a:rPr>
              <a:t>ON condition and USING Attribute</a:t>
            </a:r>
          </a:p>
        </p:txBody>
      </p:sp>
      <p:sp>
        <p:nvSpPr>
          <p:cNvPr id="3" name="Rectangle 2"/>
          <p:cNvSpPr/>
          <p:nvPr/>
        </p:nvSpPr>
        <p:spPr>
          <a:xfrm>
            <a:off x="1666287" y="228602"/>
            <a:ext cx="8771754"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ON Contrition</a:t>
            </a:r>
          </a:p>
          <a:p>
            <a:pPr marL="285750" indent="-285750" algn="just">
              <a:buFont typeface="Arial" panose="020B0604020202020204" pitchFamily="34" charset="0"/>
              <a:buChar char="•"/>
            </a:pPr>
            <a:r>
              <a:rPr lang="en-IN" sz="2000" dirty="0">
                <a:latin typeface="Palatino Linotype" panose="02040502050505030304" pitchFamily="18" charset="0"/>
              </a:rPr>
              <a:t>When this join condition gets applied none of the columns of the relation will get eliminated in the result set.</a:t>
            </a:r>
          </a:p>
          <a:p>
            <a:pPr marL="285750" indent="-285750" algn="just">
              <a:buFont typeface="Arial" panose="020B0604020202020204" pitchFamily="34" charset="0"/>
              <a:buChar char="•"/>
            </a:pPr>
            <a:r>
              <a:rPr lang="en-IN" sz="2000" dirty="0">
                <a:latin typeface="Palatino Linotype" panose="02040502050505030304" pitchFamily="18" charset="0"/>
              </a:rPr>
              <a:t>In order to apply this join condition, on any two tables they need not to have any common column.</a:t>
            </a:r>
          </a:p>
        </p:txBody>
      </p:sp>
      <p:sp>
        <p:nvSpPr>
          <p:cNvPr id="4" name="Rectangle 3"/>
          <p:cNvSpPr/>
          <p:nvPr/>
        </p:nvSpPr>
        <p:spPr>
          <a:xfrm>
            <a:off x="1633140" y="3429000"/>
            <a:ext cx="8838049" cy="1692771"/>
          </a:xfrm>
          <a:prstGeom prst="rect">
            <a:avLst/>
          </a:prstGeom>
        </p:spPr>
        <p:txBody>
          <a:bodyPr wrap="square">
            <a:spAutoFit/>
          </a:bodyPr>
          <a:lstStyle/>
          <a:p>
            <a:pPr algn="just"/>
            <a:r>
              <a:rPr lang="en-IN" sz="2400" b="1" i="1" dirty="0">
                <a:solidFill>
                  <a:srgbClr val="DBC04D"/>
                </a:solidFill>
                <a:latin typeface="Palatino Linotype" panose="02040502050505030304" pitchFamily="18" charset="0"/>
              </a:rPr>
              <a:t>USING Attribute Contrition</a:t>
            </a:r>
            <a:endParaRPr lang="en-IN" sz="2400" dirty="0">
              <a:latin typeface="Palatino Linotype" panose="02040502050505030304" pitchFamily="18" charset="0"/>
            </a:endParaRPr>
          </a:p>
          <a:p>
            <a:pPr marL="342900" indent="-342900" algn="just">
              <a:buFont typeface="Arial" panose="020B0604020202020204" pitchFamily="34" charset="0"/>
              <a:buChar char="•"/>
            </a:pPr>
            <a:r>
              <a:rPr lang="en-IN" sz="2000" dirty="0">
                <a:latin typeface="Palatino Linotype" panose="02040502050505030304" pitchFamily="18" charset="0"/>
              </a:rPr>
              <a:t>When all the common columns are used in the join predicate then the result would be same as Natural join.</a:t>
            </a:r>
          </a:p>
          <a:p>
            <a:pPr marL="342900" indent="-342900" algn="just">
              <a:buFont typeface="Arial" panose="020B0604020202020204" pitchFamily="34" charset="0"/>
              <a:buChar char="•"/>
            </a:pPr>
            <a:r>
              <a:rPr lang="en-IN" sz="2000" dirty="0">
                <a:latin typeface="Palatino Linotype" panose="02040502050505030304" pitchFamily="18" charset="0"/>
              </a:rPr>
              <a:t>In the result set of the join the duplicates of the columns used in the predicate gets eliminated.</a:t>
            </a:r>
          </a:p>
        </p:txBody>
      </p:sp>
      <p:sp>
        <p:nvSpPr>
          <p:cNvPr id="5" name="Rectangle 4">
            <a:extLst>
              <a:ext uri="{FF2B5EF4-FFF2-40B4-BE49-F238E27FC236}">
                <a16:creationId xmlns:a16="http://schemas.microsoft.com/office/drawing/2014/main" xmlns="" id="{3B2A0880-0C69-4746-8556-59ECA18E1993}"/>
              </a:ext>
            </a:extLst>
          </p:cNvPr>
          <p:cNvSpPr/>
          <p:nvPr/>
        </p:nvSpPr>
        <p:spPr>
          <a:xfrm>
            <a:off x="622598" y="5478323"/>
            <a:ext cx="10369152" cy="830997"/>
          </a:xfrm>
          <a:prstGeom prst="rect">
            <a:avLst/>
          </a:prstGeom>
        </p:spPr>
        <p:txBody>
          <a:bodyPr wrap="square">
            <a:spAutoFit/>
          </a:bodyPr>
          <a:lstStyle/>
          <a:p>
            <a:r>
              <a:rPr lang="en-IN" sz="2200" b="1" dirty="0">
                <a:solidFill>
                  <a:srgbClr val="FF0000"/>
                </a:solidFill>
                <a:latin typeface="Palatino Linotype" panose="02040502050505030304" pitchFamily="18" charset="0"/>
                <a:cs typeface="Arial" panose="020B0604020202020204" pitchFamily="34" charset="0"/>
              </a:rPr>
              <a:t>Note: </a:t>
            </a:r>
          </a:p>
          <a:p>
            <a:pPr marL="342900" indent="-342900">
              <a:buFont typeface="Arial" panose="020B0604020202020204" pitchFamily="34" charset="0"/>
              <a:buChar char="•"/>
            </a:pPr>
            <a:r>
              <a:rPr lang="en-IN" sz="2400" b="1" dirty="0">
                <a:latin typeface="Palatino Linotype" panose="02040502050505030304" pitchFamily="18" charset="0"/>
                <a:cs typeface="Arial" panose="020B0604020202020204" pitchFamily="34" charset="0"/>
              </a:rPr>
              <a:t>ON </a:t>
            </a:r>
            <a:r>
              <a:rPr lang="en-IN" sz="2000" dirty="0">
                <a:latin typeface="Palatino Linotype" panose="02040502050505030304" pitchFamily="18" charset="0"/>
                <a:cs typeface="Arial" panose="020B0604020202020204" pitchFamily="34" charset="0"/>
              </a:rPr>
              <a:t>clause is optional, If not given </a:t>
            </a:r>
            <a:r>
              <a:rPr lang="en-IN" sz="2000" i="1" dirty="0">
                <a:solidFill>
                  <a:srgbClr val="006C86"/>
                </a:solidFill>
                <a:latin typeface="Palatino Linotype" panose="02040502050505030304" pitchFamily="18" charset="0"/>
                <a:cs typeface="Arial" panose="020B0604020202020204" pitchFamily="34" charset="0"/>
              </a:rPr>
              <a:t>INNER</a:t>
            </a:r>
            <a:r>
              <a:rPr lang="en-IN" sz="2000" i="1" dirty="0">
                <a:solidFill>
                  <a:srgbClr val="006C86"/>
                </a:solidFill>
                <a:latin typeface="Palatino Linotype" panose="02040502050505030304" pitchFamily="18" charset="0"/>
                <a:ea typeface="Times New Roman" panose="02020603050405020304" pitchFamily="18" charset="0"/>
              </a:rPr>
              <a:t> </a:t>
            </a:r>
            <a:r>
              <a:rPr lang="en-IN" sz="2000" i="1" dirty="0">
                <a:solidFill>
                  <a:srgbClr val="006C86"/>
                </a:solidFill>
                <a:latin typeface="Palatino Linotype" panose="02040502050505030304" pitchFamily="18" charset="0"/>
                <a:cs typeface="Arial" panose="020B0604020202020204" pitchFamily="34" charset="0"/>
              </a:rPr>
              <a:t>JOIN </a:t>
            </a:r>
            <a:r>
              <a:rPr lang="en-IN" sz="2000" dirty="0">
                <a:latin typeface="Palatino Linotype" panose="02040502050505030304" pitchFamily="18" charset="0"/>
                <a:cs typeface="Arial" panose="020B0604020202020204" pitchFamily="34" charset="0"/>
              </a:rPr>
              <a:t>works like </a:t>
            </a:r>
            <a:r>
              <a:rPr lang="en-IN" sz="2000" i="1" dirty="0">
                <a:solidFill>
                  <a:srgbClr val="006C86"/>
                </a:solidFill>
                <a:latin typeface="Palatino Linotype" panose="02040502050505030304" pitchFamily="18" charset="0"/>
                <a:cs typeface="Arial" panose="020B0604020202020204" pitchFamily="34" charset="0"/>
              </a:rPr>
              <a:t>CROSS JOIN.</a:t>
            </a:r>
            <a:endParaRPr lang="en-US" sz="2000" i="1" dirty="0">
              <a:solidFill>
                <a:srgbClr val="006C86"/>
              </a:solidFill>
              <a:latin typeface="Palatino Linotype" panose="02040502050505030304" pitchFamily="18" charset="0"/>
            </a:endParaRPr>
          </a:p>
        </p:txBody>
      </p:sp>
      <p:pic>
        <p:nvPicPr>
          <p:cNvPr id="6" name="Picture 5">
            <a:extLst>
              <a:ext uri="{FF2B5EF4-FFF2-40B4-BE49-F238E27FC236}">
                <a16:creationId xmlns:a16="http://schemas.microsoft.com/office/drawing/2014/main" xmlns="" id="{C93B3075-806E-438F-A950-8F56EB265BE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0F4C35F-E2C2-4EFB-9508-B85066F9C2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6353021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ON &amp; USING clause example</a:t>
            </a:r>
            <a:endParaRPr lang="en-IN" sz="3200" b="1" i="1" dirty="0">
              <a:latin typeface="Arial" pitchFamily="34" charset="0"/>
              <a:cs typeface="Arial" pitchFamily="34" charset="0"/>
            </a:endParaRPr>
          </a:p>
        </p:txBody>
      </p:sp>
      <p:sp>
        <p:nvSpPr>
          <p:cNvPr id="5" name="Rectangle 4"/>
          <p:cNvSpPr/>
          <p:nvPr/>
        </p:nvSpPr>
        <p:spPr>
          <a:xfrm>
            <a:off x="251988" y="3442935"/>
            <a:ext cx="9865096" cy="2277547"/>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USING clause</a:t>
            </a:r>
          </a:p>
          <a:p>
            <a:r>
              <a:rPr lang="en-IN" dirty="0">
                <a:latin typeface="Palatino Linotype" panose="02040502050505030304" pitchFamily="18" charset="0"/>
                <a:cs typeface="Arial" panose="020B0604020202020204" pitchFamily="34" charset="0"/>
              </a:rPr>
              <a:t>The USING clause is used if several columns share the same name but you don’t want to join using all of these common columns. </a:t>
            </a:r>
          </a:p>
          <a:p>
            <a:endParaRPr lang="en-IN" dirty="0">
              <a:latin typeface="Palatino Linotype" panose="02040502050505030304" pitchFamily="18" charset="0"/>
              <a:cs typeface="Arial" panose="020B0604020202020204" pitchFamily="34" charset="0"/>
            </a:endParaRPr>
          </a:p>
          <a:p>
            <a:r>
              <a:rPr lang="en-IN" sz="2200" b="1"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sz="2000" b="1" i="1" dirty="0">
                <a:solidFill>
                  <a:srgbClr val="0083A2"/>
                </a:solidFill>
                <a:latin typeface="Palatino Linotype" panose="02040502050505030304" pitchFamily="18" charset="0"/>
                <a:cs typeface="Arial" panose="020B0604020202020204" pitchFamily="34" charset="0"/>
              </a:rPr>
              <a:t>The columns listed in the USING clause can’t have any </a:t>
            </a:r>
          </a:p>
          <a:p>
            <a:r>
              <a:rPr lang="en-IN" sz="2000" b="1" i="1" dirty="0">
                <a:solidFill>
                  <a:srgbClr val="0083A2"/>
                </a:solidFill>
                <a:latin typeface="Palatino Linotype" panose="02040502050505030304" pitchFamily="18" charset="0"/>
                <a:cs typeface="Arial" panose="020B0604020202020204" pitchFamily="34" charset="0"/>
              </a:rPr>
              <a:t>     qualifiers in the statement.</a:t>
            </a:r>
            <a:endParaRPr lang="en-IN" b="1" i="1" dirty="0">
              <a:solidFill>
                <a:srgbClr val="0083A2"/>
              </a:solidFill>
              <a:latin typeface="Palatino Linotype" panose="02040502050505030304" pitchFamily="18" charset="0"/>
              <a:cs typeface="Arial" panose="020B0604020202020204" pitchFamily="34" charset="0"/>
            </a:endParaRPr>
          </a:p>
        </p:txBody>
      </p:sp>
      <p:sp>
        <p:nvSpPr>
          <p:cNvPr id="10" name="Rectangle 9"/>
          <p:cNvSpPr/>
          <p:nvPr/>
        </p:nvSpPr>
        <p:spPr>
          <a:xfrm>
            <a:off x="251988" y="764704"/>
            <a:ext cx="10739762" cy="738664"/>
          </a:xfrm>
          <a:prstGeom prst="rect">
            <a:avLst/>
          </a:prstGeom>
        </p:spPr>
        <p:txBody>
          <a:bodyPr wrap="square">
            <a:spAutoFit/>
          </a:bodyPr>
          <a:lstStyle/>
          <a:p>
            <a:r>
              <a:rPr lang="en-IN" sz="2400" dirty="0">
                <a:solidFill>
                  <a:srgbClr val="DBC04D"/>
                </a:solidFill>
                <a:latin typeface="Palatino Linotype" panose="02040502050505030304" pitchFamily="18" charset="0"/>
                <a:cs typeface="Arial" panose="020B0604020202020204" pitchFamily="34" charset="0"/>
              </a:rPr>
              <a:t>The ON clause</a:t>
            </a:r>
          </a:p>
          <a:p>
            <a:r>
              <a:rPr lang="en-IN" dirty="0">
                <a:latin typeface="Palatino Linotype" panose="02040502050505030304" pitchFamily="18" charset="0"/>
                <a:cs typeface="Arial" panose="020B0604020202020204" pitchFamily="34" charset="0"/>
              </a:rPr>
              <a:t>The ON clause is used to join tables where the column names don’t match in both tables.</a:t>
            </a:r>
          </a:p>
        </p:txBody>
      </p:sp>
      <p:grpSp>
        <p:nvGrpSpPr>
          <p:cNvPr id="6" name="Group 22"/>
          <p:cNvGrpSpPr/>
          <p:nvPr/>
        </p:nvGrpSpPr>
        <p:grpSpPr>
          <a:xfrm>
            <a:off x="2285702" y="1600200"/>
            <a:ext cx="7938295" cy="1524000"/>
            <a:chOff x="988180" y="1676400"/>
            <a:chExt cx="7778900" cy="1524000"/>
          </a:xfrm>
        </p:grpSpPr>
        <p:grpSp>
          <p:nvGrpSpPr>
            <p:cNvPr id="7" name="Group 12"/>
            <p:cNvGrpSpPr/>
            <p:nvPr/>
          </p:nvGrpSpPr>
          <p:grpSpPr>
            <a:xfrm>
              <a:off x="988180" y="1828800"/>
              <a:ext cx="6784220" cy="1371600"/>
              <a:chOff x="1149033" y="1752600"/>
              <a:chExt cx="6784220" cy="1371600"/>
            </a:xfrm>
          </p:grpSpPr>
          <p:pic>
            <p:nvPicPr>
              <p:cNvPr id="2" name="Picture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333500" y="1752600"/>
                <a:ext cx="6477000" cy="1371600"/>
              </a:xfrm>
              <a:prstGeom prst="rect">
                <a:avLst/>
              </a:prstGeom>
            </p:spPr>
          </p:pic>
          <p:sp>
            <p:nvSpPr>
              <p:cNvPr id="11" name="Rectangle 10"/>
              <p:cNvSpPr/>
              <p:nvPr/>
            </p:nvSpPr>
            <p:spPr>
              <a:xfrm>
                <a:off x="1149033" y="2636796"/>
                <a:ext cx="6784220"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TextBox 15"/>
            <p:cNvSpPr txBox="1"/>
            <p:nvPr/>
          </p:nvSpPr>
          <p:spPr>
            <a:xfrm>
              <a:off x="6899254" y="1676400"/>
              <a:ext cx="1867826" cy="338554"/>
            </a:xfrm>
            <a:prstGeom prst="rect">
              <a:avLst/>
            </a:prstGeom>
            <a:noFill/>
          </p:spPr>
          <p:txBody>
            <a:bodyPr wrap="none" rtlCol="0">
              <a:spAutoFit/>
            </a:bodyPr>
            <a:lstStyle/>
            <a:p>
              <a:r>
                <a:rPr lang="en-IN" sz="1600" dirty="0">
                  <a:solidFill>
                    <a:srgbClr val="0083A2"/>
                  </a:solidFill>
                </a:rPr>
                <a:t>JOINING CONDITION</a:t>
              </a:r>
            </a:p>
          </p:txBody>
        </p:sp>
        <p:cxnSp>
          <p:nvCxnSpPr>
            <p:cNvPr id="18" name="Elbow Connector 17"/>
            <p:cNvCxnSpPr/>
            <p:nvPr/>
          </p:nvCxnSpPr>
          <p:spPr>
            <a:xfrm rot="5400000">
              <a:off x="6530400" y="1423200"/>
              <a:ext cx="684000" cy="1800000"/>
            </a:xfrm>
            <a:prstGeom prst="bentConnector3">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6"/>
          <p:cNvGrpSpPr/>
          <p:nvPr/>
        </p:nvGrpSpPr>
        <p:grpSpPr>
          <a:xfrm>
            <a:off x="5087094" y="4797152"/>
            <a:ext cx="6929341" cy="1590324"/>
            <a:chOff x="1474065" y="4581876"/>
            <a:chExt cx="7399217" cy="1590324"/>
          </a:xfrm>
        </p:grpSpPr>
        <p:grpSp>
          <p:nvGrpSpPr>
            <p:cNvPr id="9" name="Group 13"/>
            <p:cNvGrpSpPr/>
            <p:nvPr/>
          </p:nvGrpSpPr>
          <p:grpSpPr>
            <a:xfrm>
              <a:off x="4553705" y="4581876"/>
              <a:ext cx="4319577" cy="1590324"/>
              <a:chOff x="4748223" y="4572000"/>
              <a:chExt cx="4319577" cy="1590324"/>
            </a:xfrm>
          </p:grpSpPr>
          <p:pic>
            <p:nvPicPr>
              <p:cNvPr id="3"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800600" y="4572000"/>
                <a:ext cx="4267200" cy="1571861"/>
              </a:xfrm>
              <a:prstGeom prst="rect">
                <a:avLst/>
              </a:prstGeom>
            </p:spPr>
          </p:pic>
          <p:sp>
            <p:nvSpPr>
              <p:cNvPr id="12" name="Rectangle 11"/>
              <p:cNvSpPr/>
              <p:nvPr/>
            </p:nvSpPr>
            <p:spPr>
              <a:xfrm>
                <a:off x="4748223" y="5628924"/>
                <a:ext cx="3481377" cy="533400"/>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Box 18"/>
            <p:cNvSpPr txBox="1"/>
            <p:nvPr/>
          </p:nvSpPr>
          <p:spPr>
            <a:xfrm>
              <a:off x="1474065" y="5708254"/>
              <a:ext cx="1906347" cy="338554"/>
            </a:xfrm>
            <a:prstGeom prst="rect">
              <a:avLst/>
            </a:prstGeom>
            <a:noFill/>
          </p:spPr>
          <p:txBody>
            <a:bodyPr wrap="none" rtlCol="0">
              <a:spAutoFit/>
            </a:bodyPr>
            <a:lstStyle/>
            <a:p>
              <a:r>
                <a:rPr lang="en-IN" sz="1600" dirty="0">
                  <a:solidFill>
                    <a:srgbClr val="0083A2"/>
                  </a:solidFill>
                </a:rPr>
                <a:t>JOINING CONDITION</a:t>
              </a:r>
            </a:p>
          </p:txBody>
        </p:sp>
        <p:cxnSp>
          <p:nvCxnSpPr>
            <p:cNvPr id="20" name="Straight Arrow Connector 19"/>
            <p:cNvCxnSpPr/>
            <p:nvPr/>
          </p:nvCxnSpPr>
          <p:spPr>
            <a:xfrm>
              <a:off x="3450772" y="5877276"/>
              <a:ext cx="1044283" cy="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7" name="Picture 16">
            <a:extLst>
              <a:ext uri="{FF2B5EF4-FFF2-40B4-BE49-F238E27FC236}">
                <a16:creationId xmlns:a16="http://schemas.microsoft.com/office/drawing/2014/main" xmlns="" id="{7CD09EBA-2576-4BC4-9CFB-E80100C3305C}"/>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xmlns="" id="{5A3457CF-49AF-4A72-A61B-4A5782D3E1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456272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an Prime, Non-Prime Attribute?</a:t>
            </a:r>
          </a:p>
        </p:txBody>
      </p:sp>
      <p:pic>
        <p:nvPicPr>
          <p:cNvPr id="4" name="Picture 3">
            <a:extLst>
              <a:ext uri="{FF2B5EF4-FFF2-40B4-BE49-F238E27FC236}">
                <a16:creationId xmlns:a16="http://schemas.microsoft.com/office/drawing/2014/main" xmlns="" id="{764E34D5-E598-49AC-A942-271BC18E6EF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2F1F61AF-0AB0-4DE3-8266-8D668CA3BC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27737409"/>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ON</a:t>
            </a:r>
            <a:endParaRPr lang="en-IN" sz="3200" b="1" i="1" dirty="0">
              <a:latin typeface="Arial" pitchFamily="34" charset="0"/>
              <a:cs typeface="Arial" pitchFamily="34" charset="0"/>
            </a:endParaRPr>
          </a:p>
        </p:txBody>
      </p:sp>
      <p:sp>
        <p:nvSpPr>
          <p:cNvPr id="7" name="Rectangle 6"/>
          <p:cNvSpPr/>
          <p:nvPr/>
        </p:nvSpPr>
        <p:spPr>
          <a:xfrm>
            <a:off x="190550" y="1124744"/>
            <a:ext cx="11809312" cy="707886"/>
          </a:xfrm>
          <a:prstGeom prst="rect">
            <a:avLst/>
          </a:prstGeom>
        </p:spPr>
        <p:txBody>
          <a:bodyPr wrap="square">
            <a:spAutoFit/>
          </a:bodyPr>
          <a:lstStyle/>
          <a:p>
            <a:r>
              <a:rPr lang="en-US" sz="2000" dirty="0">
                <a:solidFill>
                  <a:srgbClr val="0077AA"/>
                </a:solidFill>
                <a:latin typeface="Liberation Mono"/>
              </a:rPr>
              <a:t>SELECT column-list from &lt;table_references</a:t>
            </a:r>
            <a:r>
              <a:rPr lang="en-US" sz="2000" dirty="0">
                <a:solidFill>
                  <a:srgbClr val="0077AA"/>
                </a:solidFill>
                <a:uFill>
                  <a:solidFill>
                    <a:srgbClr val="FF0000"/>
                  </a:solidFill>
                </a:uFill>
                <a:latin typeface="Liberation Mono"/>
              </a:rPr>
              <a:t>&gt; [INNER]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sp>
        <p:nvSpPr>
          <p:cNvPr id="12" name="Rectangle 11"/>
          <p:cNvSpPr/>
          <p:nvPr/>
        </p:nvSpPr>
        <p:spPr>
          <a:xfrm>
            <a:off x="118542" y="778407"/>
            <a:ext cx="8262366" cy="369332"/>
          </a:xfrm>
          <a:prstGeom prst="rect">
            <a:avLst/>
          </a:prstGeom>
          <a:solidFill>
            <a:schemeClr val="bg1"/>
          </a:solidFill>
        </p:spPr>
        <p:txBody>
          <a:bodyPr wrap="square">
            <a:spAutoFit/>
          </a:bodyPr>
          <a:lstStyle/>
          <a:p>
            <a:r>
              <a:rPr lang="en-IN" dirty="0">
                <a:solidFill>
                  <a:schemeClr val="tx1">
                    <a:lumMod val="75000"/>
                    <a:lumOff val="25000"/>
                  </a:schemeClr>
                </a:solidFill>
                <a:latin typeface="Palatino Linotype" panose="02040502050505030304" pitchFamily="18" charset="0"/>
              </a:rPr>
              <a:t>Inner join returns rows when there is at least one match in both tables.</a:t>
            </a:r>
          </a:p>
        </p:txBody>
      </p:sp>
      <p:sp>
        <p:nvSpPr>
          <p:cNvPr id="3" name="Rectangle 2"/>
          <p:cNvSpPr/>
          <p:nvPr/>
        </p:nvSpPr>
        <p:spPr>
          <a:xfrm>
            <a:off x="190550" y="1988840"/>
            <a:ext cx="1180931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 </a:t>
            </a:r>
            <a:r>
              <a:rPr lang="en-US" dirty="0">
                <a:solidFill>
                  <a:srgbClr val="0077AA"/>
                </a:solidFill>
                <a:latin typeface="Liberation Mono"/>
                <a:ea typeface="Times New Roman" panose="02020603050405020304" pitchFamily="18" charset="0"/>
                <a:cs typeface="Times New Roman" panose="02020603050405020304" pitchFamily="18" charset="0"/>
              </a:rPr>
              <a:t>FROM</a:t>
            </a:r>
            <a:r>
              <a:rPr lang="en-US" dirty="0">
                <a:latin typeface="Liberation Mono"/>
                <a:cs typeface="Arial" panose="020B0604020202020204" pitchFamily="34" charset="0"/>
              </a:rPr>
              <a:t> </a:t>
            </a:r>
            <a:r>
              <a:rPr lang="en-IN" dirty="0">
                <a:latin typeface="Liberation Mono"/>
              </a:rPr>
              <a:t>student s</a:t>
            </a:r>
            <a:r>
              <a:rPr lang="en-US"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INNER</a:t>
            </a:r>
            <a:r>
              <a:rPr lang="en-IN" b="1"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JOIN</a:t>
            </a:r>
            <a:r>
              <a:rPr lang="en-US" b="1" dirty="0">
                <a:latin typeface="Liberation Mono"/>
                <a:cs typeface="Arial" panose="020B0604020202020204" pitchFamily="34" charset="0"/>
              </a:rPr>
              <a:t> </a:t>
            </a:r>
            <a:r>
              <a:rPr lang="en-IN" dirty="0">
                <a:latin typeface="Liberation Mono"/>
              </a:rPr>
              <a:t>student_</a:t>
            </a:r>
            <a:r>
              <a:rPr lang="en-US" dirty="0">
                <a:latin typeface="Liberation Mono"/>
                <a:cs typeface="Arial" panose="020B0604020202020204" pitchFamily="34" charset="0"/>
              </a:rPr>
              <a:t>qualifications q </a:t>
            </a:r>
            <a:r>
              <a:rPr lang="en-IN" dirty="0">
                <a:solidFill>
                  <a:srgbClr val="0077AA"/>
                </a:solidFill>
                <a:latin typeface="Liberation Mono"/>
                <a:ea typeface="Times New Roman" panose="02020603050405020304" pitchFamily="18" charset="0"/>
                <a:cs typeface="Times New Roman" panose="02020603050405020304" pitchFamily="18" charset="0"/>
              </a:rPr>
              <a:t>ON</a:t>
            </a:r>
            <a:r>
              <a:rPr lang="en-US" dirty="0">
                <a:latin typeface="Liberation Mono"/>
                <a:cs typeface="Arial" panose="020B0604020202020204" pitchFamily="34" charset="0"/>
              </a:rPr>
              <a:t> s.ID = q.</a:t>
            </a:r>
            <a:r>
              <a:rPr lang="en-IN" dirty="0">
                <a:latin typeface="Liberation Mono"/>
              </a:rPr>
              <a:t>student</a:t>
            </a:r>
            <a:r>
              <a:rPr lang="en-US" dirty="0">
                <a:latin typeface="Liberation Mono"/>
                <a:cs typeface="Arial" panose="020B0604020202020204" pitchFamily="34" charset="0"/>
              </a:rPr>
              <a:t>ID;</a:t>
            </a:r>
          </a:p>
        </p:txBody>
      </p:sp>
      <p:pic>
        <p:nvPicPr>
          <p:cNvPr id="5" name="Picture 4">
            <a:extLst>
              <a:ext uri="{FF2B5EF4-FFF2-40B4-BE49-F238E27FC236}">
                <a16:creationId xmlns:a16="http://schemas.microsoft.com/office/drawing/2014/main" xmlns="" id="{35DAB157-A6CA-4E3A-B6F8-960BC6CCCB7B}"/>
              </a:ext>
            </a:extLst>
          </p:cNvPr>
          <p:cNvPicPr>
            <a:picLocks noChangeAspect="1"/>
          </p:cNvPicPr>
          <p:nvPr/>
        </p:nvPicPr>
        <p:blipFill>
          <a:blip r:embed="rId3" cstate="print"/>
          <a:stretch>
            <a:fillRect/>
          </a:stretch>
        </p:blipFill>
        <p:spPr>
          <a:xfrm>
            <a:off x="-1" y="2532966"/>
            <a:ext cx="12190413" cy="4280410"/>
          </a:xfrm>
          <a:prstGeom prst="rect">
            <a:avLst/>
          </a:prstGeom>
        </p:spPr>
      </p:pic>
      <p:pic>
        <p:nvPicPr>
          <p:cNvPr id="8" name="Picture 7">
            <a:extLst>
              <a:ext uri="{FF2B5EF4-FFF2-40B4-BE49-F238E27FC236}">
                <a16:creationId xmlns:a16="http://schemas.microsoft.com/office/drawing/2014/main" xmlns="" id="{0F9CE1C2-C3EE-4C9B-8F08-A833D4695BF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295181206"/>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90550" y="857191"/>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[INNER]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0" name="Rectangle 9"/>
          <p:cNvSpPr/>
          <p:nvPr/>
        </p:nvSpPr>
        <p:spPr>
          <a:xfrm>
            <a:off x="190550" y="1484784"/>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 </a:t>
            </a:r>
            <a:r>
              <a:rPr lang="en-US" dirty="0">
                <a:latin typeface="Liberation Mono"/>
                <a:ea typeface="Times New Roman" panose="02020603050405020304" pitchFamily="18" charset="0"/>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  FROM </a:t>
            </a:r>
            <a:r>
              <a:rPr lang="en-US" dirty="0">
                <a:latin typeface="Liberation Mono"/>
                <a:ea typeface="Times New Roman" panose="02020603050405020304" pitchFamily="18" charset="0"/>
                <a:cs typeface="Arial" panose="020B0604020202020204" pitchFamily="34" charset="0"/>
              </a:rPr>
              <a:t>customer</a:t>
            </a:r>
            <a:r>
              <a:rPr lang="en-US" dirty="0">
                <a:solidFill>
                  <a:srgbClr val="0077AA"/>
                </a:solidFill>
                <a:latin typeface="Liberation Mono"/>
                <a:ea typeface="Times New Roman" panose="02020603050405020304" pitchFamily="18" charset="0"/>
                <a:cs typeface="Arial" panose="020B0604020202020204" pitchFamily="34" charset="0"/>
              </a:rPr>
              <a:t> INNER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ea typeface="Times New Roman" panose="02020603050405020304" pitchFamily="18" charset="0"/>
                <a:cs typeface="Arial" panose="020B0604020202020204" pitchFamily="34" charset="0"/>
              </a:rPr>
              <a:t>ord</a:t>
            </a:r>
            <a:r>
              <a:rPr lang="en-US" dirty="0">
                <a:solidFill>
                  <a:srgbClr val="0077AA"/>
                </a:solidFill>
                <a:latin typeface="Liberation Mono"/>
                <a:ea typeface="Times New Roman" panose="02020603050405020304" pitchFamily="18" charset="0"/>
                <a:cs typeface="Arial" panose="020B0604020202020204" pitchFamily="34" charset="0"/>
              </a:rPr>
              <a:t> USING </a:t>
            </a:r>
            <a:r>
              <a:rPr lang="en-US" dirty="0">
                <a:latin typeface="Liberation Mono"/>
                <a:ea typeface="Times New Roman" panose="02020603050405020304" pitchFamily="18" charset="0"/>
                <a:cs typeface="Arial" panose="020B0604020202020204" pitchFamily="34" charset="0"/>
              </a:rPr>
              <a:t>(custID);</a:t>
            </a:r>
          </a:p>
        </p:txBody>
      </p:sp>
      <p:sp>
        <p:nvSpPr>
          <p:cNvPr id="13" name="Rectangle 12">
            <a:extLst>
              <a:ext uri="{FF2B5EF4-FFF2-40B4-BE49-F238E27FC236}">
                <a16:creationId xmlns:a16="http://schemas.microsoft.com/office/drawing/2014/main" xmlns="" id="{A56054AE-5D1E-48DB-ABB3-0A309D226B1B}"/>
              </a:ext>
            </a:extLst>
          </p:cNvPr>
          <p:cNvSpPr/>
          <p:nvPr/>
        </p:nvSpPr>
        <p:spPr>
          <a:xfrm>
            <a:off x="1523802" y="2"/>
            <a:ext cx="1047606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Inner Join with USING</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A31B4EEE-2385-4FE7-8D5E-A9B4CB1337F7}"/>
              </a:ext>
            </a:extLst>
          </p:cNvPr>
          <p:cNvPicPr>
            <a:picLocks noChangeAspect="1"/>
          </p:cNvPicPr>
          <p:nvPr/>
        </p:nvPicPr>
        <p:blipFill>
          <a:blip r:embed="rId3" cstate="print"/>
          <a:stretch>
            <a:fillRect/>
          </a:stretch>
        </p:blipFill>
        <p:spPr>
          <a:xfrm>
            <a:off x="-1" y="1976425"/>
            <a:ext cx="12190413" cy="4881573"/>
          </a:xfrm>
          <a:prstGeom prst="rect">
            <a:avLst/>
          </a:prstGeom>
        </p:spPr>
      </p:pic>
      <p:pic>
        <p:nvPicPr>
          <p:cNvPr id="6" name="Picture 5">
            <a:extLst>
              <a:ext uri="{FF2B5EF4-FFF2-40B4-BE49-F238E27FC236}">
                <a16:creationId xmlns:a16="http://schemas.microsoft.com/office/drawing/2014/main" xmlns="" id="{DAEDF3D2-4C50-4ED4-9031-305D749577B5}"/>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25659992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10404052"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Natural Join</a:t>
            </a:r>
            <a:endParaRPr lang="en-IN" sz="3200" b="1" i="1" dirty="0">
              <a:latin typeface="Arial" pitchFamily="34" charset="0"/>
              <a:cs typeface="Arial" pitchFamily="34" charset="0"/>
            </a:endParaRPr>
          </a:p>
        </p:txBody>
      </p:sp>
      <p:sp>
        <p:nvSpPr>
          <p:cNvPr id="5" name="Rectangle 4"/>
          <p:cNvSpPr/>
          <p:nvPr/>
        </p:nvSpPr>
        <p:spPr>
          <a:xfrm>
            <a:off x="152380" y="1098132"/>
            <a:ext cx="11631458"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NATURAL JOIN </a:t>
            </a:r>
            <a:r>
              <a:rPr lang="en-IN" sz="2000" dirty="0">
                <a:latin typeface="Palatino Linotype" panose="02040502050505030304" pitchFamily="18" charset="0"/>
                <a:cs typeface="Arial" panose="020B0604020202020204" pitchFamily="34" charset="0"/>
              </a:rPr>
              <a:t>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 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184979" y="1556594"/>
            <a:ext cx="11820454"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JOIN </a:t>
            </a:r>
            <a:r>
              <a:rPr lang="en-US" sz="2000" dirty="0">
                <a:solidFill>
                  <a:srgbClr val="0077AA"/>
                </a:solidFill>
                <a:latin typeface="Liberation Mono"/>
              </a:rPr>
              <a:t>&lt;table_references&gt;</a:t>
            </a:r>
          </a:p>
        </p:txBody>
      </p:sp>
      <p:sp>
        <p:nvSpPr>
          <p:cNvPr id="8" name="Rectangle 7"/>
          <p:cNvSpPr/>
          <p:nvPr/>
        </p:nvSpPr>
        <p:spPr>
          <a:xfrm>
            <a:off x="179408" y="2221171"/>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1" name="Rectangle 10"/>
          <p:cNvSpPr/>
          <p:nvPr/>
        </p:nvSpPr>
        <p:spPr>
          <a:xfrm>
            <a:off x="152380" y="2737090"/>
            <a:ext cx="11775474" cy="1631216"/>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associated tables have one or more pairs of identical column-names.</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The columns must be of the same name.</a:t>
            </a: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Don't use ON / USING clause in a NATURAL JOIN.</a:t>
            </a: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latin typeface="Palatino Linotype" panose="02040502050505030304" pitchFamily="18" charset="0"/>
                <a:cs typeface="Arial" panose="020B0604020202020204" pitchFamily="34" charset="0"/>
              </a:rPr>
              <a:t>When this join condition gets applied always the duplicates of the common columns get eliminated from the result.</a:t>
            </a:r>
          </a:p>
        </p:txBody>
      </p:sp>
      <p:sp>
        <p:nvSpPr>
          <p:cNvPr id="13" name="Rectangle 12"/>
          <p:cNvSpPr/>
          <p:nvPr/>
        </p:nvSpPr>
        <p:spPr>
          <a:xfrm>
            <a:off x="262559" y="4381941"/>
            <a:ext cx="7128792" cy="2431435"/>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sz="2200" dirty="0">
                <a:latin typeface="Palatino Linotype" panose="02040502050505030304" pitchFamily="18" charset="0"/>
                <a:cs typeface="Arial" panose="020B0604020202020204" pitchFamily="34" charset="0"/>
              </a:rPr>
              <a:t>If the column-names are not same, then NATURAL JOIN will work as CROSS JOIN.</a:t>
            </a:r>
          </a:p>
          <a:p>
            <a:endParaRPr lang="en-IN" sz="800" dirty="0">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US" sz="2200" dirty="0">
                <a:latin typeface="Palatino Linotype" panose="02040502050505030304" pitchFamily="18" charset="0"/>
                <a:cs typeface="Arial" pitchFamily="34" charset="0"/>
              </a:rPr>
              <a:t>A NATURAL JOIN can be used with a LEFT OUTER join, or a RIGHT OUTER join.</a:t>
            </a:r>
          </a:p>
          <a:p>
            <a:endParaRPr lang="en-IN" sz="2400" dirty="0">
              <a:latin typeface="Palatino Linotype" panose="02040502050505030304" pitchFamily="18" charset="0"/>
              <a:cs typeface="Arial" panose="020B0604020202020204"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828969" y="4773794"/>
            <a:ext cx="4176464" cy="1104663"/>
          </a:xfrm>
          <a:prstGeom prst="rect">
            <a:avLst/>
          </a:prstGeom>
        </p:spPr>
      </p:pic>
      <p:pic>
        <p:nvPicPr>
          <p:cNvPr id="10" name="Picture 9">
            <a:extLst>
              <a:ext uri="{FF2B5EF4-FFF2-40B4-BE49-F238E27FC236}">
                <a16:creationId xmlns:a16="http://schemas.microsoft.com/office/drawing/2014/main" xmlns="" id="{048BD748-B206-47BA-A66B-CE75AF07276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5FB08BE4-C3B1-4781-BC6A-C3A3C630CD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019072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92300"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INNER JOIN Vs NATURAL JOIN</a:t>
            </a:r>
            <a:endParaRPr lang="en-IN" sz="3200" b="1" i="1" dirty="0">
              <a:latin typeface="Arial" pitchFamily="34" charset="0"/>
              <a:cs typeface="Arial" pitchFamily="34" charset="0"/>
            </a:endParaRPr>
          </a:p>
        </p:txBody>
      </p:sp>
      <p:graphicFrame>
        <p:nvGraphicFramePr>
          <p:cNvPr id="7" name="Table 6">
            <a:extLst>
              <a:ext uri="{FF2B5EF4-FFF2-40B4-BE49-F238E27FC236}">
                <a16:creationId xmlns:a16="http://schemas.microsoft.com/office/drawing/2014/main" xmlns="" id="{3E603B10-569E-487D-ACF7-EA061C688264}"/>
              </a:ext>
            </a:extLst>
          </p:cNvPr>
          <p:cNvGraphicFramePr>
            <a:graphicFrameLocks noGrp="1"/>
          </p:cNvGraphicFramePr>
          <p:nvPr>
            <p:extLst>
              <p:ext uri="{D42A27DB-BD31-4B8C-83A1-F6EECF244321}">
                <p14:modId xmlns:p14="http://schemas.microsoft.com/office/powerpoint/2010/main" xmlns="" val="2076283228"/>
              </p:ext>
            </p:extLst>
          </p:nvPr>
        </p:nvGraphicFramePr>
        <p:xfrm>
          <a:off x="119320" y="1432599"/>
          <a:ext cx="11951772" cy="3783269"/>
        </p:xfrm>
        <a:graphic>
          <a:graphicData uri="http://schemas.openxmlformats.org/drawingml/2006/table">
            <a:tbl>
              <a:tblPr>
                <a:tableStyleId>{BDBED569-4797-4DF1-A0F4-6AAB3CD982D8}</a:tableStyleId>
              </a:tblPr>
              <a:tblGrid>
                <a:gridCol w="6327445">
                  <a:extLst>
                    <a:ext uri="{9D8B030D-6E8A-4147-A177-3AD203B41FA5}">
                      <a16:colId xmlns:a16="http://schemas.microsoft.com/office/drawing/2014/main" xmlns="" val="422065344"/>
                    </a:ext>
                  </a:extLst>
                </a:gridCol>
                <a:gridCol w="5624327">
                  <a:extLst>
                    <a:ext uri="{9D8B030D-6E8A-4147-A177-3AD203B41FA5}">
                      <a16:colId xmlns:a16="http://schemas.microsoft.com/office/drawing/2014/main" xmlns="" val="279659465"/>
                    </a:ext>
                  </a:extLst>
                </a:gridCol>
              </a:tblGrid>
              <a:tr h="570485">
                <a:tc>
                  <a:txBody>
                    <a:bodyPr/>
                    <a:lstStyle/>
                    <a:p>
                      <a:pPr algn="ctr" fontAlgn="ctr"/>
                      <a:r>
                        <a:rPr lang="en-IN" sz="1800" b="1" cap="all" dirty="0">
                          <a:effectLst/>
                          <a:latin typeface="Palatino Linotype" panose="02040502050505030304" pitchFamily="18" charset="0"/>
                        </a:rPr>
                        <a:t>INNER JOIN</a:t>
                      </a:r>
                    </a:p>
                  </a:txBody>
                  <a:tcPr marL="53597" marR="53597" marT="53597" marB="53597" anchor="ctr"/>
                </a:tc>
                <a:tc>
                  <a:txBody>
                    <a:bodyPr/>
                    <a:lstStyle/>
                    <a:p>
                      <a:pPr algn="ctr" fontAlgn="ctr"/>
                      <a:r>
                        <a:rPr lang="en-IN" sz="1800" b="1" cap="all" dirty="0">
                          <a:effectLst/>
                          <a:latin typeface="Palatino Linotype" panose="02040502050505030304" pitchFamily="18" charset="0"/>
                        </a:rPr>
                        <a:t>NATURAL JOIN</a:t>
                      </a:r>
                    </a:p>
                  </a:txBody>
                  <a:tcPr marL="53597" marR="53597" marT="53597" marB="53597" anchor="ctr"/>
                </a:tc>
                <a:extLst>
                  <a:ext uri="{0D108BD9-81ED-4DB2-BD59-A6C34878D82A}">
                    <a16:rowId xmlns:a16="http://schemas.microsoft.com/office/drawing/2014/main" xmlns="" val="2493218137"/>
                  </a:ext>
                </a:extLst>
              </a:tr>
              <a:tr h="637837">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Inner Join joins two table on the basis of the column which is explicitly specified in </a:t>
                      </a:r>
                      <a:r>
                        <a:rPr lang="en-US" sz="1800" b="0">
                          <a:latin typeface="Palatino Linotype" pitchFamily="18" charset="0"/>
                        </a:rPr>
                        <a:t>the ON/USING </a:t>
                      </a:r>
                      <a:r>
                        <a:rPr lang="en-US" sz="1800" b="0" dirty="0">
                          <a:latin typeface="Palatino Linotype" pitchFamily="18" charset="0"/>
                        </a:rPr>
                        <a:t>clause.</a:t>
                      </a:r>
                    </a:p>
                  </a:txBody>
                  <a:tcPr marL="89267" marR="89267" marT="44634" marB="44634" anchor="ctr"/>
                </a:tc>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Natural Join joins two tables based on same attribute name.</a:t>
                      </a:r>
                    </a:p>
                  </a:txBody>
                  <a:tcPr marL="89267" marR="89267" marT="44634" marB="44634" anchor="ctr"/>
                </a:tc>
                <a:extLst>
                  <a:ext uri="{0D108BD9-81ED-4DB2-BD59-A6C34878D82A}">
                    <a16:rowId xmlns:a16="http://schemas.microsoft.com/office/drawing/2014/main" xmlns="" val="85335639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itchFamily="18" charset="0"/>
                        </a:rPr>
                        <a:t>In Inner Join, The resulting table will contain all the attribute of both the tables including duplicate columns also</a:t>
                      </a:r>
                    </a:p>
                  </a:txBody>
                  <a:tcPr marL="89267" marR="89267" marT="44634" marB="44634" anchor="ctr"/>
                </a:tc>
                <a:tc>
                  <a:txBody>
                    <a:bodyPr/>
                    <a:lstStyle/>
                    <a:p>
                      <a:pPr algn="l" fontAlgn="base"/>
                      <a:r>
                        <a:rPr lang="en-US" sz="1800" b="0" dirty="0">
                          <a:latin typeface="Palatino Linotype" pitchFamily="18" charset="0"/>
                        </a:rPr>
                        <a:t>In Natural Join, The resulting table will contain all the attributes of both the tables but keep only one copy of each common column</a:t>
                      </a:r>
                    </a:p>
                  </a:txBody>
                  <a:tcPr marL="89267" marR="89267" marT="44634" marB="44634" anchor="ctr"/>
                </a:tc>
                <a:extLst>
                  <a:ext uri="{0D108BD9-81ED-4DB2-BD59-A6C34878D82A}">
                    <a16:rowId xmlns:a16="http://schemas.microsoft.com/office/drawing/2014/main" xmlns="" val="588869355"/>
                  </a:ext>
                </a:extLst>
              </a:tr>
              <a:tr h="750420">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In Inner Join, only those records will return which</a:t>
                      </a:r>
                      <a:r>
                        <a:rPr lang="en-US" sz="1800" b="0" baseline="0" dirty="0">
                          <a:latin typeface="Palatino Linotype" panose="02040502050505030304" pitchFamily="18" charset="0"/>
                        </a:rPr>
                        <a:t> </a:t>
                      </a:r>
                      <a:r>
                        <a:rPr lang="en-US" sz="1800" b="0" dirty="0">
                          <a:latin typeface="Palatino Linotype" pitchFamily="18" charset="0"/>
                        </a:rPr>
                        <a:t>exists in both the tables</a:t>
                      </a:r>
                    </a:p>
                  </a:txBody>
                  <a:tcPr marL="89267" marR="89267" marT="44634" marB="44634" anchor="ctr"/>
                </a:tc>
                <a:tc>
                  <a:txBody>
                    <a:bodyPr/>
                    <a:lstStyle/>
                    <a:p>
                      <a:pPr algn="l" fontAlgn="base"/>
                      <a:r>
                        <a:rPr lang="en-US" sz="1800" b="0" dirty="0">
                          <a:latin typeface="Palatino Linotype" panose="02040502050505030304" pitchFamily="18" charset="0"/>
                        </a:rPr>
                        <a:t>Same as Inner</a:t>
                      </a:r>
                      <a:r>
                        <a:rPr lang="en-US" sz="1800" b="0" baseline="0" dirty="0">
                          <a:latin typeface="Palatino Linotype" panose="02040502050505030304" pitchFamily="18" charset="0"/>
                        </a:rPr>
                        <a:t> Join</a:t>
                      </a:r>
                      <a:endParaRPr lang="en-US" sz="1800" b="0" dirty="0">
                        <a:latin typeface="Palatino Linotype" pitchFamily="18" charset="0"/>
                      </a:endParaRPr>
                    </a:p>
                  </a:txBody>
                  <a:tcPr marL="89267" marR="89267" marT="44634" marB="44634" anchor="ctr"/>
                </a:tc>
                <a:extLst>
                  <a:ext uri="{0D108BD9-81ED-4DB2-BD59-A6C34878D82A}">
                    <a16:rowId xmlns:a16="http://schemas.microsoft.com/office/drawing/2014/main" xmlns="" val="2820917763"/>
                  </a:ext>
                </a:extLst>
              </a:tr>
              <a:tr h="912121">
                <a:tc>
                  <a:txBody>
                    <a:bodyPr/>
                    <a:lstStyle/>
                    <a:p>
                      <a:pPr marL="0" marR="0" indent="0" algn="l" defTabSz="914400" rtl="0" eaLnBrk="1" fontAlgn="base" latinLnBrk="0" hangingPunct="1">
                        <a:lnSpc>
                          <a:spcPct val="100000"/>
                        </a:lnSpc>
                        <a:spcBef>
                          <a:spcPts val="0"/>
                        </a:spcBef>
                        <a:spcAft>
                          <a:spcPts val="0"/>
                        </a:spcAft>
                        <a:buClrTx/>
                        <a:buSzTx/>
                        <a:buFontTx/>
                        <a:buNone/>
                        <a:tabLst/>
                        <a:defRPr/>
                      </a:pPr>
                      <a:r>
                        <a:rPr lang="en-US" sz="1800" b="0" dirty="0">
                          <a:latin typeface="Palatino Linotype" panose="02040502050505030304" pitchFamily="18" charset="0"/>
                        </a:rPr>
                        <a:t>SYNTAX:</a:t>
                      </a:r>
                    </a:p>
                    <a:p>
                      <a:pPr marL="285750" marR="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 ON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dirty="0">
                          <a:latin typeface="Palatino Linotype" panose="02040502050505030304" pitchFamily="18" charset="0"/>
                        </a:rPr>
                        <a:t> =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anose="02040502050505030304" pitchFamily="18" charset="0"/>
                        </a:rPr>
                        <a:t>.</a:t>
                      </a:r>
                      <a:r>
                        <a:rPr lang="en-US" sz="1800" b="1" dirty="0">
                          <a:latin typeface="Palatino Linotype" panose="02040502050505030304" pitchFamily="18" charset="0"/>
                        </a:rPr>
                        <a:t>A</a:t>
                      </a:r>
                      <a:r>
                        <a:rPr lang="en-US" sz="1800" b="0" baseline="-25000" dirty="0">
                          <a:latin typeface="Palatino Linotype" panose="02040502050505030304" pitchFamily="18" charset="0"/>
                        </a:rPr>
                        <a:t>1</a:t>
                      </a:r>
                      <a:r>
                        <a:rPr lang="en-US" sz="1800" b="0" dirty="0">
                          <a:latin typeface="Palatino Linotype" pitchFamily="18" charset="0"/>
                        </a:rPr>
                        <a:t>;</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800" b="0" dirty="0">
                          <a:latin typeface="Palatino Linotype"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itchFamily="18" charset="0"/>
                        </a:rPr>
                        <a:t> INNER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 USING(</a:t>
                      </a:r>
                      <a:r>
                        <a:rPr lang="en-US" sz="1800" b="1" dirty="0">
                          <a:latin typeface="Palatino Linotype" panose="02040502050505030304" pitchFamily="18" charset="0"/>
                        </a:rPr>
                        <a:t>A</a:t>
                      </a:r>
                      <a:r>
                        <a:rPr lang="en-US" sz="1800" b="0" baseline="-25000" dirty="0">
                          <a:solidFill>
                            <a:schemeClr val="tx1"/>
                          </a:solidFill>
                          <a:latin typeface="Palatino Linotype" panose="02040502050505030304" pitchFamily="18" charset="0"/>
                        </a:rPr>
                        <a:t>1</a:t>
                      </a:r>
                      <a:r>
                        <a:rPr lang="en-US" sz="1800" b="0" baseline="0" dirty="0">
                          <a:solidFill>
                            <a:schemeClr val="tx1"/>
                          </a:solidFill>
                          <a:latin typeface="Palatino Linotype" panose="02040502050505030304" pitchFamily="18" charset="0"/>
                        </a:rPr>
                        <a:t>,</a:t>
                      </a:r>
                      <a:r>
                        <a:rPr lang="en-US" sz="1800" b="0" dirty="0">
                          <a:latin typeface="Palatino Linotype" pitchFamily="18" charset="0"/>
                        </a:rPr>
                        <a:t> [</a:t>
                      </a:r>
                      <a:r>
                        <a:rPr lang="en-US" sz="1800" b="1">
                          <a:latin typeface="Palatino Linotype" panose="02040502050505030304" pitchFamily="18" charset="0"/>
                        </a:rPr>
                        <a:t>A</a:t>
                      </a:r>
                      <a:r>
                        <a:rPr lang="en-US" sz="1800" b="0" baseline="-25000">
                          <a:latin typeface="Palatino Linotype" panose="02040502050505030304" pitchFamily="18" charset="0"/>
                        </a:rPr>
                        <a:t>2</a:t>
                      </a:r>
                      <a:r>
                        <a:rPr lang="en-US" sz="1800" b="0" baseline="0">
                          <a:latin typeface="Palatino Linotype" panose="02040502050505030304" pitchFamily="18" charset="0"/>
                        </a:rPr>
                        <a:t>])</a:t>
                      </a:r>
                      <a:r>
                        <a:rPr lang="en-US" sz="1800" b="0">
                          <a:latin typeface="Palatino Linotype" pitchFamily="18" charset="0"/>
                        </a:rPr>
                        <a:t>;</a:t>
                      </a:r>
                      <a:endParaRPr lang="en-US" sz="1800" b="0" dirty="0">
                        <a:latin typeface="Palatino Linotype" pitchFamily="18" charset="0"/>
                      </a:endParaRPr>
                    </a:p>
                  </a:txBody>
                  <a:tcPr marL="89267" marR="89267" marT="44634" marB="44634" anchor="ctr"/>
                </a:tc>
                <a:tc>
                  <a:txBody>
                    <a:bodyPr/>
                    <a:lstStyle/>
                    <a:p>
                      <a:pPr algn="l" fontAlgn="base"/>
                      <a:endParaRPr lang="en-US" sz="1800" b="0" dirty="0">
                        <a:latin typeface="Palatino Linotype" panose="02040502050505030304" pitchFamily="18" charset="0"/>
                      </a:endParaRPr>
                    </a:p>
                    <a:p>
                      <a:pPr algn="l" fontAlgn="base"/>
                      <a:r>
                        <a:rPr lang="en-US" sz="1800" b="0" dirty="0">
                          <a:latin typeface="Palatino Linotype" panose="02040502050505030304" pitchFamily="18" charset="0"/>
                        </a:rPr>
                        <a:t>SYNTAX:</a:t>
                      </a:r>
                    </a:p>
                    <a:p>
                      <a:pPr marL="285750" indent="-285750" algn="l" fontAlgn="base">
                        <a:buFont typeface="Arial" panose="020B0604020202020204" pitchFamily="34" charset="0"/>
                        <a:buChar char="•"/>
                      </a:pPr>
                      <a:r>
                        <a:rPr lang="en-US" sz="1800" b="0" dirty="0">
                          <a:latin typeface="Palatino Linotype" panose="02040502050505030304" pitchFamily="18" charset="0"/>
                        </a:rPr>
                        <a:t>SELECT * FROM </a:t>
                      </a:r>
                      <a:r>
                        <a:rPr lang="en-US" sz="1800" b="1" dirty="0">
                          <a:latin typeface="Palatino Linotype" panose="02040502050505030304" pitchFamily="18" charset="0"/>
                        </a:rPr>
                        <a:t>r</a:t>
                      </a:r>
                      <a:r>
                        <a:rPr lang="en-US" sz="1800" b="0" baseline="-25000" dirty="0">
                          <a:latin typeface="Palatino Linotype" panose="02040502050505030304" pitchFamily="18" charset="0"/>
                        </a:rPr>
                        <a:t>1</a:t>
                      </a:r>
                      <a:r>
                        <a:rPr lang="en-US" sz="1800" b="0" dirty="0">
                          <a:latin typeface="Palatino Linotype" panose="02040502050505030304" pitchFamily="18" charset="0"/>
                        </a:rPr>
                        <a:t> NATURAL JOIN </a:t>
                      </a:r>
                      <a:r>
                        <a:rPr lang="en-US" sz="1800" b="1" dirty="0">
                          <a:latin typeface="Palatino Linotype" panose="02040502050505030304" pitchFamily="18" charset="0"/>
                        </a:rPr>
                        <a:t>r</a:t>
                      </a:r>
                      <a:r>
                        <a:rPr lang="en-US" sz="1800" b="0" baseline="-25000" dirty="0">
                          <a:latin typeface="Palatino Linotype" panose="02040502050505030304" pitchFamily="18" charset="0"/>
                        </a:rPr>
                        <a:t>2</a:t>
                      </a:r>
                      <a:r>
                        <a:rPr lang="en-US" sz="1800" b="0" dirty="0">
                          <a:latin typeface="Palatino Linotype" pitchFamily="18" charset="0"/>
                        </a:rPr>
                        <a:t>;</a:t>
                      </a:r>
                    </a:p>
                  </a:txBody>
                  <a:tcPr marL="89267" marR="89267" marT="44634" marB="44634" anchor="ctr"/>
                </a:tc>
                <a:extLst>
                  <a:ext uri="{0D108BD9-81ED-4DB2-BD59-A6C34878D82A}">
                    <a16:rowId xmlns:a16="http://schemas.microsoft.com/office/drawing/2014/main" xmlns="" val="3579491206"/>
                  </a:ext>
                </a:extLst>
              </a:tr>
            </a:tbl>
          </a:graphicData>
        </a:graphic>
      </p:graphicFrame>
      <p:grpSp>
        <p:nvGrpSpPr>
          <p:cNvPr id="18" name="Group 17">
            <a:extLst>
              <a:ext uri="{FF2B5EF4-FFF2-40B4-BE49-F238E27FC236}">
                <a16:creationId xmlns:a16="http://schemas.microsoft.com/office/drawing/2014/main" xmlns="" id="{9F2B4833-BE72-4963-8475-C428ABD0318A}"/>
              </a:ext>
            </a:extLst>
          </p:cNvPr>
          <p:cNvGrpSpPr/>
          <p:nvPr/>
        </p:nvGrpSpPr>
        <p:grpSpPr>
          <a:xfrm>
            <a:off x="119320" y="261242"/>
            <a:ext cx="4679911" cy="863802"/>
            <a:chOff x="119336" y="188822"/>
            <a:chExt cx="4680520" cy="863914"/>
          </a:xfrm>
        </p:grpSpPr>
        <p:sp>
          <p:nvSpPr>
            <p:cNvPr id="2" name="Rectangle 1">
              <a:extLst>
                <a:ext uri="{FF2B5EF4-FFF2-40B4-BE49-F238E27FC236}">
                  <a16:creationId xmlns:a16="http://schemas.microsoft.com/office/drawing/2014/main" xmlns=""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xmlns="" id="{AE3B415B-9AAD-48CC-8436-F063482CDC33}"/>
                </a:ext>
              </a:extLst>
            </p:cNvPr>
            <p:cNvSpPr txBox="1"/>
            <p:nvPr/>
          </p:nvSpPr>
          <p:spPr>
            <a:xfrm>
              <a:off x="407368" y="350795"/>
              <a:ext cx="1173719" cy="553998"/>
            </a:xfrm>
            <a:prstGeom prst="rect">
              <a:avLst/>
            </a:prstGeom>
            <a:noFill/>
          </p:spPr>
          <p:txBody>
            <a:bodyPr wrap="none" rtlCol="0">
              <a:spAutoFit/>
            </a:bodyPr>
            <a:lstStyle/>
            <a:p>
              <a:r>
                <a:rPr lang="en-US" sz="3000" dirty="0"/>
                <a:t>INNER</a:t>
              </a:r>
              <a:endParaRPr lang="en-IN" sz="3000" dirty="0"/>
            </a:p>
          </p:txBody>
        </p:sp>
        <p:sp>
          <p:nvSpPr>
            <p:cNvPr id="14" name="Rectangle 13">
              <a:extLst>
                <a:ext uri="{FF2B5EF4-FFF2-40B4-BE49-F238E27FC236}">
                  <a16:creationId xmlns:a16="http://schemas.microsoft.com/office/drawing/2014/main" xmlns="" id="{C922C3FA-9E2A-4FDC-AF00-7DD2EAB39BFA}"/>
                </a:ext>
              </a:extLst>
            </p:cNvPr>
            <p:cNvSpPr/>
            <p:nvPr/>
          </p:nvSpPr>
          <p:spPr>
            <a:xfrm>
              <a:off x="2855640"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xmlns="" id="{9A65B8F4-4C8E-4F3B-85E8-F7D8B5CC2AFF}"/>
                </a:ext>
              </a:extLst>
            </p:cNvPr>
            <p:cNvSpPr txBox="1"/>
            <p:nvPr/>
          </p:nvSpPr>
          <p:spPr>
            <a:xfrm>
              <a:off x="2927648" y="350795"/>
              <a:ext cx="1653401" cy="553998"/>
            </a:xfrm>
            <a:prstGeom prst="rect">
              <a:avLst/>
            </a:prstGeom>
            <a:noFill/>
          </p:spPr>
          <p:txBody>
            <a:bodyPr wrap="none" rtlCol="0">
              <a:spAutoFit/>
            </a:bodyPr>
            <a:lstStyle/>
            <a:p>
              <a:r>
                <a:rPr lang="en-US" sz="3000" dirty="0"/>
                <a:t>NATURAL</a:t>
              </a:r>
              <a:endParaRPr lang="en-IN" sz="3000" dirty="0"/>
            </a:p>
          </p:txBody>
        </p:sp>
        <p:sp>
          <p:nvSpPr>
            <p:cNvPr id="17" name="TextBox 16">
              <a:extLst>
                <a:ext uri="{FF2B5EF4-FFF2-40B4-BE49-F238E27FC236}">
                  <a16:creationId xmlns:a16="http://schemas.microsoft.com/office/drawing/2014/main" xmlns=""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spTree>
    <p:extLst>
      <p:ext uri="{BB962C8B-B14F-4D97-AF65-F5344CB8AC3E}">
        <p14:creationId xmlns:p14="http://schemas.microsoft.com/office/powerpoint/2010/main" xmlns="" val="11232757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Simple Join</a:t>
            </a:r>
            <a:endParaRPr lang="en-IN" sz="3200" b="1" i="1" dirty="0">
              <a:latin typeface="Arial" pitchFamily="34" charset="0"/>
              <a:cs typeface="Arial" pitchFamily="34" charset="0"/>
            </a:endParaRPr>
          </a:p>
        </p:txBody>
      </p:sp>
      <p:sp>
        <p:nvSpPr>
          <p:cNvPr id="5" name="Rectangle 4"/>
          <p:cNvSpPr/>
          <p:nvPr/>
        </p:nvSpPr>
        <p:spPr>
          <a:xfrm>
            <a:off x="694606" y="764704"/>
            <a:ext cx="9895816" cy="400110"/>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The </a:t>
            </a:r>
            <a:r>
              <a:rPr lang="en-IN" sz="2000" dirty="0">
                <a:solidFill>
                  <a:srgbClr val="C74C49"/>
                </a:solidFill>
                <a:latin typeface="Palatino Linotype" panose="02040502050505030304" pitchFamily="18" charset="0"/>
                <a:cs typeface="Arial" panose="020B0604020202020204" pitchFamily="34" charset="0"/>
              </a:rPr>
              <a:t>SIMPLE</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 is such a join that performs the same task as an </a:t>
            </a:r>
            <a:r>
              <a:rPr lang="en-IN" sz="2000" dirty="0">
                <a:solidFill>
                  <a:srgbClr val="C74C49"/>
                </a:solidFill>
                <a:latin typeface="Palatino Linotype" panose="02040502050505030304" pitchFamily="18" charset="0"/>
                <a:cs typeface="Arial" panose="020B0604020202020204" pitchFamily="34" charset="0"/>
              </a:rPr>
              <a:t>INNER</a:t>
            </a:r>
            <a:r>
              <a:rPr lang="en-IN" sz="2000" dirty="0">
                <a:latin typeface="Palatino Linotype" panose="02040502050505030304" pitchFamily="18" charset="0"/>
                <a:cs typeface="Arial" panose="020B0604020202020204" pitchFamily="34" charset="0"/>
              </a:rPr>
              <a:t> </a:t>
            </a:r>
            <a:r>
              <a:rPr lang="en-IN" sz="2000" dirty="0">
                <a:solidFill>
                  <a:srgbClr val="C74C49"/>
                </a:solidFill>
                <a:latin typeface="Palatino Linotype" panose="02040502050505030304" pitchFamily="18" charset="0"/>
                <a:cs typeface="Arial" panose="020B0604020202020204" pitchFamily="34" charset="0"/>
              </a:rPr>
              <a:t>JOIN</a:t>
            </a:r>
            <a:r>
              <a:rPr lang="en-IN" sz="2000" dirty="0">
                <a:latin typeface="Palatino Linotype" panose="02040502050505030304" pitchFamily="18" charset="0"/>
                <a:cs typeface="Arial" panose="020B0604020202020204" pitchFamily="34" charset="0"/>
              </a:rPr>
              <a:t>.</a:t>
            </a:r>
          </a:p>
        </p:txBody>
      </p:sp>
      <p:sp>
        <p:nvSpPr>
          <p:cNvPr id="7" name="Rectangle 6"/>
          <p:cNvSpPr/>
          <p:nvPr/>
        </p:nvSpPr>
        <p:spPr>
          <a:xfrm>
            <a:off x="694606" y="1307068"/>
            <a:ext cx="10801200"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SIMPLE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(column-list)</a:t>
            </a:r>
          </a:p>
        </p:txBody>
      </p:sp>
      <p:sp>
        <p:nvSpPr>
          <p:cNvPr id="8" name="Rectangle 7"/>
          <p:cNvSpPr/>
          <p:nvPr/>
        </p:nvSpPr>
        <p:spPr>
          <a:xfrm>
            <a:off x="694606" y="2133600"/>
            <a:ext cx="10513168"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Arial" panose="020B0604020202020204" pitchFamily="34" charset="0"/>
              </a:rPr>
              <a:t>SIMPLE</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endParaRPr lang="en-IN" dirty="0">
              <a:latin typeface="Liberation Mono"/>
              <a:cs typeface="Arial" panose="020B0604020202020204" pitchFamily="34" charset="0"/>
            </a:endParaRPr>
          </a:p>
        </p:txBody>
      </p:sp>
      <p:grpSp>
        <p:nvGrpSpPr>
          <p:cNvPr id="2" name="Group 1"/>
          <p:cNvGrpSpPr/>
          <p:nvPr/>
        </p:nvGrpSpPr>
        <p:grpSpPr>
          <a:xfrm>
            <a:off x="838622" y="3011706"/>
            <a:ext cx="6840760" cy="2548354"/>
            <a:chOff x="228600" y="2971800"/>
            <a:chExt cx="4354286" cy="2548354"/>
          </a:xfrm>
        </p:grpSpPr>
        <p:grpSp>
          <p:nvGrpSpPr>
            <p:cNvPr id="6" name="Group 5"/>
            <p:cNvGrpSpPr/>
            <p:nvPr/>
          </p:nvGrpSpPr>
          <p:grpSpPr>
            <a:xfrm>
              <a:off x="228600" y="2971800"/>
              <a:ext cx="4354286" cy="1609950"/>
              <a:chOff x="228600" y="2971800"/>
              <a:chExt cx="4354286" cy="1609950"/>
            </a:xfrm>
          </p:grpSpPr>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4143" y="2971800"/>
                <a:ext cx="4248743" cy="1609950"/>
              </a:xfrm>
              <a:prstGeom prst="rect">
                <a:avLst/>
              </a:prstGeom>
            </p:spPr>
          </p:pic>
          <p:sp>
            <p:nvSpPr>
              <p:cNvPr id="10" name="Rectangle 9"/>
              <p:cNvSpPr/>
              <p:nvPr/>
            </p:nvSpPr>
            <p:spPr>
              <a:xfrm>
                <a:off x="228600" y="4052970"/>
                <a:ext cx="3481377" cy="484909"/>
              </a:xfrm>
              <a:prstGeom prst="rect">
                <a:avLst/>
              </a:prstGeom>
              <a:solidFill>
                <a:srgbClr val="727CA3">
                  <a:alpha val="0"/>
                </a:srgbClr>
              </a:solid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9" name="Straight Arrow Connector 8"/>
            <p:cNvCxnSpPr/>
            <p:nvPr/>
          </p:nvCxnSpPr>
          <p:spPr>
            <a:xfrm flipV="1">
              <a:off x="1752600" y="4604658"/>
              <a:ext cx="0" cy="605030"/>
            </a:xfrm>
            <a:prstGeom prst="straightConnector1">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96686" y="5181600"/>
              <a:ext cx="1906347" cy="338554"/>
            </a:xfrm>
            <a:prstGeom prst="rect">
              <a:avLst/>
            </a:prstGeom>
            <a:noFill/>
          </p:spPr>
          <p:txBody>
            <a:bodyPr wrap="none" rtlCol="0">
              <a:spAutoFit/>
            </a:bodyPr>
            <a:lstStyle/>
            <a:p>
              <a:r>
                <a:rPr lang="en-IN" sz="1600" dirty="0">
                  <a:solidFill>
                    <a:srgbClr val="0083A2"/>
                  </a:solidFill>
                </a:rPr>
                <a:t>JOINING CONDITION</a:t>
              </a:r>
            </a:p>
          </p:txBody>
        </p:sp>
      </p:grpSp>
      <p:pic>
        <p:nvPicPr>
          <p:cNvPr id="12" name="Picture 11">
            <a:extLst>
              <a:ext uri="{FF2B5EF4-FFF2-40B4-BE49-F238E27FC236}">
                <a16:creationId xmlns:a16="http://schemas.microsoft.com/office/drawing/2014/main" xmlns="" id="{3966FDB1-2DD5-4090-B4A1-63AE7BAD126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FA37A823-69EF-4100-8424-2861C88648E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6575859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41" name="Picture 40"/>
          <p:cNvPicPr>
            <a:picLocks noChangeAspect="1"/>
          </p:cNvPicPr>
          <p:nvPr/>
        </p:nvPicPr>
        <p:blipFill>
          <a:blip r:embed="rId2" cstate="print"/>
          <a:stretch>
            <a:fillRect/>
          </a:stretch>
        </p:blipFill>
        <p:spPr>
          <a:xfrm>
            <a:off x="1570800" y="2924944"/>
            <a:ext cx="9095812" cy="1695884"/>
          </a:xfrm>
          <a:prstGeom prst="rect">
            <a:avLst/>
          </a:prstGeom>
        </p:spPr>
      </p:pic>
      <p:sp>
        <p:nvSpPr>
          <p:cNvPr id="42" name="Rectangle 41"/>
          <p:cNvSpPr/>
          <p:nvPr/>
        </p:nvSpPr>
        <p:spPr>
          <a:xfrm>
            <a:off x="190550" y="838200"/>
            <a:ext cx="1173730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LEFT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left table (table1), with the matching rows in the right table (table2). The result is NULL in the right side when there is no match.</a:t>
            </a:r>
          </a:p>
        </p:txBody>
      </p:sp>
      <p:sp>
        <p:nvSpPr>
          <p:cNvPr id="43" name="Rectangle 42"/>
          <p:cNvSpPr/>
          <p:nvPr/>
        </p:nvSpPr>
        <p:spPr>
          <a:xfrm>
            <a:off x="190550" y="1737954"/>
            <a:ext cx="11737304"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6" name="Picture 5">
            <a:extLst>
              <a:ext uri="{FF2B5EF4-FFF2-40B4-BE49-F238E27FC236}">
                <a16:creationId xmlns:a16="http://schemas.microsoft.com/office/drawing/2014/main" xmlns="" id="{192A96C5-0050-4530-92A9-C7F891CB11F6}"/>
              </a:ext>
            </a:extLst>
          </p:cNvPr>
          <p:cNvPicPr>
            <a:picLocks noChangeAspect="1"/>
          </p:cNvPicPr>
          <p:nvPr/>
        </p:nvPicPr>
        <p:blipFill>
          <a:blip r:embed="rId3" cstate="print"/>
          <a:stretch>
            <a:fillRect/>
          </a:stretch>
        </p:blipFill>
        <p:spPr>
          <a:xfrm>
            <a:off x="1554439" y="4809753"/>
            <a:ext cx="9105900" cy="1695450"/>
          </a:xfrm>
          <a:prstGeom prst="rect">
            <a:avLst/>
          </a:prstGeom>
        </p:spPr>
      </p:pic>
      <p:pic>
        <p:nvPicPr>
          <p:cNvPr id="7" name="Picture 6">
            <a:extLst>
              <a:ext uri="{FF2B5EF4-FFF2-40B4-BE49-F238E27FC236}">
                <a16:creationId xmlns:a16="http://schemas.microsoft.com/office/drawing/2014/main" xmlns="" id="{673C5F90-0D53-4822-96AD-E561FE022953}"/>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1A25237-EAF2-44A9-AD9F-3B42445F3C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10990177"/>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1323" y="660862"/>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SQL left outer join returns all rows in the left table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 and all the matching rows found in the right table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 It means the result of the SQL left join always contains the rows in the left table. . </a:t>
            </a:r>
            <a:r>
              <a:rPr lang="en-US" b="1" dirty="0">
                <a:latin typeface="Palatino Linotype" panose="02040502050505030304" pitchFamily="18" charset="0"/>
              </a:rPr>
              <a:t>If no matching rows found in the right table, NULL are displayed.</a:t>
            </a:r>
          </a:p>
        </p:txBody>
      </p:sp>
      <p:sp>
        <p:nvSpPr>
          <p:cNvPr id="36" name="Rectangle 35"/>
          <p:cNvSpPr/>
          <p:nvPr/>
        </p:nvSpPr>
        <p:spPr>
          <a:xfrm>
            <a:off x="309482" y="1629035"/>
            <a:ext cx="11571449" cy="646247"/>
          </a:xfrm>
          <a:prstGeom prst="rect">
            <a:avLst/>
          </a:prstGeom>
        </p:spPr>
        <p:txBody>
          <a:bodyPr wrap="square">
            <a:spAutoFit/>
          </a:bodyPr>
          <a:lstStyle/>
          <a:p>
            <a:r>
              <a:rPr lang="en-US" dirty="0">
                <a:latin typeface="Palatino Linotype" panose="02040502050505030304" pitchFamily="18" charset="0"/>
              </a:rPr>
              <a:t>The following example the LEFT JOIN of two tables </a:t>
            </a:r>
            <a:r>
              <a:rPr lang="en-US" b="1" i="1" dirty="0">
                <a:latin typeface="Palatino Linotype" panose="02040502050505030304" pitchFamily="18" charset="0"/>
              </a:rPr>
              <a:t>r</a:t>
            </a:r>
            <a:r>
              <a:rPr lang="en-US" baseline="-25000" dirty="0">
                <a:latin typeface="Palatino Linotype" panose="02040502050505030304" pitchFamily="18" charset="0"/>
              </a:rPr>
              <a:t>1</a:t>
            </a:r>
            <a:r>
              <a:rPr lang="en-US" dirty="0">
                <a:latin typeface="Palatino Linotype" panose="02040502050505030304" pitchFamily="18" charset="0"/>
              </a:rPr>
              <a:t>(AC-1, AC-2, AC-3, AC-4, AC-5) and </a:t>
            </a:r>
            <a:r>
              <a:rPr lang="en-US" b="1" i="1" dirty="0">
                <a:latin typeface="Palatino Linotype" panose="02040502050505030304" pitchFamily="18" charset="0"/>
              </a:rPr>
              <a:t>r</a:t>
            </a:r>
            <a:r>
              <a:rPr lang="en-US" baseline="-25000" dirty="0">
                <a:latin typeface="Palatino Linotype" panose="02040502050505030304" pitchFamily="18" charset="0"/>
              </a:rPr>
              <a:t>2</a:t>
            </a:r>
            <a:r>
              <a:rPr lang="en-US" dirty="0">
                <a:latin typeface="Palatino Linotype" panose="02040502050505030304" pitchFamily="18" charset="0"/>
              </a:rPr>
              <a:t>(C-1, C-2, C-3, C-4). The LEFT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37" name="Picture 36"/>
          <p:cNvPicPr>
            <a:picLocks noChangeAspect="1"/>
          </p:cNvPicPr>
          <p:nvPr/>
        </p:nvPicPr>
        <p:blipFill>
          <a:blip r:embed="rId2"/>
          <a:stretch>
            <a:fillRect/>
          </a:stretch>
        </p:blipFill>
        <p:spPr>
          <a:xfrm>
            <a:off x="479314" y="2502975"/>
            <a:ext cx="11145115" cy="4237962"/>
          </a:xfrm>
          <a:prstGeom prst="rect">
            <a:avLst/>
          </a:prstGeom>
        </p:spPr>
      </p:pic>
      <p:sp>
        <p:nvSpPr>
          <p:cNvPr id="6" name="Rectangle 5">
            <a:extLst>
              <a:ext uri="{FF2B5EF4-FFF2-40B4-BE49-F238E27FC236}">
                <a16:creationId xmlns:a16="http://schemas.microsoft.com/office/drawing/2014/main" xmlns="" id="{1CE9C1DB-CF56-40FA-ADA4-97E61274116D}"/>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 </a:t>
            </a:r>
            <a:endParaRPr lang="en-IN" sz="32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F2CB962B-5F2B-4611-B8FC-C3DB4B61AED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003472850"/>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9" name="Rectangle 8"/>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cs typeface="Arial" panose="020B0604020202020204" pitchFamily="34"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sp>
        <p:nvSpPr>
          <p:cNvPr id="12" name="Rectangle 11">
            <a:extLst>
              <a:ext uri="{FF2B5EF4-FFF2-40B4-BE49-F238E27FC236}">
                <a16:creationId xmlns:a16="http://schemas.microsoft.com/office/drawing/2014/main" xmlns="" id="{C7C55C3B-4134-4C2F-A6A7-893805FD1001}"/>
              </a:ext>
            </a:extLst>
          </p:cNvPr>
          <p:cNvSpPr/>
          <p:nvPr/>
        </p:nvSpPr>
        <p:spPr>
          <a:xfrm>
            <a:off x="308037" y="6156012"/>
            <a:ext cx="11737304"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 </a:t>
            </a:r>
            <a:r>
              <a:rPr lang="en-US" dirty="0">
                <a:latin typeface="Liberation Mono"/>
                <a:cs typeface="Arial" panose="020B0604020202020204" pitchFamily="34" charset="0"/>
              </a:rPr>
              <a:t>* </a:t>
            </a:r>
            <a:r>
              <a:rPr lang="en-US" dirty="0">
                <a:solidFill>
                  <a:srgbClr val="0077AA"/>
                </a:solidFill>
                <a:latin typeface="Liberation Mono"/>
              </a:rPr>
              <a:t>FROM </a:t>
            </a:r>
            <a:r>
              <a:rPr lang="en-US" dirty="0">
                <a:latin typeface="Liberation Mono"/>
                <a:cs typeface="Arial" panose="020B0604020202020204" pitchFamily="34" charset="0"/>
              </a:rPr>
              <a:t>student_order o</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LEFT</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OUTER</a:t>
            </a:r>
            <a:r>
              <a:rPr lang="en-US" b="1"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cs typeface="Arial" panose="020B0604020202020204" pitchFamily="34" charset="0"/>
              </a:rPr>
              <a:t>JOIN</a:t>
            </a:r>
            <a:r>
              <a:rPr lang="en-US" b="1" dirty="0">
                <a:solidFill>
                  <a:srgbClr val="E0D612"/>
                </a:solidFill>
                <a:latin typeface="Liberation Mono"/>
                <a:cs typeface="Arial" panose="020B0604020202020204" pitchFamily="34" charset="0"/>
              </a:rPr>
              <a:t> </a:t>
            </a:r>
            <a:r>
              <a:rPr lang="en-US" dirty="0">
                <a:latin typeface="Liberation Mono"/>
                <a:cs typeface="Arial" panose="020B0604020202020204" pitchFamily="34" charset="0"/>
              </a:rPr>
              <a:t>student s</a:t>
            </a:r>
            <a:r>
              <a:rPr lang="en-US" dirty="0">
                <a:solidFill>
                  <a:srgbClr val="0077AA"/>
                </a:solidFill>
                <a:latin typeface="Liberation Mono"/>
              </a:rPr>
              <a:t> </a:t>
            </a:r>
            <a:r>
              <a:rPr lang="en-US" dirty="0">
                <a:solidFill>
                  <a:srgbClr val="0077AA"/>
                </a:solidFill>
                <a:latin typeface="Liberation Mono"/>
                <a:ea typeface="Times New Roman" panose="02020603050405020304" pitchFamily="18" charset="0"/>
                <a:cs typeface="Arial" panose="020B0604020202020204" pitchFamily="34" charset="0"/>
              </a:rPr>
              <a:t>ON</a:t>
            </a:r>
            <a:r>
              <a:rPr lang="en-US" dirty="0">
                <a:solidFill>
                  <a:srgbClr val="0077AA"/>
                </a:solidFill>
                <a:latin typeface="Liberation Mono"/>
              </a:rPr>
              <a:t> </a:t>
            </a:r>
            <a:r>
              <a:rPr lang="en-US" dirty="0">
                <a:latin typeface="Liberation Mono"/>
                <a:cs typeface="Arial" panose="020B0604020202020204" pitchFamily="34" charset="0"/>
              </a:rPr>
              <a:t>s.ID = o.studentID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chemeClr val="accent6">
                    <a:lumMod val="50000"/>
                  </a:schemeClr>
                </a:solidFill>
                <a:latin typeface="Liberation Mono"/>
                <a:cs typeface="Arial" panose="020B0604020202020204" pitchFamily="34" charset="0"/>
              </a:rPr>
              <a:t>s.ID IS NULL</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xmlns="" id="{44DF3108-CC48-488E-A5B7-8B15B028B18E}"/>
              </a:ext>
            </a:extLst>
          </p:cNvPr>
          <p:cNvPicPr>
            <a:picLocks noChangeAspect="1"/>
          </p:cNvPicPr>
          <p:nvPr/>
        </p:nvPicPr>
        <p:blipFill>
          <a:blip r:embed="rId3" cstate="print"/>
          <a:stretch>
            <a:fillRect/>
          </a:stretch>
        </p:blipFill>
        <p:spPr>
          <a:xfrm>
            <a:off x="-1" y="1161943"/>
            <a:ext cx="12190413" cy="4976729"/>
          </a:xfrm>
          <a:prstGeom prst="rect">
            <a:avLst/>
          </a:prstGeom>
        </p:spPr>
      </p:pic>
      <p:sp>
        <p:nvSpPr>
          <p:cNvPr id="6" name="Rectangle 5">
            <a:extLst>
              <a:ext uri="{FF2B5EF4-FFF2-40B4-BE49-F238E27FC236}">
                <a16:creationId xmlns:a16="http://schemas.microsoft.com/office/drawing/2014/main" xmlns="" id="{451E54B8-34CF-4198-ACCA-AC6F3DC2B615}"/>
              </a:ext>
            </a:extLst>
          </p:cNvPr>
          <p:cNvSpPr/>
          <p:nvPr/>
        </p:nvSpPr>
        <p:spPr>
          <a:xfrm>
            <a:off x="381100" y="4314279"/>
            <a:ext cx="11402737" cy="13408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xmlns="" id="{F0E81A2D-6C18-4079-9FB3-8419490C5E78}"/>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2056EEA1-BB4E-43AC-916D-A030AD4B05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2964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6" grpId="0" animBg="1"/>
    </p:bld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Left Outer Join</a:t>
            </a:r>
            <a:endParaRPr lang="en-IN" sz="3200" b="1" i="1" dirty="0">
              <a:latin typeface="Arial" pitchFamily="34" charset="0"/>
              <a:cs typeface="Arial" pitchFamily="34" charset="0"/>
            </a:endParaRPr>
          </a:p>
        </p:txBody>
      </p:sp>
      <p:sp>
        <p:nvSpPr>
          <p:cNvPr id="10" name="Rectangle 9"/>
          <p:cNvSpPr/>
          <p:nvPr/>
        </p:nvSpPr>
        <p:spPr>
          <a:xfrm>
            <a:off x="118542" y="692696"/>
            <a:ext cx="1195332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LEFT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1" name="Rectangle 10"/>
          <p:cNvSpPr/>
          <p:nvPr/>
        </p:nvSpPr>
        <p:spPr>
          <a:xfrm>
            <a:off x="118542" y="1156682"/>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 </a:t>
            </a:r>
            <a:r>
              <a:rPr lang="en-IN" dirty="0">
                <a:solidFill>
                  <a:srgbClr val="0077AA"/>
                </a:solidFill>
                <a:latin typeface="Liberation Mono"/>
                <a:ea typeface="Times New Roman" panose="02020603050405020304" pitchFamily="18" charset="0"/>
                <a:cs typeface="Arial" panose="020B0604020202020204" pitchFamily="34"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2" name="Rectangle 11"/>
          <p:cNvSpPr/>
          <p:nvPr/>
        </p:nvSpPr>
        <p:spPr>
          <a:xfrm>
            <a:off x="118542" y="6093296"/>
            <a:ext cx="8990430" cy="40011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dept </a:t>
            </a:r>
            <a:r>
              <a:rPr lang="en-IN" dirty="0">
                <a:solidFill>
                  <a:srgbClr val="0077AA"/>
                </a:solidFill>
                <a:latin typeface="Liberation Mono"/>
                <a:ea typeface="Times New Roman" panose="02020603050405020304" pitchFamily="18" charset="0"/>
                <a:cs typeface="Arial" panose="020B0604020202020204" pitchFamily="34" charset="0"/>
              </a:rPr>
              <a:t>NATURAL</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LEFT</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OUTER</a:t>
            </a:r>
            <a:r>
              <a:rPr lang="en-IN" sz="2000"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JOIN</a:t>
            </a:r>
            <a:r>
              <a:rPr lang="en-IN" sz="2000"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emp;</a:t>
            </a:r>
          </a:p>
        </p:txBody>
      </p:sp>
      <p:sp>
        <p:nvSpPr>
          <p:cNvPr id="13" name="Rectangle 12"/>
          <p:cNvSpPr/>
          <p:nvPr/>
        </p:nvSpPr>
        <p:spPr>
          <a:xfrm>
            <a:off x="118542" y="5589240"/>
            <a:ext cx="11593288"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NATURAL LEFT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xmlns="" id="{0E945141-7F66-4310-811C-274761DE7B40}"/>
              </a:ext>
            </a:extLst>
          </p:cNvPr>
          <p:cNvPicPr>
            <a:picLocks noChangeAspect="1"/>
          </p:cNvPicPr>
          <p:nvPr/>
        </p:nvPicPr>
        <p:blipFill>
          <a:blip r:embed="rId2" cstate="print"/>
          <a:stretch>
            <a:fillRect/>
          </a:stretch>
        </p:blipFill>
        <p:spPr>
          <a:xfrm>
            <a:off x="0" y="1620366"/>
            <a:ext cx="12190413" cy="3752850"/>
          </a:xfrm>
          <a:prstGeom prst="rect">
            <a:avLst/>
          </a:prstGeom>
        </p:spPr>
      </p:pic>
      <p:sp>
        <p:nvSpPr>
          <p:cNvPr id="9" name="Rectangle 8">
            <a:extLst>
              <a:ext uri="{FF2B5EF4-FFF2-40B4-BE49-F238E27FC236}">
                <a16:creationId xmlns:a16="http://schemas.microsoft.com/office/drawing/2014/main" xmlns="" id="{6A14AAA4-6E22-4722-A858-E4EE27C085F1}"/>
              </a:ext>
            </a:extLst>
          </p:cNvPr>
          <p:cNvSpPr/>
          <p:nvPr/>
        </p:nvSpPr>
        <p:spPr>
          <a:xfrm>
            <a:off x="298562" y="5115370"/>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a:extLst>
              <a:ext uri="{FF2B5EF4-FFF2-40B4-BE49-F238E27FC236}">
                <a16:creationId xmlns:a16="http://schemas.microsoft.com/office/drawing/2014/main" xmlns="" id="{8C87D437-7C9D-4AFD-BABE-CFA38701CFD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Footer Placeholder 2">
            <a:extLst>
              <a:ext uri="{FF2B5EF4-FFF2-40B4-BE49-F238E27FC236}">
                <a16:creationId xmlns:a16="http://schemas.microsoft.com/office/drawing/2014/main" xmlns="" id="{944B3BCB-9A9B-45A3-A087-ACC8B2D8DB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783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9" grpId="0"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32" name="Picture 31"/>
          <p:cNvPicPr>
            <a:picLocks noChangeAspect="1"/>
          </p:cNvPicPr>
          <p:nvPr/>
        </p:nvPicPr>
        <p:blipFill>
          <a:blip r:embed="rId2" cstate="print"/>
          <a:stretch>
            <a:fillRect/>
          </a:stretch>
        </p:blipFill>
        <p:spPr>
          <a:xfrm>
            <a:off x="1599992" y="2924944"/>
            <a:ext cx="9066620" cy="1714500"/>
          </a:xfrm>
          <a:prstGeom prst="rect">
            <a:avLst/>
          </a:prstGeom>
        </p:spPr>
      </p:pic>
      <p:sp>
        <p:nvSpPr>
          <p:cNvPr id="34" name="Rectangle 33"/>
          <p:cNvSpPr/>
          <p:nvPr/>
        </p:nvSpPr>
        <p:spPr>
          <a:xfrm>
            <a:off x="190550" y="838200"/>
            <a:ext cx="1188132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a:t>
            </a:r>
            <a:r>
              <a:rPr lang="en-IN" dirty="0">
                <a:solidFill>
                  <a:srgbClr val="C74C49"/>
                </a:solidFill>
                <a:latin typeface="Palatino Linotype" panose="02040502050505030304" pitchFamily="18" charset="0"/>
                <a:cs typeface="Arial" panose="020B0604020202020204" pitchFamily="34" charset="0"/>
              </a:rPr>
              <a:t>RIGHT</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keyword returns all rows from the right table (table2), with the matching rows in the left table (table1). The result is NULL in the left side when there is no match.</a:t>
            </a:r>
          </a:p>
        </p:txBody>
      </p:sp>
      <p:sp>
        <p:nvSpPr>
          <p:cNvPr id="35" name="Rectangle 34"/>
          <p:cNvSpPr/>
          <p:nvPr/>
        </p:nvSpPr>
        <p:spPr>
          <a:xfrm>
            <a:off x="211590" y="1844582"/>
            <a:ext cx="11716263" cy="707886"/>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ON</a:t>
            </a:r>
            <a:r>
              <a:rPr lang="en-US" sz="2000" dirty="0">
                <a:solidFill>
                  <a:srgbClr val="0077AA"/>
                </a:solidFill>
                <a:latin typeface="Liberation Mono"/>
              </a:rPr>
              <a:t> table1.column-name = table2.column-name</a:t>
            </a:r>
          </a:p>
        </p:txBody>
      </p:sp>
      <p:pic>
        <p:nvPicPr>
          <p:cNvPr id="2" name="Picture 1">
            <a:extLst>
              <a:ext uri="{FF2B5EF4-FFF2-40B4-BE49-F238E27FC236}">
                <a16:creationId xmlns:a16="http://schemas.microsoft.com/office/drawing/2014/main" xmlns="" id="{4B8F9754-DCA9-462D-AF27-495F17ADA730}"/>
              </a:ext>
            </a:extLst>
          </p:cNvPr>
          <p:cNvPicPr>
            <a:picLocks noChangeAspect="1"/>
          </p:cNvPicPr>
          <p:nvPr/>
        </p:nvPicPr>
        <p:blipFill>
          <a:blip r:embed="rId3" cstate="print"/>
          <a:stretch>
            <a:fillRect/>
          </a:stretch>
        </p:blipFill>
        <p:spPr>
          <a:xfrm>
            <a:off x="1561306" y="4792768"/>
            <a:ext cx="9067800" cy="1714500"/>
          </a:xfrm>
          <a:prstGeom prst="rect">
            <a:avLst/>
          </a:prstGeom>
        </p:spPr>
      </p:pic>
      <p:pic>
        <p:nvPicPr>
          <p:cNvPr id="7" name="Picture 6">
            <a:extLst>
              <a:ext uri="{FF2B5EF4-FFF2-40B4-BE49-F238E27FC236}">
                <a16:creationId xmlns:a16="http://schemas.microsoft.com/office/drawing/2014/main" xmlns="" id="{09BC3450-AA35-49AC-835F-AD0371AC796C}"/>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A00BB9F-BA4C-4D2C-831C-35C6CF284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061856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4"/>
          <p:cNvSpPr/>
          <p:nvPr/>
        </p:nvSpPr>
        <p:spPr>
          <a:xfrm>
            <a:off x="407315" y="990918"/>
            <a:ext cx="11375783" cy="2061834"/>
          </a:xfrm>
          <a:prstGeom prst="rect">
            <a:avLst/>
          </a:prstGeom>
        </p:spPr>
        <p:txBody>
          <a:bodyPr wrap="square">
            <a:spAutoFit/>
          </a:bodyPr>
          <a:lstStyle/>
          <a:p>
            <a:r>
              <a:rPr lang="en-IN" sz="2400" b="1" dirty="0">
                <a:solidFill>
                  <a:schemeClr val="accent6">
                    <a:lumMod val="50000"/>
                  </a:schemeClr>
                </a:solidFill>
                <a:latin typeface="Palatino Linotype" panose="02040502050505030304" pitchFamily="18" charset="0"/>
                <a:cs typeface="Arial" panose="020B0604020202020204" pitchFamily="34" charset="0"/>
              </a:rPr>
              <a:t>Prime attribute</a:t>
            </a:r>
            <a:r>
              <a:rPr lang="en-IN" sz="2400" b="1" dirty="0">
                <a:solidFill>
                  <a:schemeClr val="bg2">
                    <a:lumMod val="50000"/>
                  </a:schemeClr>
                </a:solidFill>
                <a:latin typeface="Palatino Linotype" panose="02040502050505030304" pitchFamily="18" charset="0"/>
                <a:cs typeface="Arial" panose="020B0604020202020204" pitchFamily="34" charset="0"/>
              </a:rPr>
              <a:t> </a:t>
            </a:r>
            <a:r>
              <a:rPr lang="en-IN" sz="2400" dirty="0">
                <a:solidFill>
                  <a:schemeClr val="accent6">
                    <a:lumMod val="50000"/>
                  </a:schemeClr>
                </a:solidFill>
                <a:latin typeface="Palatino Linotype" panose="02040502050505030304" pitchFamily="18" charset="0"/>
                <a:cs typeface="Arial" panose="020B0604020202020204" pitchFamily="34" charset="0"/>
              </a:rPr>
              <a:t>(</a:t>
            </a:r>
            <a:r>
              <a:rPr lang="en-IN" sz="2400" i="1" dirty="0">
                <a:solidFill>
                  <a:schemeClr val="accent6">
                    <a:lumMod val="50000"/>
                  </a:schemeClr>
                </a:solidFill>
                <a:latin typeface="Palatino Linotype" panose="02040502050505030304" pitchFamily="18" charset="0"/>
              </a:rPr>
              <a:t>Entity</a:t>
            </a:r>
            <a:r>
              <a:rPr lang="en-IN" sz="2400" dirty="0">
                <a:solidFill>
                  <a:schemeClr val="accent6">
                    <a:lumMod val="50000"/>
                  </a:schemeClr>
                </a:solidFill>
                <a:latin typeface="Palatino Linotype" panose="02040502050505030304" pitchFamily="18" charset="0"/>
              </a:rPr>
              <a:t> </a:t>
            </a:r>
            <a:r>
              <a:rPr lang="en-IN" sz="2400" i="1" dirty="0">
                <a:solidFill>
                  <a:schemeClr val="accent6">
                    <a:lumMod val="50000"/>
                  </a:schemeClr>
                </a:solidFill>
                <a:latin typeface="Palatino Linotype" panose="02040502050505030304" pitchFamily="18" charset="0"/>
              </a:rPr>
              <a:t>integrity</a:t>
            </a:r>
            <a:r>
              <a:rPr lang="en-IN" sz="2400" dirty="0">
                <a:solidFill>
                  <a:schemeClr val="accent6">
                    <a:lumMod val="50000"/>
                  </a:schemeClr>
                </a:solidFill>
                <a:latin typeface="Palatino Linotype" panose="02040502050505030304" pitchFamily="18" charset="0"/>
              </a:rPr>
              <a:t>)	</a:t>
            </a:r>
            <a:endParaRPr lang="en-IN" sz="2400" dirty="0">
              <a:solidFill>
                <a:schemeClr val="accent6">
                  <a:lumMod val="50000"/>
                </a:schemeClr>
              </a:solidFill>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An attribute, which is a </a:t>
            </a:r>
            <a:r>
              <a:rPr lang="en-IN" sz="2000" b="1" dirty="0">
                <a:solidFill>
                  <a:srgbClr val="C00000"/>
                </a:solidFill>
                <a:latin typeface="Palatino Linotype" panose="02040502050505030304" pitchFamily="18" charset="0"/>
                <a:cs typeface="Arial" panose="020B0604020202020204" pitchFamily="34" charset="0"/>
              </a:rPr>
              <a:t>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known as a prime attribute.</a:t>
            </a:r>
          </a:p>
          <a:p>
            <a:endParaRPr lang="en-IN" sz="2000" dirty="0">
              <a:latin typeface="Palatino Linotype" panose="02040502050505030304" pitchFamily="18" charset="0"/>
              <a:cs typeface="Arial" panose="020B0604020202020204" pitchFamily="34" charset="0"/>
            </a:endParaRPr>
          </a:p>
          <a:p>
            <a:r>
              <a:rPr lang="en-IN" sz="2400" b="1" dirty="0">
                <a:solidFill>
                  <a:schemeClr val="accent6">
                    <a:lumMod val="50000"/>
                  </a:schemeClr>
                </a:solidFill>
                <a:latin typeface="Palatino Linotype" panose="02040502050505030304" pitchFamily="18" charset="0"/>
                <a:cs typeface="Arial" panose="020B0604020202020204" pitchFamily="34" charset="0"/>
              </a:rPr>
              <a:t>Non-prime attribute </a:t>
            </a:r>
          </a:p>
          <a:p>
            <a:r>
              <a:rPr lang="en-IN" sz="2000" dirty="0">
                <a:latin typeface="Palatino Linotype" panose="02040502050505030304" pitchFamily="18" charset="0"/>
                <a:cs typeface="Arial" panose="020B0604020202020204" pitchFamily="34" charset="0"/>
              </a:rPr>
              <a:t>An attribute, which is </a:t>
            </a:r>
            <a:r>
              <a:rPr lang="en-IN" sz="2000" b="1" dirty="0">
                <a:solidFill>
                  <a:srgbClr val="C00000"/>
                </a:solidFill>
                <a:latin typeface="Palatino Linotype" panose="02040502050505030304" pitchFamily="18" charset="0"/>
                <a:cs typeface="Arial" panose="020B0604020202020204" pitchFamily="34" charset="0"/>
              </a:rPr>
              <a:t>not a part of the prime-key</a:t>
            </a:r>
            <a:r>
              <a:rPr lang="en-IN" sz="2000" b="1" dirty="0">
                <a:latin typeface="Palatino Linotype" panose="02040502050505030304" pitchFamily="18" charset="0"/>
                <a:cs typeface="Arial" panose="020B0604020202020204" pitchFamily="34" charset="0"/>
              </a:rPr>
              <a:t> (</a:t>
            </a:r>
            <a:r>
              <a:rPr lang="en-IN" sz="2000" dirty="0">
                <a:latin typeface="Palatino Linotype" panose="02040502050505030304" pitchFamily="18" charset="0"/>
              </a:rPr>
              <a:t>candidate key</a:t>
            </a:r>
            <a:r>
              <a:rPr lang="en-IN" sz="2000" b="1" dirty="0">
                <a:latin typeface="Palatino Linotype" panose="02040502050505030304" pitchFamily="18" charset="0"/>
                <a:cs typeface="Arial" panose="020B0604020202020204" pitchFamily="34" charset="0"/>
              </a:rPr>
              <a:t>)</a:t>
            </a:r>
            <a:r>
              <a:rPr lang="en-IN" sz="2000" dirty="0">
                <a:latin typeface="Palatino Linotype" panose="02040502050505030304" pitchFamily="18" charset="0"/>
                <a:cs typeface="Arial" panose="020B0604020202020204" pitchFamily="34" charset="0"/>
              </a:rPr>
              <a:t>, is said to be a non-prime attribute.</a:t>
            </a:r>
          </a:p>
        </p:txBody>
      </p:sp>
      <p:sp>
        <p:nvSpPr>
          <p:cNvPr id="6" name="Rectangle 5"/>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Attributes</a:t>
            </a:r>
          </a:p>
        </p:txBody>
      </p:sp>
      <p:pic>
        <p:nvPicPr>
          <p:cNvPr id="3" name="Picture 2">
            <a:extLst>
              <a:ext uri="{FF2B5EF4-FFF2-40B4-BE49-F238E27FC236}">
                <a16:creationId xmlns:a16="http://schemas.microsoft.com/office/drawing/2014/main" xmlns="" id="{1EF2CB1B-48D9-4FFF-A4B3-C61DD210D7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6AF0DEF9-8E41-4D0D-A4A9-2E033E7C35A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22983705"/>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09482" y="664590"/>
            <a:ext cx="11571449" cy="923210"/>
          </a:xfrm>
          <a:prstGeom prst="rect">
            <a:avLst/>
          </a:prstGeom>
        </p:spPr>
        <p:txBody>
          <a:bodyPr wrap="square">
            <a:spAutoFit/>
          </a:bodyPr>
          <a:lstStyle/>
          <a:p>
            <a:r>
              <a:rPr lang="en-US" dirty="0">
                <a:latin typeface="Palatino Linotype" panose="02040502050505030304" pitchFamily="18" charset="0"/>
              </a:rPr>
              <a:t>Suppose, we want to join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Right outer join returns all rows in the right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and all the matching rows found in the left table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It means the result of the SQL right join always contains the rows in the right table. . </a:t>
            </a:r>
            <a:r>
              <a:rPr lang="en-US" b="1" dirty="0">
                <a:latin typeface="Palatino Linotype" panose="02040502050505030304" pitchFamily="18" charset="0"/>
              </a:rPr>
              <a:t>If no matching rows found in the left table, NULL are displayed.</a:t>
            </a:r>
          </a:p>
        </p:txBody>
      </p:sp>
      <p:sp>
        <p:nvSpPr>
          <p:cNvPr id="36" name="Rectangle 35"/>
          <p:cNvSpPr/>
          <p:nvPr/>
        </p:nvSpPr>
        <p:spPr>
          <a:xfrm>
            <a:off x="317662" y="1636349"/>
            <a:ext cx="11571449" cy="646247"/>
          </a:xfrm>
          <a:prstGeom prst="rect">
            <a:avLst/>
          </a:prstGeom>
        </p:spPr>
        <p:txBody>
          <a:bodyPr wrap="square">
            <a:spAutoFit/>
          </a:bodyPr>
          <a:lstStyle/>
          <a:p>
            <a:r>
              <a:rPr lang="en-US" dirty="0">
                <a:latin typeface="Palatino Linotype" panose="02040502050505030304" pitchFamily="18" charset="0"/>
              </a:rPr>
              <a:t>The following example the RIGHT OUTER JOIN of two tables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(AC-1, AC-2, AC-3, AC-4, AC-5) and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(C-1, C-2, C-3, C-4). The RIGHT JOIN will match rows from the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1</a:t>
            </a:r>
            <a:r>
              <a:rPr lang="en-US" dirty="0">
                <a:latin typeface="Palatino Linotype" panose="02040502050505030304" pitchFamily="18" charset="0"/>
              </a:rPr>
              <a:t> table with the rows from </a:t>
            </a:r>
            <a:r>
              <a:rPr lang="en-IN" b="1" i="1" dirty="0">
                <a:latin typeface="Palatino Linotype" panose="02040502050505030304" pitchFamily="18" charset="0"/>
                <a:cs typeface="Arial" panose="020B0604020202020204" pitchFamily="34" charset="0"/>
              </a:rPr>
              <a:t>r</a:t>
            </a:r>
            <a:r>
              <a:rPr lang="en-IN" baseline="-25000" dirty="0">
                <a:latin typeface="Palatino Linotype" panose="02040502050505030304" pitchFamily="18" charset="0"/>
                <a:cs typeface="Arial" panose="020B0604020202020204" pitchFamily="34" charset="0"/>
              </a:rPr>
              <a:t>2</a:t>
            </a:r>
            <a:r>
              <a:rPr lang="en-US" dirty="0">
                <a:latin typeface="Palatino Linotype" panose="02040502050505030304" pitchFamily="18" charset="0"/>
              </a:rPr>
              <a:t> table using patterns:</a:t>
            </a:r>
          </a:p>
        </p:txBody>
      </p:sp>
      <p:pic>
        <p:nvPicPr>
          <p:cNvPr id="7" name="Picture 2"/>
          <p:cNvPicPr>
            <a:picLocks noChangeAspect="1" noChangeArrowheads="1"/>
          </p:cNvPicPr>
          <p:nvPr/>
        </p:nvPicPr>
        <p:blipFill>
          <a:blip r:embed="rId2"/>
          <a:srcRect/>
          <a:stretch>
            <a:fillRect/>
          </a:stretch>
        </p:blipFill>
        <p:spPr bwMode="auto">
          <a:xfrm>
            <a:off x="551312" y="2297108"/>
            <a:ext cx="11144149" cy="4454215"/>
          </a:xfrm>
          <a:prstGeom prst="rect">
            <a:avLst/>
          </a:prstGeom>
          <a:noFill/>
          <a:ln w="9525">
            <a:noFill/>
            <a:miter lim="800000"/>
            <a:headEnd/>
            <a:tailEnd/>
          </a:ln>
          <a:effectLst/>
        </p:spPr>
      </p:pic>
      <p:sp>
        <p:nvSpPr>
          <p:cNvPr id="6" name="Rectangle 5">
            <a:extLst>
              <a:ext uri="{FF2B5EF4-FFF2-40B4-BE49-F238E27FC236}">
                <a16:creationId xmlns:a16="http://schemas.microsoft.com/office/drawing/2014/main" xmlns="" id="{301A5AA7-EBB1-44FF-B40F-B407D0E59864}"/>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8" name="Picture 7">
            <a:extLst>
              <a:ext uri="{FF2B5EF4-FFF2-40B4-BE49-F238E27FC236}">
                <a16:creationId xmlns:a16="http://schemas.microsoft.com/office/drawing/2014/main" xmlns="" id="{E745EFA0-9194-42E5-972F-039BA5CC186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156711724"/>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91827" y="3873638"/>
            <a:ext cx="8598595" cy="2230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7ADFCB3A-38AA-4249-87CD-B1E156F9AE16}"/>
              </a:ext>
            </a:extLst>
          </p:cNvPr>
          <p:cNvSpPr/>
          <p:nvPr/>
        </p:nvSpPr>
        <p:spPr>
          <a:xfrm>
            <a:off x="119320" y="765051"/>
            <a:ext cx="11519780" cy="646247"/>
          </a:xfrm>
          <a:prstGeom prst="rect">
            <a:avLst/>
          </a:prstGeom>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 </a:t>
            </a:r>
            <a:r>
              <a:rPr lang="en-US" dirty="0">
                <a:latin typeface="Liberation Mono"/>
                <a:cs typeface="Arial" panose="020B0604020202020204" pitchFamily="34" charset="0"/>
              </a:rPr>
              <a:t>student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LEFT</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OUTER</a:t>
            </a:r>
            <a:r>
              <a:rPr lang="en-US" dirty="0">
                <a:solidFill>
                  <a:srgbClr val="0077AA"/>
                </a:solidFill>
                <a:latin typeface="Liberation Mono"/>
                <a:cs typeface="Arial" panose="020B0604020202020204" pitchFamily="34" charset="0"/>
              </a:rPr>
              <a:t> </a:t>
            </a:r>
            <a:r>
              <a:rPr lang="en-US" dirty="0">
                <a:solidFill>
                  <a:schemeClr val="accent5">
                    <a:lumMod val="75000"/>
                  </a:schemeClr>
                </a:solidFill>
                <a:latin typeface="Liberation Mono"/>
                <a:cs typeface="Arial" panose="020B0604020202020204" pitchFamily="34" charset="0"/>
              </a:rPr>
              <a:t>JOIN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student_order </a:t>
            </a:r>
            <a:r>
              <a:rPr lang="en-US" dirty="0">
                <a:solidFill>
                  <a:srgbClr val="DD4A68"/>
                </a:solidFill>
                <a:latin typeface="Liberation Mono"/>
                <a:cs typeface="Arial" panose="020B0604020202020204" pitchFamily="34" charset="0"/>
              </a:rPr>
              <a:t>ON</a:t>
            </a:r>
            <a:r>
              <a:rPr lang="en-US" dirty="0">
                <a:solidFill>
                  <a:srgbClr val="0077AA"/>
                </a:solidFill>
                <a:latin typeface="Liberation Mono"/>
                <a:cs typeface="Arial" panose="020B0604020202020204" pitchFamily="34" charset="0"/>
              </a:rPr>
              <a:t> </a:t>
            </a:r>
            <a:r>
              <a:rPr lang="en-US" dirty="0">
                <a:latin typeface="Liberation Mono"/>
                <a:cs typeface="Arial" panose="020B0604020202020204" pitchFamily="34" charset="0"/>
              </a:rPr>
              <a:t>student.id = student_order.studentid</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nl-NL" dirty="0">
                <a:latin typeface="Liberation Mono"/>
                <a:ea typeface="Times New Roman" panose="02020603050405020304" pitchFamily="18" charset="0"/>
                <a:cs typeface="Arial" panose="020B0604020202020204" pitchFamily="34" charset="0"/>
              </a:rPr>
              <a:t>student_order.studentID </a:t>
            </a:r>
            <a:r>
              <a:rPr lang="nl-NL" dirty="0">
                <a:solidFill>
                  <a:schemeClr val="accent5">
                    <a:lumMod val="75000"/>
                  </a:schemeClr>
                </a:solidFill>
                <a:latin typeface="Liberation Mono"/>
                <a:ea typeface="Times New Roman" panose="02020603050405020304" pitchFamily="18" charset="0"/>
                <a:cs typeface="Arial" panose="020B0604020202020204" pitchFamily="34" charset="0"/>
              </a:rPr>
              <a:t>IS NULL</a:t>
            </a:r>
            <a:r>
              <a:rPr lang="en-US" dirty="0">
                <a:latin typeface="Liberation Mono"/>
                <a:ea typeface="Times New Roman" panose="02020603050405020304" pitchFamily="18" charset="0"/>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xmlns="" id="{259C7AA0-4377-44DA-A46E-98510C639220}"/>
              </a:ext>
            </a:extLst>
          </p:cNvPr>
          <p:cNvPicPr>
            <a:picLocks noChangeAspect="1"/>
          </p:cNvPicPr>
          <p:nvPr/>
        </p:nvPicPr>
        <p:blipFill>
          <a:blip r:embed="rId2"/>
          <a:stretch>
            <a:fillRect/>
          </a:stretch>
        </p:blipFill>
        <p:spPr>
          <a:xfrm>
            <a:off x="407315" y="1701033"/>
            <a:ext cx="11231785" cy="4895906"/>
          </a:xfrm>
          <a:prstGeom prst="rect">
            <a:avLst/>
          </a:prstGeom>
        </p:spPr>
      </p:pic>
      <p:sp>
        <p:nvSpPr>
          <p:cNvPr id="14" name="Rectangle 13">
            <a:extLst>
              <a:ext uri="{FF2B5EF4-FFF2-40B4-BE49-F238E27FC236}">
                <a16:creationId xmlns:a16="http://schemas.microsoft.com/office/drawing/2014/main" xmlns="" id="{984D3EBF-6CAF-41C0-BD88-C08F60AB1F93}"/>
              </a:ext>
            </a:extLst>
          </p:cNvPr>
          <p:cNvSpPr/>
          <p:nvPr/>
        </p:nvSpPr>
        <p:spPr>
          <a:xfrm>
            <a:off x="7727757" y="1715097"/>
            <a:ext cx="3911906" cy="48818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xmlns="" id="{7E6BA00D-542B-4912-8F7D-12D552DCA980}"/>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pic>
        <p:nvPicPr>
          <p:cNvPr id="9" name="Picture 8">
            <a:extLst>
              <a:ext uri="{FF2B5EF4-FFF2-40B4-BE49-F238E27FC236}">
                <a16:creationId xmlns:a16="http://schemas.microsoft.com/office/drawing/2014/main" xmlns="" id="{AD88E46C-67E7-4BD6-8C75-F8D7ED629AE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51516683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6" name="Rectangle 5">
            <a:extLst>
              <a:ext uri="{FF2B5EF4-FFF2-40B4-BE49-F238E27FC236}">
                <a16:creationId xmlns:a16="http://schemas.microsoft.com/office/drawing/2014/main" xmlns="" id="{3B2472D5-A689-451A-A491-FBEC94FE17A8}"/>
              </a:ext>
            </a:extLst>
          </p:cNvPr>
          <p:cNvSpPr/>
          <p:nvPr/>
        </p:nvSpPr>
        <p:spPr>
          <a:xfrm>
            <a:off x="164021" y="5795972"/>
            <a:ext cx="11449272"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o.studentID IS NULL</a:t>
            </a:r>
            <a:r>
              <a:rPr lang="en-IN" dirty="0">
                <a:latin typeface="Liberation Mono"/>
                <a:cs typeface="Arial" panose="020B0604020202020204" pitchFamily="34" charset="0"/>
              </a:rPr>
              <a:t>;</a:t>
            </a:r>
            <a:endParaRPr lang="en-IN" dirty="0">
              <a:solidFill>
                <a:srgbClr val="0077AA"/>
              </a:solidFill>
              <a:latin typeface="Liberation Mono"/>
              <a:ea typeface="Times New Roman" panose="02020603050405020304" pitchFamily="18" charset="0"/>
            </a:endParaRPr>
          </a:p>
        </p:txBody>
      </p:sp>
      <p:sp>
        <p:nvSpPr>
          <p:cNvPr id="8" name="Rectangle 7">
            <a:extLst>
              <a:ext uri="{FF2B5EF4-FFF2-40B4-BE49-F238E27FC236}">
                <a16:creationId xmlns:a16="http://schemas.microsoft.com/office/drawing/2014/main" xmlns="" id="{1CFE6CC2-6060-4010-BC66-2450203564B4}"/>
              </a:ext>
            </a:extLst>
          </p:cNvPr>
          <p:cNvSpPr/>
          <p:nvPr/>
        </p:nvSpPr>
        <p:spPr>
          <a:xfrm>
            <a:off x="308037" y="620688"/>
            <a:ext cx="11305256"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 FROM </a:t>
            </a:r>
            <a:r>
              <a:rPr lang="en-IN" dirty="0">
                <a:latin typeface="Liberation Mono"/>
                <a:cs typeface="Arial" panose="020B0604020202020204" pitchFamily="34" charset="0"/>
              </a:rPr>
              <a:t>student_order</a:t>
            </a:r>
            <a:r>
              <a:rPr lang="en-US" dirty="0">
                <a:solidFill>
                  <a:srgbClr val="0077AA"/>
                </a:solidFill>
                <a:latin typeface="Liberation Mono"/>
                <a:ea typeface="Times New Roman" panose="02020603050405020304" pitchFamily="18" charset="0"/>
              </a:rPr>
              <a:t> </a:t>
            </a:r>
            <a:r>
              <a:rPr lang="en-US" dirty="0">
                <a:solidFill>
                  <a:srgbClr val="000000"/>
                </a:solidFill>
                <a:latin typeface="Liberation Mono"/>
                <a:ea typeface="Times New Roman" panose="02020603050405020304" pitchFamily="18" charset="0"/>
              </a:rPr>
              <a:t>o</a:t>
            </a:r>
            <a:r>
              <a:rPr lang="en-US" dirty="0">
                <a:solidFill>
                  <a:srgbClr val="0077AA"/>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RIGHT</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US" b="1" dirty="0">
                <a:solidFill>
                  <a:srgbClr val="0077AA"/>
                </a:solidFill>
                <a:latin typeface="Liberation Mono"/>
                <a:ea typeface="Times New Roman" panose="02020603050405020304" pitchFamily="18" charset="0"/>
              </a:rPr>
              <a:t> </a:t>
            </a:r>
            <a:r>
              <a:rPr lang="en-IN" dirty="0">
                <a:latin typeface="Liberation Mono"/>
                <a:cs typeface="Arial" panose="020B0604020202020204" pitchFamily="34" charset="0"/>
              </a:rPr>
              <a:t>student s </a:t>
            </a:r>
            <a:r>
              <a:rPr lang="en-IN" dirty="0">
                <a:solidFill>
                  <a:srgbClr val="0077AA"/>
                </a:solidFill>
                <a:latin typeface="Liberation Mono"/>
                <a:ea typeface="Times New Roman" panose="02020603050405020304" pitchFamily="18" charset="0"/>
              </a:rPr>
              <a:t>ON</a:t>
            </a:r>
            <a:r>
              <a:rPr lang="en-IN" dirty="0">
                <a:latin typeface="Liberation Mono"/>
                <a:cs typeface="Arial" panose="020B0604020202020204" pitchFamily="34" charset="0"/>
              </a:rPr>
              <a:t> s.ID = o.studentID;</a:t>
            </a:r>
            <a:endParaRPr lang="en-IN" dirty="0">
              <a:solidFill>
                <a:srgbClr val="0077AA"/>
              </a:solidFill>
              <a:latin typeface="Liberation Mono"/>
              <a:ea typeface="Times New Roman" panose="02020603050405020304" pitchFamily="18" charset="0"/>
            </a:endParaRPr>
          </a:p>
        </p:txBody>
      </p:sp>
      <p:pic>
        <p:nvPicPr>
          <p:cNvPr id="3" name="Picture 2">
            <a:extLst>
              <a:ext uri="{FF2B5EF4-FFF2-40B4-BE49-F238E27FC236}">
                <a16:creationId xmlns:a16="http://schemas.microsoft.com/office/drawing/2014/main" xmlns="" id="{BB11074E-1F0C-4556-86FA-672065ABDDCF}"/>
              </a:ext>
            </a:extLst>
          </p:cNvPr>
          <p:cNvPicPr>
            <a:picLocks noChangeAspect="1"/>
          </p:cNvPicPr>
          <p:nvPr/>
        </p:nvPicPr>
        <p:blipFill>
          <a:blip r:embed="rId3" cstate="print"/>
          <a:stretch>
            <a:fillRect/>
          </a:stretch>
        </p:blipFill>
        <p:spPr>
          <a:xfrm>
            <a:off x="-1" y="1061550"/>
            <a:ext cx="12190413" cy="4527690"/>
          </a:xfrm>
          <a:prstGeom prst="rect">
            <a:avLst/>
          </a:prstGeom>
        </p:spPr>
      </p:pic>
      <p:sp>
        <p:nvSpPr>
          <p:cNvPr id="12" name="Rectangle 11">
            <a:extLst>
              <a:ext uri="{FF2B5EF4-FFF2-40B4-BE49-F238E27FC236}">
                <a16:creationId xmlns:a16="http://schemas.microsoft.com/office/drawing/2014/main" xmlns="" id="{C9142EC5-EA1E-4BEE-9F33-DA20EF69BBBB}"/>
              </a:ext>
            </a:extLst>
          </p:cNvPr>
          <p:cNvSpPr/>
          <p:nvPr/>
        </p:nvSpPr>
        <p:spPr>
          <a:xfrm>
            <a:off x="298561" y="285293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xmlns="" id="{64AD09B5-10FD-4E18-8529-F6CC82B15C46}"/>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2D76065-8589-4D98-872D-F21C9FA248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5515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animBg="1"/>
    </p:bld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Right Outer Join</a:t>
            </a:r>
            <a:endParaRPr lang="en-IN" sz="3200" b="1" i="1" dirty="0">
              <a:latin typeface="Arial" pitchFamily="34" charset="0"/>
              <a:cs typeface="Arial" pitchFamily="34" charset="0"/>
            </a:endParaRPr>
          </a:p>
        </p:txBody>
      </p:sp>
      <p:sp>
        <p:nvSpPr>
          <p:cNvPr id="12" name="Rectangle 11">
            <a:extLst>
              <a:ext uri="{FF2B5EF4-FFF2-40B4-BE49-F238E27FC236}">
                <a16:creationId xmlns:a16="http://schemas.microsoft.com/office/drawing/2014/main" xmlns="" id="{CCCE7BF8-C257-4928-ACCA-567B327B7E09}"/>
              </a:ext>
            </a:extLst>
          </p:cNvPr>
          <p:cNvSpPr/>
          <p:nvPr/>
        </p:nvSpPr>
        <p:spPr>
          <a:xfrm>
            <a:off x="118541" y="692696"/>
            <a:ext cx="12071871" cy="400110"/>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000" dirty="0">
                <a:solidFill>
                  <a:srgbClr val="0077AA"/>
                </a:solidFill>
                <a:uFill>
                  <a:solidFill>
                    <a:srgbClr val="FF0000"/>
                  </a:solidFill>
                </a:uFill>
                <a:latin typeface="Liberation Mono"/>
              </a:rPr>
              <a:t>RIGHT [OUTER ] JOIN </a:t>
            </a:r>
            <a:r>
              <a:rPr lang="en-US" sz="2000" dirty="0">
                <a:solidFill>
                  <a:srgbClr val="0077AA"/>
                </a:solidFill>
                <a:latin typeface="Liberation Mono"/>
              </a:rPr>
              <a:t>&lt;table_references&gt; </a:t>
            </a:r>
            <a:r>
              <a:rPr lang="en-US" sz="2000" dirty="0">
                <a:solidFill>
                  <a:srgbClr val="0077AA"/>
                </a:solidFill>
                <a:uFill>
                  <a:solidFill>
                    <a:srgbClr val="FF0000"/>
                  </a:solidFill>
                </a:uFill>
                <a:latin typeface="Liberation Mono"/>
              </a:rPr>
              <a:t>USING</a:t>
            </a:r>
            <a:r>
              <a:rPr lang="en-US" sz="2000" dirty="0">
                <a:solidFill>
                  <a:srgbClr val="0077AA"/>
                </a:solidFill>
                <a:latin typeface="Liberation Mono"/>
              </a:rPr>
              <a:t> (column-name)</a:t>
            </a:r>
          </a:p>
        </p:txBody>
      </p:sp>
      <p:sp>
        <p:nvSpPr>
          <p:cNvPr id="13" name="Rectangle 12">
            <a:extLst>
              <a:ext uri="{FF2B5EF4-FFF2-40B4-BE49-F238E27FC236}">
                <a16:creationId xmlns:a16="http://schemas.microsoft.com/office/drawing/2014/main" xmlns="" id="{055CA5ED-7A07-487B-9FEA-C30CC20D19AF}"/>
              </a:ext>
            </a:extLst>
          </p:cNvPr>
          <p:cNvSpPr/>
          <p:nvPr/>
        </p:nvSpPr>
        <p:spPr>
          <a:xfrm>
            <a:off x="118541" y="1259370"/>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 </a:t>
            </a:r>
            <a:r>
              <a:rPr lang="en-IN" dirty="0">
                <a:solidFill>
                  <a:srgbClr val="0077AA"/>
                </a:solidFill>
                <a:latin typeface="Liberation Mono"/>
                <a:ea typeface="Times New Roman" panose="02020603050405020304" pitchFamily="18" charset="0"/>
              </a:rPr>
              <a:t>USING</a:t>
            </a:r>
            <a:r>
              <a:rPr lang="en-IN" dirty="0">
                <a:solidFill>
                  <a:schemeClr val="bg1">
                    <a:lumMod val="6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deptno</a:t>
            </a:r>
            <a:r>
              <a:rPr lang="en-IN" dirty="0">
                <a:solidFill>
                  <a:schemeClr val="bg1">
                    <a:lumMod val="65000"/>
                  </a:schemeClr>
                </a:solidFill>
                <a:latin typeface="Liberation Mono"/>
                <a:ea typeface="Times New Roman" panose="02020603050405020304" pitchFamily="18" charset="0"/>
              </a:rPr>
              <a:t>)</a:t>
            </a:r>
            <a:r>
              <a:rPr lang="en-IN" dirty="0">
                <a:latin typeface="Liberation Mono"/>
                <a:cs typeface="Arial" panose="020B0604020202020204" pitchFamily="34" charset="0"/>
              </a:rPr>
              <a:t>;</a:t>
            </a:r>
          </a:p>
        </p:txBody>
      </p:sp>
      <p:sp>
        <p:nvSpPr>
          <p:cNvPr id="14" name="Rectangle 13">
            <a:extLst>
              <a:ext uri="{FF2B5EF4-FFF2-40B4-BE49-F238E27FC236}">
                <a16:creationId xmlns:a16="http://schemas.microsoft.com/office/drawing/2014/main" xmlns="" id="{2A4C87FD-3FBC-434C-80C4-BD9113ACED2C}"/>
              </a:ext>
            </a:extLst>
          </p:cNvPr>
          <p:cNvSpPr/>
          <p:nvPr/>
        </p:nvSpPr>
        <p:spPr>
          <a:xfrm>
            <a:off x="118542" y="6093296"/>
            <a:ext cx="8990430"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rPr>
              <a:t>NATURAL</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RIGHT</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OUTER</a:t>
            </a:r>
            <a:r>
              <a:rPr lang="en-IN" b="1" dirty="0">
                <a:solidFill>
                  <a:srgbClr val="E0D612"/>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JOIN</a:t>
            </a:r>
            <a:r>
              <a:rPr lang="en-IN" b="1" dirty="0">
                <a:solidFill>
                  <a:srgbClr val="E0D612"/>
                </a:solidFill>
                <a:latin typeface="Liberation Mono"/>
                <a:cs typeface="Arial" panose="020B0604020202020204" pitchFamily="34" charset="0"/>
              </a:rPr>
              <a:t> </a:t>
            </a:r>
            <a:r>
              <a:rPr lang="en-IN" dirty="0">
                <a:latin typeface="Liberation Mono"/>
                <a:cs typeface="Arial" panose="020B0604020202020204" pitchFamily="34" charset="0"/>
              </a:rPr>
              <a:t>dept;</a:t>
            </a:r>
          </a:p>
        </p:txBody>
      </p:sp>
      <p:sp>
        <p:nvSpPr>
          <p:cNvPr id="15" name="Rectangle 14">
            <a:extLst>
              <a:ext uri="{FF2B5EF4-FFF2-40B4-BE49-F238E27FC236}">
                <a16:creationId xmlns:a16="http://schemas.microsoft.com/office/drawing/2014/main" xmlns="" id="{92C03C4C-C739-485B-93A1-3F05089B9C53}"/>
              </a:ext>
            </a:extLst>
          </p:cNvPr>
          <p:cNvSpPr/>
          <p:nvPr/>
        </p:nvSpPr>
        <p:spPr>
          <a:xfrm>
            <a:off x="118542" y="5609290"/>
            <a:ext cx="11593288" cy="461665"/>
          </a:xfrm>
          <a:prstGeom prst="rect">
            <a:avLst/>
          </a:prstGeom>
        </p:spPr>
        <p:txBody>
          <a:bodyPr wrap="square">
            <a:spAutoFit/>
          </a:bodyPr>
          <a:lstStyle/>
          <a:p>
            <a:r>
              <a:rPr lang="en-US" sz="2000" dirty="0">
                <a:solidFill>
                  <a:srgbClr val="0077AA"/>
                </a:solidFill>
                <a:latin typeface="Liberation Mono"/>
              </a:rPr>
              <a:t>SELECT column-list from &lt;table_references&gt; </a:t>
            </a:r>
            <a:r>
              <a:rPr lang="en-US" sz="2400" b="1" u="sng" dirty="0">
                <a:solidFill>
                  <a:srgbClr val="0077AA"/>
                </a:solidFill>
                <a:uFill>
                  <a:solidFill>
                    <a:srgbClr val="FF0000"/>
                  </a:solidFill>
                </a:uFill>
                <a:latin typeface="Liberation Mono"/>
              </a:rPr>
              <a:t>NATURAL RIGHT [OUTER ] JOIN </a:t>
            </a:r>
            <a:r>
              <a:rPr lang="en-US" sz="2000" dirty="0">
                <a:solidFill>
                  <a:srgbClr val="0077AA"/>
                </a:solidFill>
                <a:latin typeface="Liberation Mono"/>
              </a:rPr>
              <a:t>&lt;table_references&gt;</a:t>
            </a:r>
          </a:p>
        </p:txBody>
      </p:sp>
      <p:pic>
        <p:nvPicPr>
          <p:cNvPr id="2" name="Picture 1">
            <a:extLst>
              <a:ext uri="{FF2B5EF4-FFF2-40B4-BE49-F238E27FC236}">
                <a16:creationId xmlns:a16="http://schemas.microsoft.com/office/drawing/2014/main" xmlns="" id="{41F6CB06-D8F1-4E99-9A0D-8278F4F91D15}"/>
              </a:ext>
            </a:extLst>
          </p:cNvPr>
          <p:cNvPicPr>
            <a:picLocks noChangeAspect="1"/>
          </p:cNvPicPr>
          <p:nvPr/>
        </p:nvPicPr>
        <p:blipFill>
          <a:blip r:embed="rId2" cstate="print"/>
          <a:stretch>
            <a:fillRect/>
          </a:stretch>
        </p:blipFill>
        <p:spPr>
          <a:xfrm>
            <a:off x="0" y="1659480"/>
            <a:ext cx="12071871" cy="3855461"/>
          </a:xfrm>
          <a:prstGeom prst="rect">
            <a:avLst/>
          </a:prstGeom>
        </p:spPr>
      </p:pic>
      <p:sp>
        <p:nvSpPr>
          <p:cNvPr id="16" name="Rectangle 15">
            <a:extLst>
              <a:ext uri="{FF2B5EF4-FFF2-40B4-BE49-F238E27FC236}">
                <a16:creationId xmlns:a16="http://schemas.microsoft.com/office/drawing/2014/main" xmlns="" id="{588CA4E0-B496-4C5D-B2B9-7AA6A74B996D}"/>
              </a:ext>
            </a:extLst>
          </p:cNvPr>
          <p:cNvSpPr/>
          <p:nvPr/>
        </p:nvSpPr>
        <p:spPr>
          <a:xfrm>
            <a:off x="298562" y="5240696"/>
            <a:ext cx="11593288" cy="3214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xmlns="" id="{E76D3237-3D80-4D7F-A648-A3E80D3012F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ABF11CD-385A-401C-96D9-609934D74BD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1418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animBg="1"/>
    </p:bld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448"/>
            <a:ext cx="9142809" cy="584699"/>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LEFT JOIN Vs RIGHT JOIN</a:t>
            </a:r>
            <a:endParaRPr lang="en-IN" sz="3200" b="1" i="1" dirty="0">
              <a:latin typeface="Arial" pitchFamily="34" charset="0"/>
              <a:cs typeface="Arial" pitchFamily="34" charset="0"/>
            </a:endParaRPr>
          </a:p>
        </p:txBody>
      </p:sp>
      <p:grpSp>
        <p:nvGrpSpPr>
          <p:cNvPr id="18" name="Group 17">
            <a:extLst>
              <a:ext uri="{FF2B5EF4-FFF2-40B4-BE49-F238E27FC236}">
                <a16:creationId xmlns:a16="http://schemas.microsoft.com/office/drawing/2014/main" xmlns="" id="{9F2B4833-BE72-4963-8475-C428ABD0318A}"/>
              </a:ext>
            </a:extLst>
          </p:cNvPr>
          <p:cNvGrpSpPr/>
          <p:nvPr/>
        </p:nvGrpSpPr>
        <p:grpSpPr>
          <a:xfrm>
            <a:off x="119320" y="261242"/>
            <a:ext cx="4964152" cy="863802"/>
            <a:chOff x="119336" y="188822"/>
            <a:chExt cx="4964798" cy="863914"/>
          </a:xfrm>
        </p:grpSpPr>
        <p:sp>
          <p:nvSpPr>
            <p:cNvPr id="2" name="Rectangle 1">
              <a:extLst>
                <a:ext uri="{FF2B5EF4-FFF2-40B4-BE49-F238E27FC236}">
                  <a16:creationId xmlns:a16="http://schemas.microsoft.com/office/drawing/2014/main" xmlns="" id="{91165A26-D2E4-45CE-B10E-7687ABA46EF3}"/>
                </a:ext>
              </a:extLst>
            </p:cNvPr>
            <p:cNvSpPr/>
            <p:nvPr/>
          </p:nvSpPr>
          <p:spPr>
            <a:xfrm>
              <a:off x="119336" y="188822"/>
              <a:ext cx="1944216"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xmlns="" id="{AE3B415B-9AAD-48CC-8436-F063482CDC33}"/>
                </a:ext>
              </a:extLst>
            </p:cNvPr>
            <p:cNvSpPr txBox="1"/>
            <p:nvPr/>
          </p:nvSpPr>
          <p:spPr>
            <a:xfrm>
              <a:off x="191344" y="350795"/>
              <a:ext cx="1707519" cy="553998"/>
            </a:xfrm>
            <a:prstGeom prst="rect">
              <a:avLst/>
            </a:prstGeom>
            <a:noFill/>
          </p:spPr>
          <p:txBody>
            <a:bodyPr wrap="none" rtlCol="0">
              <a:spAutoFit/>
            </a:bodyPr>
            <a:lstStyle/>
            <a:p>
              <a:r>
                <a:rPr lang="en-US" sz="3000" dirty="0"/>
                <a:t>LEFT JOIN</a:t>
              </a:r>
              <a:endParaRPr lang="en-IN" sz="3000" dirty="0"/>
            </a:p>
          </p:txBody>
        </p:sp>
        <p:sp>
          <p:nvSpPr>
            <p:cNvPr id="14" name="Rectangle 13">
              <a:extLst>
                <a:ext uri="{FF2B5EF4-FFF2-40B4-BE49-F238E27FC236}">
                  <a16:creationId xmlns:a16="http://schemas.microsoft.com/office/drawing/2014/main" xmlns="" id="{C922C3FA-9E2A-4FDC-AF00-7DD2EAB39BFA}"/>
                </a:ext>
              </a:extLst>
            </p:cNvPr>
            <p:cNvSpPr/>
            <p:nvPr/>
          </p:nvSpPr>
          <p:spPr>
            <a:xfrm>
              <a:off x="2855639" y="188822"/>
              <a:ext cx="2228495" cy="863914"/>
            </a:xfrm>
            <a:prstGeom prst="rect">
              <a:avLst/>
            </a:prstGeom>
            <a:gradFill flip="none" rotWithShape="1">
              <a:gsLst>
                <a:gs pos="58000">
                  <a:srgbClr val="C8BE71"/>
                </a:gs>
                <a:gs pos="16000">
                  <a:schemeClr val="accent3">
                    <a:lumMod val="75000"/>
                  </a:schemeClr>
                </a:gs>
                <a:gs pos="100000">
                  <a:schemeClr val="accent5">
                    <a:lumMod val="60000"/>
                    <a:lumOff val="40000"/>
                  </a:schemeClr>
                </a:gs>
              </a:gsLst>
              <a:lin ang="13500000" scaled="1"/>
              <a:tileRect/>
            </a:gradFill>
            <a:ln w="19050">
              <a:solidFill>
                <a:srgbClr val="006C86">
                  <a:alpha val="9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xmlns="" id="{9A65B8F4-4C8E-4F3B-85E8-F7D8B5CC2AFF}"/>
                </a:ext>
              </a:extLst>
            </p:cNvPr>
            <p:cNvSpPr txBox="1"/>
            <p:nvPr/>
          </p:nvSpPr>
          <p:spPr>
            <a:xfrm>
              <a:off x="2855640" y="350795"/>
              <a:ext cx="1968809" cy="553998"/>
            </a:xfrm>
            <a:prstGeom prst="rect">
              <a:avLst/>
            </a:prstGeom>
            <a:noFill/>
          </p:spPr>
          <p:txBody>
            <a:bodyPr wrap="none" rtlCol="0">
              <a:spAutoFit/>
            </a:bodyPr>
            <a:lstStyle/>
            <a:p>
              <a:r>
                <a:rPr lang="en-US" sz="3000" dirty="0"/>
                <a:t>RIGHT JOIN</a:t>
              </a:r>
              <a:endParaRPr lang="en-IN" sz="3000" dirty="0"/>
            </a:p>
          </p:txBody>
        </p:sp>
        <p:sp>
          <p:nvSpPr>
            <p:cNvPr id="17" name="TextBox 16">
              <a:extLst>
                <a:ext uri="{FF2B5EF4-FFF2-40B4-BE49-F238E27FC236}">
                  <a16:creationId xmlns:a16="http://schemas.microsoft.com/office/drawing/2014/main" xmlns="" id="{D8DE4F41-A7F6-4173-81F8-710533C878E5}"/>
                </a:ext>
              </a:extLst>
            </p:cNvPr>
            <p:cNvSpPr txBox="1"/>
            <p:nvPr/>
          </p:nvSpPr>
          <p:spPr>
            <a:xfrm>
              <a:off x="2135560" y="332656"/>
              <a:ext cx="745253" cy="584775"/>
            </a:xfrm>
            <a:prstGeom prst="rect">
              <a:avLst/>
            </a:prstGeom>
            <a:noFill/>
          </p:spPr>
          <p:txBody>
            <a:bodyPr wrap="square" rtlCol="0">
              <a:spAutoFit/>
            </a:bodyPr>
            <a:lstStyle/>
            <a:p>
              <a:r>
                <a:rPr lang="en-US" sz="3200" dirty="0"/>
                <a:t>V</a:t>
              </a:r>
              <a:r>
                <a:rPr lang="en-US" sz="2400" dirty="0"/>
                <a:t>S</a:t>
              </a:r>
              <a:endParaRPr lang="en-IN" sz="2400" dirty="0"/>
            </a:p>
          </p:txBody>
        </p:sp>
      </p:grpSp>
      <p:graphicFrame>
        <p:nvGraphicFramePr>
          <p:cNvPr id="3" name="Table 2">
            <a:extLst>
              <a:ext uri="{FF2B5EF4-FFF2-40B4-BE49-F238E27FC236}">
                <a16:creationId xmlns:a16="http://schemas.microsoft.com/office/drawing/2014/main" xmlns="" id="{925DDD78-18ED-4611-90A0-EDB1B4C38503}"/>
              </a:ext>
            </a:extLst>
          </p:cNvPr>
          <p:cNvGraphicFramePr>
            <a:graphicFrameLocks noGrp="1"/>
          </p:cNvGraphicFramePr>
          <p:nvPr>
            <p:extLst>
              <p:ext uri="{D42A27DB-BD31-4B8C-83A1-F6EECF244321}">
                <p14:modId xmlns:p14="http://schemas.microsoft.com/office/powerpoint/2010/main" xmlns="" val="3266774187"/>
              </p:ext>
            </p:extLst>
          </p:nvPr>
        </p:nvGraphicFramePr>
        <p:xfrm>
          <a:off x="47321" y="1512255"/>
          <a:ext cx="12024549" cy="2787678"/>
        </p:xfrm>
        <a:graphic>
          <a:graphicData uri="http://schemas.openxmlformats.org/drawingml/2006/table">
            <a:tbl>
              <a:tblPr>
                <a:tableStyleId>{BDBED569-4797-4DF1-A0F4-6AAB3CD982D8}</a:tableStyleId>
              </a:tblPr>
              <a:tblGrid>
                <a:gridCol w="4008183">
                  <a:extLst>
                    <a:ext uri="{9D8B030D-6E8A-4147-A177-3AD203B41FA5}">
                      <a16:colId xmlns:a16="http://schemas.microsoft.com/office/drawing/2014/main" xmlns="" val="3114213069"/>
                    </a:ext>
                  </a:extLst>
                </a:gridCol>
                <a:gridCol w="4008183">
                  <a:extLst>
                    <a:ext uri="{9D8B030D-6E8A-4147-A177-3AD203B41FA5}">
                      <a16:colId xmlns:a16="http://schemas.microsoft.com/office/drawing/2014/main" xmlns="" val="987736521"/>
                    </a:ext>
                  </a:extLst>
                </a:gridCol>
                <a:gridCol w="4008183">
                  <a:extLst>
                    <a:ext uri="{9D8B030D-6E8A-4147-A177-3AD203B41FA5}">
                      <a16:colId xmlns:a16="http://schemas.microsoft.com/office/drawing/2014/main" xmlns="" val="932097034"/>
                    </a:ext>
                  </a:extLst>
                </a:gridCol>
              </a:tblGrid>
              <a:tr h="380550">
                <a:tc>
                  <a:txBody>
                    <a:bodyPr/>
                    <a:lstStyle/>
                    <a:p>
                      <a:pPr algn="ctr" fontAlgn="ctr"/>
                      <a:r>
                        <a:rPr lang="en-IN" sz="1800" b="1" cap="all" dirty="0">
                          <a:effectLst/>
                          <a:latin typeface="Palatino Linotype" panose="02040502050505030304" pitchFamily="18" charset="0"/>
                        </a:rPr>
                        <a:t>LEFT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RIGHT OUTER JOIN</a:t>
                      </a:r>
                    </a:p>
                  </a:txBody>
                  <a:tcPr marL="53133" marR="53133" marT="53133" marB="53133" anchor="ctr"/>
                </a:tc>
                <a:tc>
                  <a:txBody>
                    <a:bodyPr/>
                    <a:lstStyle/>
                    <a:p>
                      <a:pPr algn="ctr" fontAlgn="ctr"/>
                      <a:r>
                        <a:rPr lang="en-IN" sz="1800" b="1" cap="all" dirty="0">
                          <a:effectLst/>
                          <a:latin typeface="Palatino Linotype" panose="02040502050505030304" pitchFamily="18" charset="0"/>
                        </a:rPr>
                        <a:t>FULL OUTER JOIN</a:t>
                      </a:r>
                    </a:p>
                  </a:txBody>
                  <a:tcPr marL="53133" marR="53133" marT="53133" marB="53133" anchor="ctr"/>
                </a:tc>
                <a:extLst>
                  <a:ext uri="{0D108BD9-81ED-4DB2-BD59-A6C34878D82A}">
                    <a16:rowId xmlns:a16="http://schemas.microsoft.com/office/drawing/2014/main" xmlns="" val="2727218345"/>
                  </a:ext>
                </a:extLst>
              </a:tr>
              <a:tr h="654835">
                <a:tc>
                  <a:txBody>
                    <a:bodyPr/>
                    <a:lstStyle/>
                    <a:p>
                      <a:pPr algn="l" fontAlgn="t"/>
                      <a:r>
                        <a:rPr lang="en-US" sz="1800" dirty="0">
                          <a:effectLst/>
                          <a:latin typeface="Palatino Linotype" panose="02040502050505030304" pitchFamily="18" charset="0"/>
                        </a:rPr>
                        <a:t>All the tuples of the left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of the right table remain in the result.</a:t>
                      </a:r>
                    </a:p>
                  </a:txBody>
                  <a:tcPr marL="53133" marR="53133" marT="53133" marB="53133"/>
                </a:tc>
                <a:tc>
                  <a:txBody>
                    <a:bodyPr/>
                    <a:lstStyle/>
                    <a:p>
                      <a:pPr algn="l" fontAlgn="t"/>
                      <a:r>
                        <a:rPr lang="en-US" sz="1800" dirty="0">
                          <a:effectLst/>
                          <a:latin typeface="Palatino Linotype" panose="02040502050505030304" pitchFamily="18" charset="0"/>
                        </a:rPr>
                        <a:t>All the tuples from left as well as right table remain in the result.</a:t>
                      </a:r>
                    </a:p>
                  </a:txBody>
                  <a:tcPr marL="53133" marR="53133" marT="53133" marB="53133"/>
                </a:tc>
                <a:extLst>
                  <a:ext uri="{0D108BD9-81ED-4DB2-BD59-A6C34878D82A}">
                    <a16:rowId xmlns:a16="http://schemas.microsoft.com/office/drawing/2014/main" xmlns="" val="2533890279"/>
                  </a:ext>
                </a:extLst>
              </a:tr>
              <a:tr h="1751972">
                <a:tc>
                  <a:txBody>
                    <a:bodyPr/>
                    <a:lstStyle/>
                    <a:p>
                      <a:pPr algn="l" fontAlgn="t"/>
                      <a:r>
                        <a:rPr lang="en-US" sz="1800" dirty="0">
                          <a:effectLst/>
                          <a:latin typeface="Palatino Linotype" panose="02040502050505030304" pitchFamily="18" charset="0"/>
                        </a:rPr>
                        <a:t>The tuples of left table that does not have a matching tuple in right table are extended with NULL value for attributes of the right table.</a:t>
                      </a:r>
                    </a:p>
                  </a:txBody>
                  <a:tcPr marL="53133" marR="53133" marT="53133" marB="53133"/>
                </a:tc>
                <a:tc>
                  <a:txBody>
                    <a:bodyPr/>
                    <a:lstStyle/>
                    <a:p>
                      <a:pPr algn="l" fontAlgn="t"/>
                      <a:r>
                        <a:rPr lang="en-US" sz="1800" dirty="0">
                          <a:effectLst/>
                          <a:latin typeface="Palatino Linotype" panose="02040502050505030304" pitchFamily="18" charset="0"/>
                        </a:rPr>
                        <a:t>The tuples of right table that does not have a matching tuple in left table are extended with NULL value for attributes of the left table.</a:t>
                      </a:r>
                      <a:br>
                        <a:rPr lang="en-US" sz="1800" dirty="0">
                          <a:effectLst/>
                          <a:latin typeface="Palatino Linotype" panose="02040502050505030304" pitchFamily="18" charset="0"/>
                        </a:rPr>
                      </a:br>
                      <a:endParaRPr lang="en-US" sz="1800" dirty="0">
                        <a:effectLst/>
                        <a:latin typeface="Palatino Linotype" panose="02040502050505030304" pitchFamily="18" charset="0"/>
                      </a:endParaRPr>
                    </a:p>
                  </a:txBody>
                  <a:tcPr marL="53133" marR="53133" marT="53133" marB="53133"/>
                </a:tc>
                <a:tc>
                  <a:txBody>
                    <a:bodyPr/>
                    <a:lstStyle/>
                    <a:p>
                      <a:pPr algn="l" fontAlgn="t"/>
                      <a:r>
                        <a:rPr lang="en-US" sz="1800" dirty="0">
                          <a:effectLst/>
                          <a:latin typeface="Palatino Linotype" panose="02040502050505030304" pitchFamily="18" charset="0"/>
                        </a:rPr>
                        <a:t>The tuples of left as well as the right table that does not have the matching tuples in the right and left table respectively are extended with NULL value for attributes of the right and left tables.</a:t>
                      </a:r>
                    </a:p>
                  </a:txBody>
                  <a:tcPr marL="53133" marR="53133" marT="53133" marB="53133"/>
                </a:tc>
                <a:extLst>
                  <a:ext uri="{0D108BD9-81ED-4DB2-BD59-A6C34878D82A}">
                    <a16:rowId xmlns:a16="http://schemas.microsoft.com/office/drawing/2014/main" xmlns="" val="2065540270"/>
                  </a:ext>
                </a:extLst>
              </a:tr>
            </a:tbl>
          </a:graphicData>
        </a:graphic>
      </p:graphicFrame>
    </p:spTree>
    <p:extLst>
      <p:ext uri="{BB962C8B-B14F-4D97-AF65-F5344CB8AC3E}">
        <p14:creationId xmlns:p14="http://schemas.microsoft.com/office/powerpoint/2010/main" xmlns="" val="1585976505"/>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JOINS – Self Join</a:t>
            </a:r>
            <a:endParaRPr lang="en-IN" sz="3200" b="1" i="1" dirty="0">
              <a:latin typeface="Arial" pitchFamily="34" charset="0"/>
              <a:cs typeface="Arial" pitchFamily="34" charset="0"/>
            </a:endParaRPr>
          </a:p>
        </p:txBody>
      </p:sp>
      <p:sp>
        <p:nvSpPr>
          <p:cNvPr id="5" name="Rectangle 4"/>
          <p:cNvSpPr/>
          <p:nvPr/>
        </p:nvSpPr>
        <p:spPr>
          <a:xfrm>
            <a:off x="298562" y="838200"/>
            <a:ext cx="1134126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a:t>
            </a:r>
            <a:r>
              <a:rPr lang="en-IN" dirty="0">
                <a:solidFill>
                  <a:srgbClr val="C74C49"/>
                </a:solidFill>
                <a:latin typeface="Palatino Linotype" panose="02040502050505030304" pitchFamily="18" charset="0"/>
                <a:cs typeface="Arial" panose="020B0604020202020204" pitchFamily="34" charset="0"/>
              </a:rPr>
              <a:t>SELF</a:t>
            </a:r>
            <a:r>
              <a:rPr lang="en-IN" dirty="0">
                <a:latin typeface="Palatino Linotype" panose="02040502050505030304" pitchFamily="18" charset="0"/>
                <a:cs typeface="Arial" panose="020B0604020202020204" pitchFamily="34" charset="0"/>
              </a:rPr>
              <a:t> </a:t>
            </a:r>
            <a:r>
              <a:rPr lang="en-IN" dirty="0">
                <a:solidFill>
                  <a:srgbClr val="C74C49"/>
                </a:solidFill>
                <a:latin typeface="Palatino Linotype" panose="02040502050505030304" pitchFamily="18" charset="0"/>
                <a:cs typeface="Arial" panose="020B0604020202020204" pitchFamily="34" charset="0"/>
              </a:rPr>
              <a:t>JOIN</a:t>
            </a:r>
            <a:r>
              <a:rPr lang="en-IN" dirty="0">
                <a:latin typeface="Palatino Linotype" panose="02040502050505030304" pitchFamily="18" charset="0"/>
                <a:cs typeface="Arial" panose="020B0604020202020204" pitchFamily="34" charset="0"/>
              </a:rPr>
              <a:t> is a join in which a table is joined with itself (which is also called Unary relationships), especially when the table has a FOREIGN KEY which references its own PRIMARY KEY.</a:t>
            </a:r>
          </a:p>
        </p:txBody>
      </p:sp>
      <p:sp>
        <p:nvSpPr>
          <p:cNvPr id="7" name="Rectangle 6"/>
          <p:cNvSpPr/>
          <p:nvPr/>
        </p:nvSpPr>
        <p:spPr>
          <a:xfrm>
            <a:off x="315585" y="1508737"/>
            <a:ext cx="8990430" cy="707886"/>
          </a:xfrm>
          <a:prstGeom prst="rect">
            <a:avLst/>
          </a:prstGeom>
        </p:spPr>
        <p:txBody>
          <a:bodyPr wrap="square">
            <a:spAutoFit/>
          </a:bodyPr>
          <a:lstStyle/>
          <a:p>
            <a:r>
              <a:rPr lang="en-IN" sz="2000" dirty="0">
                <a:solidFill>
                  <a:srgbClr val="0077AA"/>
                </a:solidFill>
                <a:latin typeface="Liberation Mono"/>
              </a:rPr>
              <a:t>SELECT a.column_name, b.column_name... FROM table1 a, table1 b  WHERE a.common_name = b.common_name;</a:t>
            </a:r>
            <a:endParaRPr lang="en-US" sz="2000" dirty="0">
              <a:solidFill>
                <a:srgbClr val="0077AA"/>
              </a:solidFill>
              <a:latin typeface="Liberation Mono"/>
            </a:endParaRPr>
          </a:p>
        </p:txBody>
      </p:sp>
      <p:pic>
        <p:nvPicPr>
          <p:cNvPr id="6" name="Picture 5">
            <a:extLst>
              <a:ext uri="{FF2B5EF4-FFF2-40B4-BE49-F238E27FC236}">
                <a16:creationId xmlns:a16="http://schemas.microsoft.com/office/drawing/2014/main" xmlns="" id="{72231224-3888-4A58-800F-DA5A07CF5DB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2FDC05E9-4C3A-4C3E-BD9C-778021F0A237}"/>
              </a:ext>
            </a:extLst>
          </p:cNvPr>
          <p:cNvSpPr/>
          <p:nvPr/>
        </p:nvSpPr>
        <p:spPr>
          <a:xfrm>
            <a:off x="298562" y="2342490"/>
            <a:ext cx="11593288" cy="3385542"/>
          </a:xfrm>
          <a:prstGeom prst="rect">
            <a:avLst/>
          </a:prstGeom>
        </p:spPr>
        <p:txBody>
          <a:bodyPr wrap="square">
            <a:spAutoFit/>
          </a:bodyPr>
          <a:lstStyle/>
          <a:p>
            <a:r>
              <a:rPr lang="en-IN" dirty="0">
                <a:solidFill>
                  <a:srgbClr val="FF0000"/>
                </a:solidFill>
                <a:latin typeface="Arial" panose="020B0604020202020204" pitchFamily="34" charset="0"/>
                <a:ea typeface="Times New Roman" panose="02020603050405020304" pitchFamily="18" charset="0"/>
              </a:rPr>
              <a:t>e.g.</a:t>
            </a:r>
          </a:p>
          <a:p>
            <a:endParaRPr lang="en-IN" sz="800" dirty="0">
              <a:solidFill>
                <a:srgbClr val="FF0000"/>
              </a:solidFill>
              <a:latin typeface="Arial" panose="020B0604020202020204" pitchFamily="34" charset="0"/>
              <a:ea typeface="Times New Roman" panose="02020603050405020304" pitchFamily="18" charset="0"/>
            </a:endParaRPr>
          </a:p>
          <a:p>
            <a:r>
              <a:rPr lang="en-US" dirty="0">
                <a:latin typeface="Arial" panose="020B0604020202020204" pitchFamily="34" charset="0"/>
              </a:rPr>
              <a:t>Write a query to get all employees with their managers name.</a:t>
            </a:r>
            <a:endParaRPr lang="en-IN" dirty="0">
              <a:solidFill>
                <a:srgbClr val="FF0000"/>
              </a:solidFill>
              <a:latin typeface="Arial" panose="020B0604020202020204" pitchFamily="34" charset="0"/>
              <a:ea typeface="Times New Roman" panose="02020603050405020304" pitchFamily="18" charset="0"/>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ea typeface="Times New Roman" panose="02020603050405020304" pitchFamily="18" charset="0"/>
              </a:rPr>
              <a:t> m.ename, e.ename </a:t>
            </a:r>
            <a:r>
              <a:rPr lang="en-IN" dirty="0">
                <a:solidFill>
                  <a:srgbClr val="0077AA"/>
                </a:solidFill>
                <a:latin typeface="Liberation Mono"/>
              </a:rPr>
              <a:t>FROM</a:t>
            </a:r>
            <a:r>
              <a:rPr lang="en-IN" dirty="0">
                <a:latin typeface="Liberation Mono"/>
                <a:ea typeface="Times New Roman" panose="02020603050405020304" pitchFamily="18" charset="0"/>
              </a:rPr>
              <a:t> emp m, emp e </a:t>
            </a:r>
            <a:r>
              <a:rPr lang="en-IN" dirty="0">
                <a:solidFill>
                  <a:srgbClr val="0077AA"/>
                </a:solidFill>
                <a:latin typeface="Liberation Mono"/>
              </a:rPr>
              <a:t>WHERE</a:t>
            </a:r>
            <a:r>
              <a:rPr lang="en-IN" dirty="0">
                <a:latin typeface="Liberation Mono"/>
                <a:ea typeface="Times New Roman" panose="02020603050405020304" pitchFamily="18" charset="0"/>
              </a:rPr>
              <a:t> m.empno = e.mgr;</a:t>
            </a:r>
          </a:p>
          <a:p>
            <a:endParaRPr lang="en-IN" sz="800" dirty="0">
              <a:solidFill>
                <a:srgbClr val="0077AA"/>
              </a:solidFill>
              <a:latin typeface="Liberation Mono"/>
              <a:ea typeface="Times New Roman" panose="02020603050405020304" pitchFamily="18" charset="0"/>
            </a:endParaRPr>
          </a:p>
          <a:p>
            <a:r>
              <a:rPr lang="en-US" dirty="0">
                <a:latin typeface="Arial" panose="020B0604020202020204" pitchFamily="34" charset="0"/>
              </a:rPr>
              <a:t>Write a query to get all students with same DOB.</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dob in (</a:t>
            </a:r>
            <a:r>
              <a:rPr lang="en-IN" dirty="0">
                <a:solidFill>
                  <a:srgbClr val="0077AA"/>
                </a:solidFill>
                <a:latin typeface="Liberation Mono"/>
              </a:rPr>
              <a:t>SELECT</a:t>
            </a:r>
            <a:r>
              <a:rPr lang="en-IN" dirty="0">
                <a:latin typeface="Liberation Mono"/>
                <a:cs typeface="Arial" panose="020B0604020202020204" pitchFamily="34" charset="0"/>
              </a:rPr>
              <a:t> s1.dob </a:t>
            </a:r>
            <a:r>
              <a:rPr lang="en-IN" dirty="0">
                <a:solidFill>
                  <a:srgbClr val="0077AA"/>
                </a:solidFill>
                <a:latin typeface="Liberation Mono"/>
              </a:rPr>
              <a:t>FROM</a:t>
            </a:r>
            <a:r>
              <a:rPr lang="en-IN" dirty="0">
                <a:latin typeface="Liberation Mono"/>
                <a:cs typeface="Arial" panose="020B0604020202020204" pitchFamily="34" charset="0"/>
              </a:rPr>
              <a:t> student s1, student s2 </a:t>
            </a:r>
            <a:r>
              <a:rPr lang="en-IN" dirty="0">
                <a:solidFill>
                  <a:srgbClr val="0077AA"/>
                </a:solidFill>
                <a:latin typeface="Liberation Mono"/>
              </a:rPr>
              <a:t>WHERE</a:t>
            </a:r>
            <a:r>
              <a:rPr lang="en-IN" dirty="0">
                <a:latin typeface="Liberation Mono"/>
                <a:cs typeface="Arial" panose="020B0604020202020204" pitchFamily="34" charset="0"/>
              </a:rPr>
              <a:t> S1.ID &lt;&gt; s2.ID and s1.dob = s2.dob);</a:t>
            </a:r>
          </a:p>
          <a:p>
            <a:endParaRPr lang="en-IN" dirty="0">
              <a:latin typeface="Arial" panose="020B0604020202020204" pitchFamily="34" charset="0"/>
              <a:cs typeface="Arial" panose="020B0604020202020204" pitchFamily="34" charset="0"/>
            </a:endParaRPr>
          </a:p>
          <a:p>
            <a:r>
              <a:rPr lang="en-IN" dirty="0">
                <a:latin typeface="Arial" panose="020B0604020202020204" pitchFamily="34" charset="0"/>
                <a:cs typeface="Arial" panose="020B0604020202020204" pitchFamily="34" charset="0"/>
              </a:rPr>
              <a:t>Write a query to get all records who are in then same batch (use BATCH_STUDENTS Table).</a:t>
            </a: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b1.batchID, b1.studentID, b2.studentID </a:t>
            </a:r>
            <a:r>
              <a:rPr lang="en-IN" dirty="0">
                <a:solidFill>
                  <a:srgbClr val="0077AA"/>
                </a:solidFill>
                <a:latin typeface="Liberation Mono"/>
              </a:rPr>
              <a:t>FROM</a:t>
            </a:r>
            <a:r>
              <a:rPr lang="en-IN" dirty="0">
                <a:latin typeface="Liberation Mono"/>
                <a:cs typeface="Arial" panose="020B0604020202020204" pitchFamily="34" charset="0"/>
              </a:rPr>
              <a:t> batch_students b1, batch_students b2 </a:t>
            </a:r>
            <a:r>
              <a:rPr lang="en-IN" dirty="0">
                <a:solidFill>
                  <a:srgbClr val="0077AA"/>
                </a:solidFill>
                <a:latin typeface="Liberation Mono"/>
              </a:rPr>
              <a:t>WHERE</a:t>
            </a:r>
            <a:r>
              <a:rPr lang="en-IN" dirty="0">
                <a:latin typeface="Liberation Mono"/>
                <a:cs typeface="Arial" panose="020B0604020202020204" pitchFamily="34" charset="0"/>
              </a:rPr>
              <a:t> b1.studentID &lt;&gt; b2.studentID and b1.batchID = b2.batchID </a:t>
            </a:r>
            <a:r>
              <a:rPr lang="en-IN" dirty="0">
                <a:solidFill>
                  <a:srgbClr val="0077AA"/>
                </a:solidFill>
                <a:latin typeface="Liberation Mono"/>
              </a:rPr>
              <a:t>ORDER</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b1.batchID;</a:t>
            </a:r>
          </a:p>
          <a:p>
            <a:endParaRPr lang="en-IN"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xmlns="" id="{EA6D2939-CADA-4743-955A-9E00266AB3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72362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3F2A3047-1BA3-4DAE-B201-1A8ED52EEDA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49CFE4C6-0857-40EC-AF70-E5311B50D4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6501990"/>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980942" y="1162024"/>
            <a:ext cx="4571405" cy="1442574"/>
          </a:xfrm>
          <a:prstGeom prst="rect">
            <a:avLst/>
          </a:prstGeom>
        </p:spPr>
        <p:txBody>
          <a:bodyPr>
            <a:spAutoFit/>
          </a:bodyPr>
          <a:lstStyle/>
          <a:p>
            <a:pPr marL="342900" indent="-342900">
              <a:lnSpc>
                <a:spcPct val="107000"/>
              </a:lnSpc>
              <a:buFont typeface="Symbol" panose="05050102010706020507" pitchFamily="18" charset="2"/>
              <a:buChar char=""/>
            </a:pPr>
            <a:r>
              <a:rPr lang="en-IN" b="1" dirty="0">
                <a:latin typeface="Palatino Linotype" panose="02040502050505030304" pitchFamily="18" charset="0"/>
                <a:ea typeface="Calibri" panose="020F0502020204030204" pitchFamily="34" charset="0"/>
                <a:cs typeface="Times New Roman" panose="02020603050405020304" pitchFamily="18" charset="0"/>
              </a:rPr>
              <a:t>Set Operators</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UNION ALL</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INTERSECT</a:t>
            </a:r>
          </a:p>
          <a:p>
            <a:pPr marL="800100" lvl="1" indent="-342900">
              <a:lnSpc>
                <a:spcPct val="107000"/>
              </a:lnSpc>
              <a:buFont typeface="+mj-lt"/>
              <a:buAutoNum type="arabicPeriod"/>
            </a:pPr>
            <a:r>
              <a:rPr lang="en-US" sz="1600" dirty="0">
                <a:latin typeface="Palatino Linotype" panose="02040502050505030304" pitchFamily="18" charset="0"/>
                <a:ea typeface="Calibri" panose="020F0502020204030204" pitchFamily="34" charset="0"/>
                <a:cs typeface="Times New Roman" panose="02020603050405020304" pitchFamily="18" charset="0"/>
              </a:rPr>
              <a:t>MINUS</a:t>
            </a: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0E5BC43D-E755-4EE6-B9E6-580531ACF1B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C8ED3F6-C8A8-463D-BA7D-FD6308B414E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90425896"/>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13285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Set Operation in SQL</a:t>
            </a:r>
          </a:p>
        </p:txBody>
      </p:sp>
      <p:sp>
        <p:nvSpPr>
          <p:cNvPr id="6" name="Rectangle 5"/>
          <p:cNvSpPr/>
          <p:nvPr/>
        </p:nvSpPr>
        <p:spPr>
          <a:xfrm>
            <a:off x="262558" y="3611844"/>
            <a:ext cx="11305256" cy="2123658"/>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endParaRPr lang="en-IN" sz="800"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The result set column names are taken from the column names of the first SELECT statement.</a:t>
            </a: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cs typeface="Arial" panose="020B0604020202020204" pitchFamily="34" charset="0"/>
              </a:rPr>
              <a:t>SELECT statement should have the same data type. (Not in MySQL)</a:t>
            </a:r>
            <a:endParaRPr lang="en-IN" dirty="0">
              <a:solidFill>
                <a:schemeClr val="tx1">
                  <a:lumMod val="95000"/>
                  <a:lumOff val="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Arial" panose="020B0604020202020204" pitchFamily="34" charset="0"/>
              </a:rPr>
              <a:t>UNION: To apply ORDER BY or LIMIT to an individual SELECT, place the clause inside the parentheses that enclose the SELECT.</a:t>
            </a:r>
          </a:p>
          <a:p>
            <a:endParaRPr lang="en-IN" sz="800" b="1" dirty="0">
              <a:solidFill>
                <a:schemeClr val="tx1">
                  <a:lumMod val="95000"/>
                  <a:lumOff val="5000"/>
                </a:schemeClr>
              </a:solidFill>
              <a:latin typeface="Palatino Linotype" panose="02040502050505030304" pitchFamily="18" charset="0"/>
              <a:cs typeface="Arial" panose="020B0604020202020204" pitchFamily="34" charset="0"/>
            </a:endParaRPr>
          </a:p>
          <a:p>
            <a:r>
              <a:rPr lang="en-IN" sz="2000" b="1" dirty="0">
                <a:solidFill>
                  <a:schemeClr val="tx1">
                    <a:lumMod val="95000"/>
                    <a:lumOff val="5000"/>
                  </a:schemeClr>
                </a:solidFill>
                <a:latin typeface="Palatino Linotype" panose="02040502050505030304" pitchFamily="18" charset="0"/>
                <a:cs typeface="Arial" panose="020B0604020202020204" pitchFamily="34" charset="0"/>
              </a:rPr>
              <a:t>    </a:t>
            </a:r>
            <a:r>
              <a:rPr lang="en-IN" sz="2000" b="1" dirty="0">
                <a:solidFill>
                  <a:srgbClr val="FF0000"/>
                </a:solidFill>
                <a:latin typeface="Palatino Linotype" panose="02040502050505030304" pitchFamily="18" charset="0"/>
                <a:cs typeface="Arial" panose="020B0604020202020204" pitchFamily="34" charset="0"/>
              </a:rPr>
              <a:t>e.g.</a:t>
            </a:r>
            <a:r>
              <a:rPr lang="en-IN" sz="2000" b="1" dirty="0">
                <a:solidFill>
                  <a:schemeClr val="tx1">
                    <a:lumMod val="95000"/>
                    <a:lumOff val="5000"/>
                  </a:schemeClr>
                </a:solidFill>
                <a:latin typeface="Palatino Linotype" panose="02040502050505030304" pitchFamily="18" charset="0"/>
                <a:cs typeface="Arial" panose="020B0604020202020204" pitchFamily="34" charset="0"/>
              </a:rPr>
              <a:t> (SELECT …) UNION (SELECT …)</a:t>
            </a:r>
          </a:p>
        </p:txBody>
      </p:sp>
      <p:pic>
        <p:nvPicPr>
          <p:cNvPr id="12" name="Picture 11">
            <a:extLst>
              <a:ext uri="{FF2B5EF4-FFF2-40B4-BE49-F238E27FC236}">
                <a16:creationId xmlns:a16="http://schemas.microsoft.com/office/drawing/2014/main" xmlns="" id="{9AFEDDD0-19F5-4147-9424-8B2EFCAA038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3B8EC626-1727-47A8-97FE-2E04F76E5D79}"/>
              </a:ext>
            </a:extLst>
          </p:cNvPr>
          <p:cNvSpPr/>
          <p:nvPr/>
        </p:nvSpPr>
        <p:spPr>
          <a:xfrm>
            <a:off x="252928" y="764704"/>
            <a:ext cx="10378782" cy="830997"/>
          </a:xfrm>
          <a:prstGeom prst="rect">
            <a:avLst/>
          </a:prstGeom>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We are going to see </a:t>
            </a:r>
          </a:p>
          <a:p>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rPr>
              <a:t>UNION, UNION ALL</a:t>
            </a:r>
            <a:r>
              <a:rPr lang="en-IN" dirty="0">
                <a:highlight>
                  <a:srgbClr val="FFFF00"/>
                </a:highlight>
                <a:latin typeface="Palatino Linotype" panose="02040502050505030304" pitchFamily="18" charset="0"/>
              </a:rPr>
              <a:t>, INTERSECT</a:t>
            </a:r>
            <a:r>
              <a:rPr lang="en-IN" dirty="0">
                <a:latin typeface="Palatino Linotype" panose="02040502050505030304" pitchFamily="18" charset="0"/>
              </a:rPr>
              <a:t>, and </a:t>
            </a:r>
            <a:r>
              <a:rPr lang="en-IN" dirty="0">
                <a:highlight>
                  <a:srgbClr val="FFFF00"/>
                </a:highlight>
                <a:latin typeface="Palatino Linotype" panose="02040502050505030304" pitchFamily="18" charset="0"/>
              </a:rPr>
              <a:t>MINUS</a:t>
            </a:r>
          </a:p>
        </p:txBody>
      </p:sp>
      <p:sp>
        <p:nvSpPr>
          <p:cNvPr id="7" name="Rectangle 6">
            <a:extLst>
              <a:ext uri="{FF2B5EF4-FFF2-40B4-BE49-F238E27FC236}">
                <a16:creationId xmlns:a16="http://schemas.microsoft.com/office/drawing/2014/main" xmlns="" id="{0F40D61B-A2A3-4E38-B2CE-9BAC5FD29A28}"/>
              </a:ext>
            </a:extLst>
          </p:cNvPr>
          <p:cNvSpPr/>
          <p:nvPr/>
        </p:nvSpPr>
        <p:spPr>
          <a:xfrm>
            <a:off x="1761457" y="2917898"/>
            <a:ext cx="8667497" cy="369332"/>
          </a:xfrm>
          <a:prstGeom prst="rect">
            <a:avLst/>
          </a:prstGeom>
        </p:spPr>
        <p:txBody>
          <a:bodyPr wrap="square">
            <a:spAutoFit/>
          </a:bodyPr>
          <a:lstStyle/>
          <a:p>
            <a:r>
              <a:rPr lang="en-US" b="1" dirty="0">
                <a:solidFill>
                  <a:srgbClr val="222222"/>
                </a:solidFill>
                <a:latin typeface="arial" panose="020B0604020202020204" pitchFamily="34" charset="0"/>
              </a:rPr>
              <a:t>Set operators</a:t>
            </a:r>
            <a:r>
              <a:rPr lang="en-US" dirty="0">
                <a:solidFill>
                  <a:srgbClr val="222222"/>
                </a:solidFill>
                <a:latin typeface="arial" panose="020B0604020202020204" pitchFamily="34" charset="0"/>
              </a:rPr>
              <a:t> are used to join the results of two (or more) SELECT statements. ...</a:t>
            </a:r>
            <a:endParaRPr lang="en-IN" dirty="0"/>
          </a:p>
        </p:txBody>
      </p:sp>
      <p:sp>
        <p:nvSpPr>
          <p:cNvPr id="8" name="Footer Placeholder 2">
            <a:extLst>
              <a:ext uri="{FF2B5EF4-FFF2-40B4-BE49-F238E27FC236}">
                <a16:creationId xmlns:a16="http://schemas.microsoft.com/office/drawing/2014/main" xmlns="" id="{86EF2405-A1BC-4762-A1EE-9D9ED887E6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921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5" name="Rectangle 4"/>
          <p:cNvSpPr/>
          <p:nvPr/>
        </p:nvSpPr>
        <p:spPr>
          <a:xfrm>
            <a:off x="334566" y="2744341"/>
            <a:ext cx="11377264" cy="1692771"/>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is used to combine the result sets of 2 or more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it removes duplicate rows between the various SELECT statements.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SELECT statement within the UNION operator must have the same number of columns in the result sets.</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default behaviour for UNION is that duplicate rows are removed from the result.</a:t>
            </a:r>
          </a:p>
        </p:txBody>
      </p:sp>
      <p:sp>
        <p:nvSpPr>
          <p:cNvPr id="2" name="Rectangle 1"/>
          <p:cNvSpPr/>
          <p:nvPr/>
        </p:nvSpPr>
        <p:spPr>
          <a:xfrm>
            <a:off x="190550" y="1409581"/>
            <a:ext cx="5328592" cy="707886"/>
          </a:xfrm>
          <a:prstGeom prst="rect">
            <a:avLst/>
          </a:prstGeom>
        </p:spPr>
        <p:txBody>
          <a:bodyPr wrap="square">
            <a:spAutoFit/>
          </a:bodyPr>
          <a:lstStyle/>
          <a:p>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UNION</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r>
              <a:rPr lang="en-IN" sz="2000" dirty="0">
                <a:solidFill>
                  <a:srgbClr val="0077AA"/>
                </a:solidFill>
                <a:latin typeface="Liberation Mono"/>
                <a:cs typeface="Arial" panose="020B0604020202020204" pitchFamily="34" charset="0"/>
              </a:rPr>
              <a:t>ALL</a:t>
            </a:r>
            <a:r>
              <a:rPr lang="en-IN" sz="2000" dirty="0">
                <a:solidFill>
                  <a:srgbClr val="000000"/>
                </a:solidFill>
                <a:latin typeface="Liberation Mono"/>
                <a:cs typeface="Arial" panose="020B0604020202020204" pitchFamily="34" charset="0"/>
              </a:rPr>
              <a:t> </a:t>
            </a:r>
            <a:r>
              <a:rPr lang="en-IN" sz="2000" dirty="0">
                <a:solidFill>
                  <a:srgbClr val="A67F5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DISTINCT</a:t>
            </a:r>
            <a:r>
              <a:rPr lang="en-IN" sz="2000" dirty="0">
                <a:solidFill>
                  <a:srgbClr val="999999"/>
                </a:solidFill>
                <a:latin typeface="Liberation Mono"/>
                <a:cs typeface="Arial" panose="020B0604020202020204" pitchFamily="34" charset="0"/>
              </a:rPr>
              <a:t>]</a:t>
            </a:r>
            <a:r>
              <a:rPr lang="en-IN" sz="2000" dirty="0">
                <a:solidFill>
                  <a:srgbClr val="000000"/>
                </a:solidFill>
                <a:latin typeface="Liberation Mono"/>
                <a:cs typeface="Arial" panose="020B0604020202020204" pitchFamily="34" charset="0"/>
              </a:rPr>
              <a:t> </a:t>
            </a:r>
            <a:r>
              <a:rPr lang="en-IN" sz="2000" dirty="0">
                <a:solidFill>
                  <a:srgbClr val="0077AA"/>
                </a:solidFill>
                <a:latin typeface="Liberation Mono"/>
                <a:cs typeface="Arial" panose="020B0604020202020204" pitchFamily="34" charset="0"/>
              </a:rPr>
              <a:t>SELECT</a:t>
            </a:r>
            <a:r>
              <a:rPr lang="en-IN" sz="2000" dirty="0">
                <a:solidFill>
                  <a:srgbClr val="000000"/>
                </a:solidFill>
                <a:latin typeface="Liberation Mono"/>
                <a:cs typeface="Arial" panose="020B0604020202020204" pitchFamily="34" charset="0"/>
              </a:rPr>
              <a:t> </a:t>
            </a:r>
            <a:r>
              <a:rPr lang="en-IN" sz="2000" dirty="0">
                <a:solidFill>
                  <a:srgbClr val="999999"/>
                </a:solidFill>
                <a:latin typeface="Liberation Mono"/>
                <a:cs typeface="Arial" panose="020B0604020202020204" pitchFamily="34" charset="0"/>
              </a:rPr>
              <a:t>...]</a:t>
            </a:r>
            <a:endParaRPr lang="en-IN" sz="2000"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xmlns="" id="{38AABE36-C201-4681-8C36-0837B6D7516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2FDB2253-836D-468E-A0B5-6DA6EE4B76FE}"/>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7" name="Footer Placeholder 2">
            <a:extLst>
              <a:ext uri="{FF2B5EF4-FFF2-40B4-BE49-F238E27FC236}">
                <a16:creationId xmlns:a16="http://schemas.microsoft.com/office/drawing/2014/main" xmlns="" id="{A32638A2-A640-4968-8BA0-7A250EAD60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746582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Entity Relationship Diagram Symbols </a:t>
            </a:r>
          </a:p>
        </p:txBody>
      </p:sp>
      <p:pic>
        <p:nvPicPr>
          <p:cNvPr id="4" name="Picture 3">
            <a:extLst>
              <a:ext uri="{FF2B5EF4-FFF2-40B4-BE49-F238E27FC236}">
                <a16:creationId xmlns:a16="http://schemas.microsoft.com/office/drawing/2014/main" xmlns="" id="{645EE7DF-10AC-498F-A624-9DD033A3129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F2352AA3-D9C9-4EA3-91F4-6F99301EC7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xmlns="" id="{532CC314-9029-4C8E-BDAB-9270E5032D32}"/>
              </a:ext>
            </a:extLst>
          </p:cNvPr>
          <p:cNvSpPr txBox="1"/>
          <p:nvPr/>
        </p:nvSpPr>
        <p:spPr>
          <a:xfrm>
            <a:off x="10631119" y="156723"/>
            <a:ext cx="1552470" cy="400058"/>
          </a:xfrm>
          <a:prstGeom prst="rect">
            <a:avLst/>
          </a:prstGeom>
          <a:noFill/>
          <a:ln w="12700">
            <a:solidFill>
              <a:schemeClr val="accent2"/>
            </a:solid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spTree>
    <p:extLst>
      <p:ext uri="{BB962C8B-B14F-4D97-AF65-F5344CB8AC3E}">
        <p14:creationId xmlns:p14="http://schemas.microsoft.com/office/powerpoint/2010/main" xmlns="" val="3683071548"/>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a:t>
            </a:r>
            <a:endParaRPr lang="en-IN" sz="3200" b="1" i="1" dirty="0">
              <a:latin typeface="Arial" pitchFamily="34" charset="0"/>
              <a:cs typeface="Arial" pitchFamily="34" charset="0"/>
            </a:endParaRPr>
          </a:p>
        </p:txBody>
      </p:sp>
      <p:sp>
        <p:nvSpPr>
          <p:cNvPr id="2" name="Rectangle 1"/>
          <p:cNvSpPr/>
          <p:nvPr/>
        </p:nvSpPr>
        <p:spPr>
          <a:xfrm>
            <a:off x="190550" y="4191560"/>
            <a:ext cx="8838049" cy="369332"/>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UNION</a:t>
            </a:r>
            <a:r>
              <a:rPr lang="en-US" dirty="0">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latin typeface="Liberation Mono"/>
                <a:ea typeface="Times New Roman" panose="02020603050405020304" pitchFamily="18" charset="0"/>
              </a:rPr>
              <a:t> newbooks;</a:t>
            </a:r>
            <a:endParaRPr lang="en-US" dirty="0">
              <a:latin typeface="Liberation Mono"/>
              <a:cs typeface="Arial" panose="020B0604020202020204" pitchFamily="34" charset="0"/>
            </a:endParaRPr>
          </a:p>
        </p:txBody>
      </p:sp>
      <p:pic>
        <p:nvPicPr>
          <p:cNvPr id="3" name="Picture 2"/>
          <p:cNvPicPr>
            <a:picLocks noChangeAspect="1"/>
          </p:cNvPicPr>
          <p:nvPr/>
        </p:nvPicPr>
        <p:blipFill>
          <a:blip r:embed="rId3" cstate="print"/>
          <a:stretch>
            <a:fillRect/>
          </a:stretch>
        </p:blipFill>
        <p:spPr>
          <a:xfrm>
            <a:off x="7274058" y="5373216"/>
            <a:ext cx="1743482" cy="1065600"/>
          </a:xfrm>
          <a:prstGeom prst="rect">
            <a:avLst/>
          </a:prstGeom>
        </p:spPr>
      </p:pic>
      <p:pic>
        <p:nvPicPr>
          <p:cNvPr id="10" name="Picture 9">
            <a:extLst>
              <a:ext uri="{FF2B5EF4-FFF2-40B4-BE49-F238E27FC236}">
                <a16:creationId xmlns:a16="http://schemas.microsoft.com/office/drawing/2014/main" xmlns="" id="{035C60E9-D666-4660-B7F8-6D1F48E7C122}"/>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pSp>
        <p:nvGrpSpPr>
          <p:cNvPr id="18" name="Group 17">
            <a:extLst>
              <a:ext uri="{FF2B5EF4-FFF2-40B4-BE49-F238E27FC236}">
                <a16:creationId xmlns:a16="http://schemas.microsoft.com/office/drawing/2014/main" xmlns="" id="{3986919E-66DD-47A0-91C8-265DC4A4303B}"/>
              </a:ext>
            </a:extLst>
          </p:cNvPr>
          <p:cNvGrpSpPr/>
          <p:nvPr/>
        </p:nvGrpSpPr>
        <p:grpSpPr>
          <a:xfrm>
            <a:off x="190550" y="843281"/>
            <a:ext cx="8010684" cy="3089775"/>
            <a:chOff x="2655928" y="908720"/>
            <a:chExt cx="8010684" cy="3089775"/>
          </a:xfrm>
        </p:grpSpPr>
        <p:pic>
          <p:nvPicPr>
            <p:cNvPr id="16" name="Picture 15">
              <a:extLst>
                <a:ext uri="{FF2B5EF4-FFF2-40B4-BE49-F238E27FC236}">
                  <a16:creationId xmlns:a16="http://schemas.microsoft.com/office/drawing/2014/main" xmlns="" id="{A5FD4BC5-7300-4FD7-B85C-392A279194FC}"/>
                </a:ext>
              </a:extLst>
            </p:cNvPr>
            <p:cNvPicPr>
              <a:picLocks noChangeAspect="1"/>
            </p:cNvPicPr>
            <p:nvPr/>
          </p:nvPicPr>
          <p:blipFill>
            <a:blip r:embed="rId5" cstate="print"/>
            <a:stretch>
              <a:fillRect/>
            </a:stretch>
          </p:blipFill>
          <p:spPr>
            <a:xfrm>
              <a:off x="2655928" y="908720"/>
              <a:ext cx="3888855" cy="3089775"/>
            </a:xfrm>
            <a:prstGeom prst="rect">
              <a:avLst/>
            </a:prstGeom>
          </p:spPr>
        </p:pic>
        <p:pic>
          <p:nvPicPr>
            <p:cNvPr id="17" name="Picture 16">
              <a:extLst>
                <a:ext uri="{FF2B5EF4-FFF2-40B4-BE49-F238E27FC236}">
                  <a16:creationId xmlns:a16="http://schemas.microsoft.com/office/drawing/2014/main" xmlns="" id="{BA75772B-CB3C-43BC-920D-C500883A008D}"/>
                </a:ext>
              </a:extLst>
            </p:cNvPr>
            <p:cNvPicPr>
              <a:picLocks noChangeAspect="1"/>
            </p:cNvPicPr>
            <p:nvPr/>
          </p:nvPicPr>
          <p:blipFill>
            <a:blip r:embed="rId6" cstate="print"/>
            <a:stretch>
              <a:fillRect/>
            </a:stretch>
          </p:blipFill>
          <p:spPr>
            <a:xfrm>
              <a:off x="6701986" y="908720"/>
              <a:ext cx="3964626" cy="3089775"/>
            </a:xfrm>
            <a:prstGeom prst="rect">
              <a:avLst/>
            </a:prstGeom>
          </p:spPr>
        </p:pic>
      </p:grpSp>
      <p:pic>
        <p:nvPicPr>
          <p:cNvPr id="19" name="Picture 18">
            <a:extLst>
              <a:ext uri="{FF2B5EF4-FFF2-40B4-BE49-F238E27FC236}">
                <a16:creationId xmlns:a16="http://schemas.microsoft.com/office/drawing/2014/main" xmlns="" id="{C8ACD8B6-B81E-4CDE-BE31-CFDE791D67C6}"/>
              </a:ext>
            </a:extLst>
          </p:cNvPr>
          <p:cNvPicPr>
            <a:picLocks noChangeAspect="1"/>
          </p:cNvPicPr>
          <p:nvPr/>
        </p:nvPicPr>
        <p:blipFill>
          <a:blip r:embed="rId7" cstate="print"/>
          <a:stretch>
            <a:fillRect/>
          </a:stretch>
        </p:blipFill>
        <p:spPr>
          <a:xfrm>
            <a:off x="9066470" y="1109138"/>
            <a:ext cx="2987077" cy="5704238"/>
          </a:xfrm>
          <a:prstGeom prst="rect">
            <a:avLst/>
          </a:prstGeom>
        </p:spPr>
      </p:pic>
      <p:sp>
        <p:nvSpPr>
          <p:cNvPr id="20" name="Rectangle 19">
            <a:extLst>
              <a:ext uri="{FF2B5EF4-FFF2-40B4-BE49-F238E27FC236}">
                <a16:creationId xmlns:a16="http://schemas.microsoft.com/office/drawing/2014/main" xmlns="" id="{26D3C5D3-6854-4A64-AA64-D5B58ADCFADA}"/>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1" name="Rectangle 20">
            <a:extLst>
              <a:ext uri="{FF2B5EF4-FFF2-40B4-BE49-F238E27FC236}">
                <a16:creationId xmlns:a16="http://schemas.microsoft.com/office/drawing/2014/main" xmlns="" id="{9398C952-A4A1-4C1E-9555-D10C9DB3DCCA}"/>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2" name="Rectangle 21">
            <a:extLst>
              <a:ext uri="{FF2B5EF4-FFF2-40B4-BE49-F238E27FC236}">
                <a16:creationId xmlns:a16="http://schemas.microsoft.com/office/drawing/2014/main" xmlns="" id="{640AB25D-919E-427A-BA33-66480226CDBC}"/>
              </a:ext>
            </a:extLst>
          </p:cNvPr>
          <p:cNvSpPr/>
          <p:nvPr/>
        </p:nvSpPr>
        <p:spPr>
          <a:xfrm>
            <a:off x="8965407" y="75541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3" name="Rectangle 22">
            <a:extLst>
              <a:ext uri="{FF2B5EF4-FFF2-40B4-BE49-F238E27FC236}">
                <a16:creationId xmlns:a16="http://schemas.microsoft.com/office/drawing/2014/main" xmlns="" id="{886A6567-D99E-441B-9115-3DF6B8966894}"/>
              </a:ext>
            </a:extLst>
          </p:cNvPr>
          <p:cNvSpPr/>
          <p:nvPr/>
        </p:nvSpPr>
        <p:spPr>
          <a:xfrm>
            <a:off x="4263942" y="1109138"/>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xmlns="" id="{14626C5C-DE4D-4F39-853B-EFDD103F93ED}"/>
              </a:ext>
            </a:extLst>
          </p:cNvPr>
          <p:cNvSpPr/>
          <p:nvPr/>
        </p:nvSpPr>
        <p:spPr>
          <a:xfrm>
            <a:off x="136866" y="4990325"/>
            <a:ext cx="6894444"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r>
              <a:rPr lang="en-IN" dirty="0">
                <a:solidFill>
                  <a:srgbClr val="FF0000"/>
                </a:solidFill>
                <a:latin typeface="Palatino Linotype" panose="02040502050505030304" pitchFamily="18" charset="0"/>
                <a:cs typeface="Arial" panose="020B0604020202020204" pitchFamily="34" charset="0"/>
              </a:rPr>
              <a:t>The following statement will give an error</a:t>
            </a:r>
            <a:endParaRPr lang="en-IN" sz="2400" dirty="0">
              <a:solidFill>
                <a:srgbClr val="FF0000"/>
              </a:solidFill>
              <a:latin typeface="Palatino Linotype" panose="02040502050505030304" pitchFamily="18" charset="0"/>
              <a:cs typeface="Arial" panose="020B0604020202020204" pitchFamily="34" charset="0"/>
            </a:endParaRP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ORDER</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BY</a:t>
            </a:r>
            <a:r>
              <a:rPr lang="en-US" dirty="0">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UNION</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endParaRPr lang="en-IN" dirty="0">
              <a:latin typeface="Liberation Mono"/>
              <a:cs typeface="Arial" panose="020B0604020202020204" pitchFamily="34" charset="0"/>
            </a:endParaRPr>
          </a:p>
        </p:txBody>
      </p:sp>
      <p:sp>
        <p:nvSpPr>
          <p:cNvPr id="15" name="Footer Placeholder 2">
            <a:extLst>
              <a:ext uri="{FF2B5EF4-FFF2-40B4-BE49-F238E27FC236}">
                <a16:creationId xmlns:a16="http://schemas.microsoft.com/office/drawing/2014/main" xmlns="" id="{C6E06524-EB30-484F-9324-5CAF9B42DD0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99317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0" animBg="1"/>
    </p:bld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UNION ALL</a:t>
            </a:r>
            <a:endParaRPr lang="en-IN" sz="3200" b="1" i="1" dirty="0">
              <a:latin typeface="Arial" pitchFamily="34" charset="0"/>
              <a:cs typeface="Arial" pitchFamily="34" charset="0"/>
            </a:endParaRPr>
          </a:p>
        </p:txBody>
      </p:sp>
      <p:pic>
        <p:nvPicPr>
          <p:cNvPr id="2" name="Picture 1"/>
          <p:cNvPicPr>
            <a:picLocks noChangeAspect="1"/>
          </p:cNvPicPr>
          <p:nvPr/>
        </p:nvPicPr>
        <p:blipFill>
          <a:blip r:embed="rId2" cstate="print"/>
          <a:stretch>
            <a:fillRect/>
          </a:stretch>
        </p:blipFill>
        <p:spPr>
          <a:xfrm>
            <a:off x="7031310" y="5373216"/>
            <a:ext cx="1980942" cy="1063977"/>
          </a:xfrm>
          <a:prstGeom prst="rect">
            <a:avLst/>
          </a:prstGeom>
        </p:spPr>
      </p:pic>
      <p:pic>
        <p:nvPicPr>
          <p:cNvPr id="10" name="Picture 9">
            <a:extLst>
              <a:ext uri="{FF2B5EF4-FFF2-40B4-BE49-F238E27FC236}">
                <a16:creationId xmlns:a16="http://schemas.microsoft.com/office/drawing/2014/main" xmlns="" id="{7C15B285-AF2B-479B-A906-2FA1CDEF26C8}"/>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Rectangle 20">
            <a:extLst>
              <a:ext uri="{FF2B5EF4-FFF2-40B4-BE49-F238E27FC236}">
                <a16:creationId xmlns:a16="http://schemas.microsoft.com/office/drawing/2014/main" xmlns="" id="{ADCE4F3E-6B42-47A8-BCF6-BB99F0D92E37}"/>
              </a:ext>
            </a:extLst>
          </p:cNvPr>
          <p:cNvSpPr/>
          <p:nvPr/>
        </p:nvSpPr>
        <p:spPr>
          <a:xfrm>
            <a:off x="190550" y="4222829"/>
            <a:ext cx="8821701" cy="646331"/>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UNION</a:t>
            </a:r>
            <a:r>
              <a:rPr lang="en-US" dirty="0">
                <a:solidFill>
                  <a:srgbClr val="E0D612"/>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ALL</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latin typeface="Liberation Mono"/>
                <a:cs typeface="Arial" panose="020B0604020202020204" pitchFamily="34" charset="0"/>
              </a:rPr>
              <a:t> </a:t>
            </a:r>
            <a:r>
              <a:rPr lang="en-US" dirty="0">
                <a:latin typeface="Liberation Mono"/>
                <a:ea typeface="Times New Roman" panose="02020603050405020304" pitchFamily="18" charset="0"/>
              </a:rPr>
              <a:t>bookName, type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FROM</a:t>
            </a:r>
            <a:r>
              <a:rPr lang="en-US" dirty="0">
                <a:latin typeface="Liberation Mono"/>
                <a:cs typeface="Arial" panose="020B0604020202020204" pitchFamily="34" charset="0"/>
              </a:rPr>
              <a:t> newbooks;</a:t>
            </a:r>
          </a:p>
        </p:txBody>
      </p:sp>
      <p:pic>
        <p:nvPicPr>
          <p:cNvPr id="23" name="Picture 22">
            <a:extLst>
              <a:ext uri="{FF2B5EF4-FFF2-40B4-BE49-F238E27FC236}">
                <a16:creationId xmlns:a16="http://schemas.microsoft.com/office/drawing/2014/main" xmlns="" id="{D5F90E89-DE43-483C-9B31-61BBBED6C82B}"/>
              </a:ext>
            </a:extLst>
          </p:cNvPr>
          <p:cNvPicPr>
            <a:picLocks noChangeAspect="1"/>
          </p:cNvPicPr>
          <p:nvPr/>
        </p:nvPicPr>
        <p:blipFill>
          <a:blip r:embed="rId4" cstate="print"/>
          <a:stretch>
            <a:fillRect/>
          </a:stretch>
        </p:blipFill>
        <p:spPr>
          <a:xfrm>
            <a:off x="190550" y="843281"/>
            <a:ext cx="3888855" cy="3089775"/>
          </a:xfrm>
          <a:prstGeom prst="rect">
            <a:avLst/>
          </a:prstGeom>
        </p:spPr>
      </p:pic>
      <p:pic>
        <p:nvPicPr>
          <p:cNvPr id="24" name="Picture 23">
            <a:extLst>
              <a:ext uri="{FF2B5EF4-FFF2-40B4-BE49-F238E27FC236}">
                <a16:creationId xmlns:a16="http://schemas.microsoft.com/office/drawing/2014/main" xmlns="" id="{DFE3C6AB-05C5-49A9-86E5-630E2C555FE2}"/>
              </a:ext>
            </a:extLst>
          </p:cNvPr>
          <p:cNvPicPr>
            <a:picLocks noChangeAspect="1"/>
          </p:cNvPicPr>
          <p:nvPr/>
        </p:nvPicPr>
        <p:blipFill>
          <a:blip r:embed="rId5" cstate="print"/>
          <a:stretch>
            <a:fillRect/>
          </a:stretch>
        </p:blipFill>
        <p:spPr>
          <a:xfrm>
            <a:off x="4236608" y="843281"/>
            <a:ext cx="3964626" cy="3089775"/>
          </a:xfrm>
          <a:prstGeom prst="rect">
            <a:avLst/>
          </a:prstGeom>
        </p:spPr>
      </p:pic>
      <p:sp>
        <p:nvSpPr>
          <p:cNvPr id="5" name="Rectangle 4">
            <a:extLst>
              <a:ext uri="{FF2B5EF4-FFF2-40B4-BE49-F238E27FC236}">
                <a16:creationId xmlns:a16="http://schemas.microsoft.com/office/drawing/2014/main" xmlns="" id="{738E164C-35C2-4E50-AEE3-69A64CAB6FD3}"/>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6" name="Rectangle 5">
            <a:extLst>
              <a:ext uri="{FF2B5EF4-FFF2-40B4-BE49-F238E27FC236}">
                <a16:creationId xmlns:a16="http://schemas.microsoft.com/office/drawing/2014/main" xmlns="" id="{1038F296-3ED9-4301-8EEB-4F292BB5DE95}"/>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6" name="Rectangle 25">
            <a:extLst>
              <a:ext uri="{FF2B5EF4-FFF2-40B4-BE49-F238E27FC236}">
                <a16:creationId xmlns:a16="http://schemas.microsoft.com/office/drawing/2014/main" xmlns="" id="{FDFB7114-F6D2-40E1-BE31-53CF80176D84}"/>
              </a:ext>
            </a:extLst>
          </p:cNvPr>
          <p:cNvSpPr/>
          <p:nvPr/>
        </p:nvSpPr>
        <p:spPr>
          <a:xfrm>
            <a:off x="9106475"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xmlns="" id="{F7899324-3A22-4D8D-B483-A579FAFDA926}"/>
              </a:ext>
            </a:extLst>
          </p:cNvPr>
          <p:cNvPicPr>
            <a:picLocks noChangeAspect="1"/>
          </p:cNvPicPr>
          <p:nvPr/>
        </p:nvPicPr>
        <p:blipFill>
          <a:blip r:embed="rId6" cstate="print"/>
          <a:stretch>
            <a:fillRect/>
          </a:stretch>
        </p:blipFill>
        <p:spPr>
          <a:xfrm>
            <a:off x="9066468" y="843281"/>
            <a:ext cx="2933393" cy="5898088"/>
          </a:xfrm>
          <a:prstGeom prst="rect">
            <a:avLst/>
          </a:prstGeom>
        </p:spPr>
      </p:pic>
      <p:sp>
        <p:nvSpPr>
          <p:cNvPr id="7" name="Rectangle 6">
            <a:extLst>
              <a:ext uri="{FF2B5EF4-FFF2-40B4-BE49-F238E27FC236}">
                <a16:creationId xmlns:a16="http://schemas.microsoft.com/office/drawing/2014/main" xmlns="" id="{6601D288-E1B4-49E7-94B9-3641D286600E}"/>
              </a:ext>
            </a:extLst>
          </p:cNvPr>
          <p:cNvSpPr/>
          <p:nvPr/>
        </p:nvSpPr>
        <p:spPr>
          <a:xfrm>
            <a:off x="9131990" y="5458872"/>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8" name="Rectangle 27">
            <a:extLst>
              <a:ext uri="{FF2B5EF4-FFF2-40B4-BE49-F238E27FC236}">
                <a16:creationId xmlns:a16="http://schemas.microsoft.com/office/drawing/2014/main" xmlns="" id="{76A24F9F-2262-4171-8C5C-0D5C19EABF95}"/>
              </a:ext>
            </a:extLst>
          </p:cNvPr>
          <p:cNvSpPr/>
          <p:nvPr/>
        </p:nvSpPr>
        <p:spPr>
          <a:xfrm>
            <a:off x="9133190" y="2693355"/>
            <a:ext cx="3031127" cy="12397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solidFill>
                  <a:srgbClr val="FF0000"/>
                </a:solidFill>
              </a:ln>
            </a:endParaRPr>
          </a:p>
        </p:txBody>
      </p:sp>
      <p:sp>
        <p:nvSpPr>
          <p:cNvPr id="29" name="Rectangle 28">
            <a:extLst>
              <a:ext uri="{FF2B5EF4-FFF2-40B4-BE49-F238E27FC236}">
                <a16:creationId xmlns:a16="http://schemas.microsoft.com/office/drawing/2014/main" xmlns="" id="{545DA23C-11E0-48B1-9EEA-5B8BE47BE3A6}"/>
              </a:ext>
            </a:extLst>
          </p:cNvPr>
          <p:cNvSpPr/>
          <p:nvPr/>
        </p:nvSpPr>
        <p:spPr>
          <a:xfrm>
            <a:off x="4263942"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xmlns="" id="{0EBF8E6E-2B2D-4930-A6B9-9581E93A08FA}"/>
              </a:ext>
            </a:extLst>
          </p:cNvPr>
          <p:cNvSpPr/>
          <p:nvPr/>
        </p:nvSpPr>
        <p:spPr>
          <a:xfrm>
            <a:off x="219418" y="2477290"/>
            <a:ext cx="3917924" cy="13837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ooter Placeholder 2">
            <a:extLst>
              <a:ext uri="{FF2B5EF4-FFF2-40B4-BE49-F238E27FC236}">
                <a16:creationId xmlns:a16="http://schemas.microsoft.com/office/drawing/2014/main" xmlns="" id="{2E576639-606F-4A2E-A830-148860DA96F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333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7" grpId="0" animBg="1"/>
      <p:bldP spid="28" grpId="0" animBg="1"/>
      <p:bldP spid="29" grpId="0" animBg="1"/>
      <p:bldP spid="16" grpId="0" animBg="1"/>
    </p:bld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sp>
        <p:nvSpPr>
          <p:cNvPr id="5" name="Rectangle 4"/>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An INTERSECT query returns the intersection of 2 or more datasets. If a record exists in both data sets, it will be included in the INTERSECT results.</a:t>
            </a:r>
          </a:p>
        </p:txBody>
      </p:sp>
      <p:sp>
        <p:nvSpPr>
          <p:cNvPr id="7" name="Rectangle 6"/>
          <p:cNvSpPr/>
          <p:nvPr/>
        </p:nvSpPr>
        <p:spPr>
          <a:xfrm>
            <a:off x="406574" y="1930187"/>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INTERSECT</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pic>
        <p:nvPicPr>
          <p:cNvPr id="14" name="Picture 13">
            <a:extLst>
              <a:ext uri="{FF2B5EF4-FFF2-40B4-BE49-F238E27FC236}">
                <a16:creationId xmlns:a16="http://schemas.microsoft.com/office/drawing/2014/main" xmlns="" id="{0A3D3A45-9F2F-4F60-8682-EA17E00890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2A9A3D01-8F45-4F73-86ED-5B59633A97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04389177"/>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INTERSECT</a:t>
            </a:r>
            <a:endParaRPr lang="en-IN" sz="3200" b="1" i="1" dirty="0">
              <a:latin typeface="Arial" pitchFamily="34" charset="0"/>
              <a:cs typeface="Arial" pitchFamily="34" charset="0"/>
            </a:endParaRPr>
          </a:p>
        </p:txBody>
      </p:sp>
      <p:pic>
        <p:nvPicPr>
          <p:cNvPr id="14" name="Picture 13">
            <a:extLst>
              <a:ext uri="{FF2B5EF4-FFF2-40B4-BE49-F238E27FC236}">
                <a16:creationId xmlns:a16="http://schemas.microsoft.com/office/drawing/2014/main" xmlns="" id="{0A3D3A45-9F2F-4F60-8682-EA17E00890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5" name="Rectangle 14">
            <a:extLst>
              <a:ext uri="{FF2B5EF4-FFF2-40B4-BE49-F238E27FC236}">
                <a16:creationId xmlns:a16="http://schemas.microsoft.com/office/drawing/2014/main" xmlns="" id="{BFE43AA0-1450-4090-8504-3482DE1F7A94}"/>
              </a:ext>
            </a:extLst>
          </p:cNvPr>
          <p:cNvSpPr/>
          <p:nvPr/>
        </p:nvSpPr>
        <p:spPr>
          <a:xfrm>
            <a:off x="213698" y="4433315"/>
            <a:ext cx="11683894" cy="923330"/>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a:t>
            </a:r>
            <a:r>
              <a:rPr lang="en-US" dirty="0">
                <a:solidFill>
                  <a:srgbClr val="0077AA"/>
                </a:solidFill>
                <a:latin typeface="Liberation Mono"/>
                <a:ea typeface="Times New Roman" panose="02020603050405020304" pitchFamily="18" charset="0"/>
              </a:rPr>
              <a:t> FROM</a:t>
            </a:r>
            <a:r>
              <a:rPr lang="en-US" dirty="0">
                <a:solidFill>
                  <a:schemeClr val="tx1">
                    <a:lumMod val="85000"/>
                    <a:lumOff val="15000"/>
                  </a:schemeClr>
                </a:solidFill>
                <a:latin typeface="Liberation Mono"/>
                <a:ea typeface="Times New Roman" panose="02020603050405020304" pitchFamily="18"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EXISTS</a:t>
            </a:r>
            <a:r>
              <a:rPr lang="en-US" dirty="0">
                <a:solidFill>
                  <a:schemeClr val="tx1">
                    <a:lumMod val="85000"/>
                    <a:lumOff val="15000"/>
                  </a:schemeClr>
                </a:solidFill>
                <a:latin typeface="Liberation Mono"/>
                <a:ea typeface="Times New Roman" panose="02020603050405020304" pitchFamily="18" charset="0"/>
              </a:rPr>
              <a:t> </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ea typeface="Times New Roman" panose="02020603050405020304" pitchFamily="18"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ea typeface="Times New Roman" panose="02020603050405020304" pitchFamily="18" charset="0"/>
              </a:rPr>
              <a:t> newbooks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ea typeface="Times New Roman" panose="02020603050405020304" pitchFamily="18" charset="0"/>
              </a:rPr>
              <a:t> books.bookName = newbooks.bookName</a:t>
            </a:r>
            <a:r>
              <a:rPr lang="en-US" dirty="0">
                <a:solidFill>
                  <a:schemeClr val="bg1">
                    <a:lumMod val="65000"/>
                  </a:schemeClr>
                </a:solidFill>
                <a:latin typeface="Liberation Mono"/>
                <a:ea typeface="Times New Roman" panose="02020603050405020304" pitchFamily="18" charset="0"/>
              </a:rPr>
              <a:t>)</a:t>
            </a:r>
            <a:r>
              <a:rPr lang="en-US" dirty="0">
                <a:solidFill>
                  <a:schemeClr val="tx1">
                    <a:lumMod val="85000"/>
                    <a:lumOff val="15000"/>
                  </a:schemeClr>
                </a:solidFill>
                <a:latin typeface="Liberation Mono"/>
                <a:ea typeface="Times New Roman" panose="02020603050405020304" pitchFamily="18" charset="0"/>
              </a:rPr>
              <a:t>;</a:t>
            </a: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rPr>
              <a:t>WHERE</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IN</a:t>
            </a:r>
            <a:r>
              <a:rPr lang="en-US" dirty="0">
                <a:solidFill>
                  <a:schemeClr val="tx1">
                    <a:lumMod val="85000"/>
                    <a:lumOff val="15000"/>
                  </a:schemeClr>
                </a:solidFill>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SELECT</a:t>
            </a:r>
            <a:r>
              <a:rPr lang="en-US" dirty="0">
                <a:solidFill>
                  <a:schemeClr val="tx1">
                    <a:lumMod val="85000"/>
                    <a:lumOff val="15000"/>
                  </a:schemeClr>
                </a:solidFill>
                <a:latin typeface="Liberation Mono"/>
                <a:cs typeface="Arial" panose="020B0604020202020204" pitchFamily="34" charset="0"/>
              </a:rPr>
              <a:t> bookName </a:t>
            </a:r>
            <a:r>
              <a:rPr lang="en-US" dirty="0">
                <a:solidFill>
                  <a:srgbClr val="0077AA"/>
                </a:solidFill>
                <a:latin typeface="Liberation Mono"/>
                <a:ea typeface="Times New Roman" panose="02020603050405020304" pitchFamily="18" charset="0"/>
              </a:rPr>
              <a:t>FROM</a:t>
            </a:r>
            <a:r>
              <a:rPr lang="en-US" dirty="0">
                <a:solidFill>
                  <a:schemeClr val="tx1">
                    <a:lumMod val="85000"/>
                    <a:lumOff val="15000"/>
                  </a:schemeClr>
                </a:solidFill>
                <a:latin typeface="Liberation Mono"/>
                <a:cs typeface="Arial" panose="020B0604020202020204" pitchFamily="34" charset="0"/>
              </a:rPr>
              <a:t> newbooks);</a:t>
            </a:r>
            <a:endParaRPr lang="en-IN" dirty="0">
              <a:solidFill>
                <a:schemeClr val="tx1">
                  <a:lumMod val="85000"/>
                  <a:lumOff val="15000"/>
                </a:schemeClr>
              </a:solidFill>
              <a:latin typeface="Liberation Mono"/>
              <a:cs typeface="Arial" panose="020B0604020202020204" pitchFamily="34" charset="0"/>
            </a:endParaRPr>
          </a:p>
        </p:txBody>
      </p:sp>
      <p:pic>
        <p:nvPicPr>
          <p:cNvPr id="17" name="Picture 16">
            <a:extLst>
              <a:ext uri="{FF2B5EF4-FFF2-40B4-BE49-F238E27FC236}">
                <a16:creationId xmlns:a16="http://schemas.microsoft.com/office/drawing/2014/main" xmlns="" id="{E9EE96BB-7950-4D4A-9EF0-79446662D5DE}"/>
              </a:ext>
            </a:extLst>
          </p:cNvPr>
          <p:cNvPicPr>
            <a:picLocks noChangeAspect="1"/>
          </p:cNvPicPr>
          <p:nvPr/>
        </p:nvPicPr>
        <p:blipFill>
          <a:blip r:embed="rId3" cstate="print"/>
          <a:stretch>
            <a:fillRect/>
          </a:stretch>
        </p:blipFill>
        <p:spPr>
          <a:xfrm>
            <a:off x="190550" y="843281"/>
            <a:ext cx="3888855" cy="3089775"/>
          </a:xfrm>
          <a:prstGeom prst="rect">
            <a:avLst/>
          </a:prstGeom>
        </p:spPr>
      </p:pic>
      <p:pic>
        <p:nvPicPr>
          <p:cNvPr id="18" name="Picture 17">
            <a:extLst>
              <a:ext uri="{FF2B5EF4-FFF2-40B4-BE49-F238E27FC236}">
                <a16:creationId xmlns:a16="http://schemas.microsoft.com/office/drawing/2014/main" xmlns="" id="{4F50A5BF-B5A5-4FD9-AECF-77FDA7EB9D30}"/>
              </a:ext>
            </a:extLst>
          </p:cNvPr>
          <p:cNvPicPr>
            <a:picLocks noChangeAspect="1"/>
          </p:cNvPicPr>
          <p:nvPr/>
        </p:nvPicPr>
        <p:blipFill>
          <a:blip r:embed="rId4" cstate="print"/>
          <a:stretch>
            <a:fillRect/>
          </a:stretch>
        </p:blipFill>
        <p:spPr>
          <a:xfrm>
            <a:off x="4236608" y="843281"/>
            <a:ext cx="3964626" cy="3089775"/>
          </a:xfrm>
          <a:prstGeom prst="rect">
            <a:avLst/>
          </a:prstGeom>
        </p:spPr>
      </p:pic>
      <p:sp>
        <p:nvSpPr>
          <p:cNvPr id="19" name="Rectangle 18">
            <a:extLst>
              <a:ext uri="{FF2B5EF4-FFF2-40B4-BE49-F238E27FC236}">
                <a16:creationId xmlns:a16="http://schemas.microsoft.com/office/drawing/2014/main" xmlns="" id="{C6F78F81-51AE-4DD4-BEEA-8D7FF66DF2C0}"/>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20" name="Rectangle 19">
            <a:extLst>
              <a:ext uri="{FF2B5EF4-FFF2-40B4-BE49-F238E27FC236}">
                <a16:creationId xmlns:a16="http://schemas.microsoft.com/office/drawing/2014/main" xmlns="" id="{3A7218D1-CF4D-4022-9E1D-3CDA3885D468}"/>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21" name="Rectangle 20">
            <a:extLst>
              <a:ext uri="{FF2B5EF4-FFF2-40B4-BE49-F238E27FC236}">
                <a16:creationId xmlns:a16="http://schemas.microsoft.com/office/drawing/2014/main" xmlns="" id="{D9C82227-4BBC-4F62-AC85-1A35A3FE1782}"/>
              </a:ext>
            </a:extLst>
          </p:cNvPr>
          <p:cNvSpPr/>
          <p:nvPr/>
        </p:nvSpPr>
        <p:spPr>
          <a:xfrm>
            <a:off x="868749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22" name="Rectangle 21">
            <a:extLst>
              <a:ext uri="{FF2B5EF4-FFF2-40B4-BE49-F238E27FC236}">
                <a16:creationId xmlns:a16="http://schemas.microsoft.com/office/drawing/2014/main" xmlns="" id="{37B4F1DE-1D65-4737-846D-953F79F8D041}"/>
              </a:ext>
            </a:extLst>
          </p:cNvPr>
          <p:cNvSpPr/>
          <p:nvPr/>
        </p:nvSpPr>
        <p:spPr>
          <a:xfrm>
            <a:off x="429085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21D89625-55C9-4200-959B-00485E79B494}"/>
              </a:ext>
            </a:extLst>
          </p:cNvPr>
          <p:cNvSpPr/>
          <p:nvPr/>
        </p:nvSpPr>
        <p:spPr>
          <a:xfrm>
            <a:off x="213698" y="2477290"/>
            <a:ext cx="3937292" cy="13117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xmlns="" id="{073DF13C-773B-42C0-9B80-A1214D9827F0}"/>
              </a:ext>
            </a:extLst>
          </p:cNvPr>
          <p:cNvPicPr>
            <a:picLocks noChangeAspect="1"/>
          </p:cNvPicPr>
          <p:nvPr/>
        </p:nvPicPr>
        <p:blipFill>
          <a:blip r:embed="rId5" cstate="print"/>
          <a:stretch>
            <a:fillRect/>
          </a:stretch>
        </p:blipFill>
        <p:spPr>
          <a:xfrm>
            <a:off x="8687494" y="855650"/>
            <a:ext cx="3294608" cy="2285317"/>
          </a:xfrm>
          <a:prstGeom prst="rect">
            <a:avLst/>
          </a:prstGeom>
        </p:spPr>
      </p:pic>
      <p:sp>
        <p:nvSpPr>
          <p:cNvPr id="13" name="Footer Placeholder 2">
            <a:extLst>
              <a:ext uri="{FF2B5EF4-FFF2-40B4-BE49-F238E27FC236}">
                <a16:creationId xmlns:a16="http://schemas.microsoft.com/office/drawing/2014/main" xmlns="" id="{2B93D934-4E56-407D-8F59-E9679AA6B6C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9173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xmlns="" id="{2D2A0496-F3D4-4245-A62F-55D75F0999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xmlns="" id="{505E84F7-849C-461F-9AED-8ECCF4F8532A}"/>
              </a:ext>
            </a:extLst>
          </p:cNvPr>
          <p:cNvSpPr/>
          <p:nvPr/>
        </p:nvSpPr>
        <p:spPr>
          <a:xfrm>
            <a:off x="406574" y="1037150"/>
            <a:ext cx="1072919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MINUS operator takes the distinct rows of one query and returns the rows that do not appear in a second result set.</a:t>
            </a:r>
          </a:p>
        </p:txBody>
      </p:sp>
      <p:sp>
        <p:nvSpPr>
          <p:cNvPr id="18" name="Rectangle 17">
            <a:extLst>
              <a:ext uri="{FF2B5EF4-FFF2-40B4-BE49-F238E27FC236}">
                <a16:creationId xmlns:a16="http://schemas.microsoft.com/office/drawing/2014/main" xmlns="" id="{4AF55405-D4F7-413D-9769-A55EA6B23CB0}"/>
              </a:ext>
            </a:extLst>
          </p:cNvPr>
          <p:cNvSpPr/>
          <p:nvPr/>
        </p:nvSpPr>
        <p:spPr>
          <a:xfrm>
            <a:off x="406574" y="1807841"/>
            <a:ext cx="11449272" cy="1138773"/>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There is no </a:t>
            </a:r>
            <a:r>
              <a:rPr lang="en-IN" b="1" dirty="0">
                <a:latin typeface="Palatino Linotype" panose="02040502050505030304" pitchFamily="18" charset="0"/>
                <a:cs typeface="Arial" panose="020B0604020202020204" pitchFamily="34" charset="0"/>
              </a:rPr>
              <a:t>MINUS</a:t>
            </a:r>
            <a:r>
              <a:rPr lang="en-IN" dirty="0">
                <a:latin typeface="Palatino Linotype" panose="02040502050505030304" pitchFamily="18" charset="0"/>
                <a:cs typeface="Arial" panose="020B0604020202020204" pitchFamily="34" charset="0"/>
              </a:rPr>
              <a:t> operator in MySQL, you can easily simulate this type of query using either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clause or the </a:t>
            </a:r>
            <a:r>
              <a:rPr lang="en-IN" b="1" dirty="0">
                <a:latin typeface="Palatino Linotype" panose="02040502050505030304" pitchFamily="18" charset="0"/>
                <a:cs typeface="Arial" panose="020B0604020202020204" pitchFamily="34" charset="0"/>
              </a:rPr>
              <a:t>NOT</a:t>
            </a:r>
            <a:r>
              <a:rPr lang="en-IN" dirty="0">
                <a:latin typeface="Palatino Linotype" panose="02040502050505030304" pitchFamily="18" charset="0"/>
                <a:cs typeface="Arial" panose="020B0604020202020204" pitchFamily="34" charset="0"/>
              </a:rPr>
              <a:t> </a:t>
            </a:r>
            <a:r>
              <a:rPr lang="en-IN" b="1" dirty="0">
                <a:latin typeface="Palatino Linotype" panose="02040502050505030304" pitchFamily="18" charset="0"/>
                <a:cs typeface="Arial" panose="020B0604020202020204" pitchFamily="34" charset="0"/>
              </a:rPr>
              <a:t>EXISTS</a:t>
            </a:r>
            <a:r>
              <a:rPr lang="en-IN" dirty="0">
                <a:latin typeface="Palatino Linotype" panose="02040502050505030304" pitchFamily="18" charset="0"/>
                <a:cs typeface="Arial" panose="020B0604020202020204" pitchFamily="34" charset="0"/>
              </a:rPr>
              <a:t> clause.</a:t>
            </a:r>
          </a:p>
        </p:txBody>
      </p:sp>
      <p:sp>
        <p:nvSpPr>
          <p:cNvPr id="8" name="Footer Placeholder 2">
            <a:extLst>
              <a:ext uri="{FF2B5EF4-FFF2-40B4-BE49-F238E27FC236}">
                <a16:creationId xmlns:a16="http://schemas.microsoft.com/office/drawing/2014/main" xmlns="" id="{C97361A8-645D-4FB0-B33B-DED692BF9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4495805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MINUS</a:t>
            </a:r>
            <a:endParaRPr lang="en-IN" sz="3200" b="1" i="1" dirty="0">
              <a:latin typeface="Arial" pitchFamily="34" charset="0"/>
              <a:cs typeface="Arial" pitchFamily="34" charset="0"/>
            </a:endParaRPr>
          </a:p>
        </p:txBody>
      </p:sp>
      <p:sp>
        <p:nvSpPr>
          <p:cNvPr id="7" name="Rectangle 6"/>
          <p:cNvSpPr/>
          <p:nvPr/>
        </p:nvSpPr>
        <p:spPr>
          <a:xfrm>
            <a:off x="118542" y="5991508"/>
            <a:ext cx="8990430" cy="369332"/>
          </a:xfrm>
          <a:prstGeom prst="rect">
            <a:avLst/>
          </a:prstGeom>
          <a:solidFill>
            <a:schemeClr val="bg1"/>
          </a:solidFill>
        </p:spPr>
        <p:txBody>
          <a:bodyPr wrap="square">
            <a:spAutoFit/>
          </a:bodyPr>
          <a:lstStyle/>
          <a:p>
            <a:endParaRPr lang="en-IN"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xmlns="" id="{2D2A0496-F3D4-4245-A62F-55D75F0999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pSp>
        <p:nvGrpSpPr>
          <p:cNvPr id="8" name="Group 7">
            <a:extLst>
              <a:ext uri="{FF2B5EF4-FFF2-40B4-BE49-F238E27FC236}">
                <a16:creationId xmlns:a16="http://schemas.microsoft.com/office/drawing/2014/main" xmlns="" id="{E40BF5DA-DAF1-462D-9C7F-37CF4F8CD212}"/>
              </a:ext>
            </a:extLst>
          </p:cNvPr>
          <p:cNvGrpSpPr/>
          <p:nvPr/>
        </p:nvGrpSpPr>
        <p:grpSpPr>
          <a:xfrm>
            <a:off x="190550" y="843281"/>
            <a:ext cx="8010684" cy="3089775"/>
            <a:chOff x="2655928" y="908720"/>
            <a:chExt cx="8010684" cy="3089775"/>
          </a:xfrm>
        </p:grpSpPr>
        <p:pic>
          <p:nvPicPr>
            <p:cNvPr id="9" name="Picture 8">
              <a:extLst>
                <a:ext uri="{FF2B5EF4-FFF2-40B4-BE49-F238E27FC236}">
                  <a16:creationId xmlns:a16="http://schemas.microsoft.com/office/drawing/2014/main" xmlns="" id="{DCED09C1-33F2-489C-A3C1-ECCBE2829204}"/>
                </a:ext>
              </a:extLst>
            </p:cNvPr>
            <p:cNvPicPr>
              <a:picLocks noChangeAspect="1"/>
            </p:cNvPicPr>
            <p:nvPr/>
          </p:nvPicPr>
          <p:blipFill>
            <a:blip r:embed="rId3" cstate="print"/>
            <a:stretch>
              <a:fillRect/>
            </a:stretch>
          </p:blipFill>
          <p:spPr>
            <a:xfrm>
              <a:off x="2655928" y="908720"/>
              <a:ext cx="3888855" cy="3089775"/>
            </a:xfrm>
            <a:prstGeom prst="rect">
              <a:avLst/>
            </a:prstGeom>
          </p:spPr>
        </p:pic>
        <p:pic>
          <p:nvPicPr>
            <p:cNvPr id="10" name="Picture 9">
              <a:extLst>
                <a:ext uri="{FF2B5EF4-FFF2-40B4-BE49-F238E27FC236}">
                  <a16:creationId xmlns:a16="http://schemas.microsoft.com/office/drawing/2014/main" xmlns="" id="{503C1BF2-86DE-4F86-B44F-AE496597A43E}"/>
                </a:ext>
              </a:extLst>
            </p:cNvPr>
            <p:cNvPicPr>
              <a:picLocks noChangeAspect="1"/>
            </p:cNvPicPr>
            <p:nvPr/>
          </p:nvPicPr>
          <p:blipFill>
            <a:blip r:embed="rId4" cstate="print"/>
            <a:stretch>
              <a:fillRect/>
            </a:stretch>
          </p:blipFill>
          <p:spPr>
            <a:xfrm>
              <a:off x="6701986" y="908720"/>
              <a:ext cx="3964626" cy="3089775"/>
            </a:xfrm>
            <a:prstGeom prst="rect">
              <a:avLst/>
            </a:prstGeom>
          </p:spPr>
        </p:pic>
      </p:grpSp>
      <p:sp>
        <p:nvSpPr>
          <p:cNvPr id="11" name="Rectangle 10">
            <a:extLst>
              <a:ext uri="{FF2B5EF4-FFF2-40B4-BE49-F238E27FC236}">
                <a16:creationId xmlns:a16="http://schemas.microsoft.com/office/drawing/2014/main" xmlns="" id="{8717CEF2-FB93-4F67-BD05-0EB2DEC606E2}"/>
              </a:ext>
            </a:extLst>
          </p:cNvPr>
          <p:cNvSpPr/>
          <p:nvPr/>
        </p:nvSpPr>
        <p:spPr>
          <a:xfrm>
            <a:off x="2987657" y="517866"/>
            <a:ext cx="100540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BOOKS</a:t>
            </a:r>
            <a:endParaRPr lang="en-IN" dirty="0"/>
          </a:p>
        </p:txBody>
      </p:sp>
      <p:sp>
        <p:nvSpPr>
          <p:cNvPr id="12" name="Rectangle 11">
            <a:extLst>
              <a:ext uri="{FF2B5EF4-FFF2-40B4-BE49-F238E27FC236}">
                <a16:creationId xmlns:a16="http://schemas.microsoft.com/office/drawing/2014/main" xmlns="" id="{71AD7CD1-113B-4079-85D2-2A485396989C}"/>
              </a:ext>
            </a:extLst>
          </p:cNvPr>
          <p:cNvSpPr/>
          <p:nvPr/>
        </p:nvSpPr>
        <p:spPr>
          <a:xfrm>
            <a:off x="6690623" y="495504"/>
            <a:ext cx="1544012"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NEWBOOKS</a:t>
            </a:r>
            <a:endParaRPr lang="en-IN" dirty="0"/>
          </a:p>
        </p:txBody>
      </p:sp>
      <p:sp>
        <p:nvSpPr>
          <p:cNvPr id="13" name="Rectangle 12">
            <a:extLst>
              <a:ext uri="{FF2B5EF4-FFF2-40B4-BE49-F238E27FC236}">
                <a16:creationId xmlns:a16="http://schemas.microsoft.com/office/drawing/2014/main" xmlns="" id="{69B6E850-9F8C-41B5-AF55-81BEAC92BF76}"/>
              </a:ext>
            </a:extLst>
          </p:cNvPr>
          <p:cNvSpPr/>
          <p:nvPr/>
        </p:nvSpPr>
        <p:spPr>
          <a:xfrm>
            <a:off x="8807644" y="529363"/>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sp>
        <p:nvSpPr>
          <p:cNvPr id="14" name="Rectangle 13">
            <a:extLst>
              <a:ext uri="{FF2B5EF4-FFF2-40B4-BE49-F238E27FC236}">
                <a16:creationId xmlns:a16="http://schemas.microsoft.com/office/drawing/2014/main" xmlns="" id="{36F32844-26C0-4E9F-AC3B-32C212CFD768}"/>
              </a:ext>
            </a:extLst>
          </p:cNvPr>
          <p:cNvSpPr/>
          <p:nvPr/>
        </p:nvSpPr>
        <p:spPr>
          <a:xfrm>
            <a:off x="334566" y="4091472"/>
            <a:ext cx="720080" cy="369332"/>
          </a:xfrm>
          <a:prstGeom prst="rect">
            <a:avLst/>
          </a:prstGeom>
          <a:solidFill>
            <a:schemeClr val="bg1"/>
          </a:solidFill>
        </p:spPr>
        <p:txBody>
          <a:bodyPr wrap="square">
            <a:spAutoFit/>
          </a:bodyPr>
          <a:lstStyle/>
          <a:p>
            <a:r>
              <a:rPr lang="en-US" dirty="0">
                <a:solidFill>
                  <a:srgbClr val="FF0000"/>
                </a:solidFill>
                <a:latin typeface="Arial" panose="020B0604020202020204" pitchFamily="34" charset="0"/>
                <a:cs typeface="Arial" panose="020B0604020202020204" pitchFamily="34" charset="0"/>
              </a:rPr>
              <a:t>e.g.</a:t>
            </a:r>
            <a:endParaRPr lang="en-IN" dirty="0">
              <a:solidFill>
                <a:srgbClr val="FF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xmlns="" id="{3FF3DFBA-41F0-4568-AF49-A40D46AFB10F}"/>
              </a:ext>
            </a:extLst>
          </p:cNvPr>
          <p:cNvSpPr/>
          <p:nvPr/>
        </p:nvSpPr>
        <p:spPr>
          <a:xfrm>
            <a:off x="118542" y="4460804"/>
            <a:ext cx="8689102" cy="132343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ea typeface="Times New Roman" panose="02020603050405020304" pitchFamily="18" charset="0"/>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ea typeface="Times New Roman" panose="02020603050405020304" pitchFamily="18" charset="0"/>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ea typeface="Times New Roman" panose="02020603050405020304" pitchFamily="18" charset="0"/>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ea typeface="Times New Roman" panose="02020603050405020304" pitchFamily="18" charset="0"/>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ea typeface="Times New Roman" panose="02020603050405020304" pitchFamily="18" charset="0"/>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newbooks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NOT</a:t>
            </a:r>
            <a:r>
              <a:rPr lang="en-US" dirty="0">
                <a:latin typeface="Liberation Mono"/>
                <a:cs typeface="Arial" panose="020B0604020202020204" pitchFamily="34" charset="0"/>
              </a:rPr>
              <a:t> </a:t>
            </a:r>
            <a:r>
              <a:rPr lang="en-US" dirty="0">
                <a:solidFill>
                  <a:srgbClr val="0077AA"/>
                </a:solidFill>
                <a:latin typeface="Liberation Mono"/>
                <a:ea typeface="Times New Roman" panose="02020603050405020304" pitchFamily="18" charset="0"/>
              </a:rPr>
              <a:t>EXISTS</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cs typeface="Arial" panose="020B0604020202020204" pitchFamily="34" charset="0"/>
              </a:rPr>
              <a:t>SELECT</a:t>
            </a:r>
            <a:r>
              <a:rPr lang="en-US" dirty="0">
                <a:latin typeface="Liberation Mono"/>
                <a:cs typeface="Arial" panose="020B0604020202020204" pitchFamily="34" charset="0"/>
              </a:rPr>
              <a:t> bookName, type </a:t>
            </a:r>
            <a:r>
              <a:rPr lang="en-US" dirty="0">
                <a:solidFill>
                  <a:srgbClr val="0077AA"/>
                </a:solidFill>
                <a:latin typeface="Liberation Mono"/>
                <a:ea typeface="Times New Roman" panose="02020603050405020304" pitchFamily="18" charset="0"/>
                <a:cs typeface="Arial" panose="020B0604020202020204" pitchFamily="34" charset="0"/>
              </a:rPr>
              <a:t>FROM</a:t>
            </a:r>
            <a:r>
              <a:rPr lang="en-US" dirty="0">
                <a:latin typeface="Liberation Mono"/>
                <a:cs typeface="Arial" panose="020B0604020202020204" pitchFamily="34" charset="0"/>
              </a:rPr>
              <a:t> books </a:t>
            </a:r>
            <a:r>
              <a:rPr lang="en-US" dirty="0">
                <a:solidFill>
                  <a:srgbClr val="0077AA"/>
                </a:solidFill>
                <a:latin typeface="Liberation Mono"/>
                <a:ea typeface="Times New Roman" panose="02020603050405020304" pitchFamily="18" charset="0"/>
                <a:cs typeface="Arial" panose="020B0604020202020204" pitchFamily="34" charset="0"/>
              </a:rPr>
              <a:t>WHERE</a:t>
            </a:r>
            <a:r>
              <a:rPr lang="en-US" dirty="0">
                <a:latin typeface="Liberation Mono"/>
                <a:cs typeface="Arial" panose="020B0604020202020204" pitchFamily="34" charset="0"/>
              </a:rPr>
              <a:t> books.bookName = newbooks.bookName</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2" name="Picture 1">
            <a:extLst>
              <a:ext uri="{FF2B5EF4-FFF2-40B4-BE49-F238E27FC236}">
                <a16:creationId xmlns:a16="http://schemas.microsoft.com/office/drawing/2014/main" xmlns="" id="{41963E5B-EF7A-414B-A525-836BF674209B}"/>
              </a:ext>
            </a:extLst>
          </p:cNvPr>
          <p:cNvPicPr>
            <a:picLocks noChangeAspect="1"/>
          </p:cNvPicPr>
          <p:nvPr/>
        </p:nvPicPr>
        <p:blipFill>
          <a:blip r:embed="rId5" cstate="print"/>
          <a:stretch>
            <a:fillRect/>
          </a:stretch>
        </p:blipFill>
        <p:spPr>
          <a:xfrm>
            <a:off x="8859096" y="4065902"/>
            <a:ext cx="2919446" cy="2104717"/>
          </a:xfrm>
          <a:prstGeom prst="rect">
            <a:avLst/>
          </a:prstGeom>
        </p:spPr>
      </p:pic>
      <p:sp>
        <p:nvSpPr>
          <p:cNvPr id="19" name="Rectangle 18">
            <a:extLst>
              <a:ext uri="{FF2B5EF4-FFF2-40B4-BE49-F238E27FC236}">
                <a16:creationId xmlns:a16="http://schemas.microsoft.com/office/drawing/2014/main" xmlns="" id="{02AEFF05-B311-4076-8303-558EE8F5EF4B}"/>
              </a:ext>
            </a:extLst>
          </p:cNvPr>
          <p:cNvSpPr/>
          <p:nvPr/>
        </p:nvSpPr>
        <p:spPr>
          <a:xfrm>
            <a:off x="8821445" y="3717032"/>
            <a:ext cx="877163" cy="369332"/>
          </a:xfrm>
          <a:prstGeom prst="rect">
            <a:avLst/>
          </a:prstGeom>
        </p:spPr>
        <p:txBody>
          <a:bodyPr wrap="none">
            <a:spAutoFit/>
          </a:bodyPr>
          <a:lstStyle/>
          <a:p>
            <a:r>
              <a:rPr lang="en-US" dirty="0">
                <a:latin typeface="Arial" panose="020B0604020202020204" pitchFamily="34" charset="0"/>
                <a:cs typeface="Arial" panose="020B0604020202020204" pitchFamily="34" charset="0"/>
              </a:rPr>
              <a:t>Output</a:t>
            </a:r>
            <a:endParaRPr lang="en-IN" dirty="0"/>
          </a:p>
        </p:txBody>
      </p:sp>
      <p:pic>
        <p:nvPicPr>
          <p:cNvPr id="3" name="Picture 2">
            <a:extLst>
              <a:ext uri="{FF2B5EF4-FFF2-40B4-BE49-F238E27FC236}">
                <a16:creationId xmlns:a16="http://schemas.microsoft.com/office/drawing/2014/main" xmlns="" id="{D46BFC01-61BE-4DF4-829B-C2EEEE608EB0}"/>
              </a:ext>
            </a:extLst>
          </p:cNvPr>
          <p:cNvPicPr>
            <a:picLocks noChangeAspect="1"/>
          </p:cNvPicPr>
          <p:nvPr/>
        </p:nvPicPr>
        <p:blipFill>
          <a:blip r:embed="rId6" cstate="print"/>
          <a:stretch>
            <a:fillRect/>
          </a:stretch>
        </p:blipFill>
        <p:spPr>
          <a:xfrm>
            <a:off x="8859096" y="956188"/>
            <a:ext cx="2919446" cy="2104717"/>
          </a:xfrm>
          <a:prstGeom prst="rect">
            <a:avLst/>
          </a:prstGeom>
        </p:spPr>
      </p:pic>
      <p:sp>
        <p:nvSpPr>
          <p:cNvPr id="20" name="Rectangle 19">
            <a:extLst>
              <a:ext uri="{FF2B5EF4-FFF2-40B4-BE49-F238E27FC236}">
                <a16:creationId xmlns:a16="http://schemas.microsoft.com/office/drawing/2014/main" xmlns="" id="{37691D7E-3920-46AD-A12B-5FB08968FF5F}"/>
              </a:ext>
            </a:extLst>
          </p:cNvPr>
          <p:cNvSpPr/>
          <p:nvPr/>
        </p:nvSpPr>
        <p:spPr>
          <a:xfrm>
            <a:off x="220715" y="1145702"/>
            <a:ext cx="3858690"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xmlns="" id="{46425F98-2211-47A2-9531-E79B3EDB7703}"/>
              </a:ext>
            </a:extLst>
          </p:cNvPr>
          <p:cNvSpPr/>
          <p:nvPr/>
        </p:nvSpPr>
        <p:spPr>
          <a:xfrm>
            <a:off x="4263942" y="1134251"/>
            <a:ext cx="3937292" cy="1415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Footer Placeholder 2">
            <a:extLst>
              <a:ext uri="{FF2B5EF4-FFF2-40B4-BE49-F238E27FC236}">
                <a16:creationId xmlns:a16="http://schemas.microsoft.com/office/drawing/2014/main" xmlns="" id="{5CA94EE9-A534-4B14-8D27-704880882FA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6272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11</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1EA4C54D-3628-4D1E-A2BD-C09BBA3A9D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F0296C8-3E14-452F-84EF-AF2AC6A7F6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18134417"/>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Topics to be covered</a:t>
            </a:r>
            <a:endParaRPr lang="en-US" sz="6600" b="1" i="1" dirty="0">
              <a:latin typeface="Arial" pitchFamily="34" charset="0"/>
              <a:cs typeface="Arial" pitchFamily="34" charset="0"/>
            </a:endParaRPr>
          </a:p>
        </p:txBody>
      </p:sp>
      <p:sp>
        <p:nvSpPr>
          <p:cNvPr id="4" name="Rectangle 3"/>
          <p:cNvSpPr/>
          <p:nvPr/>
        </p:nvSpPr>
        <p:spPr>
          <a:xfrm>
            <a:off x="2057132" y="3429000"/>
            <a:ext cx="8304719" cy="369332"/>
          </a:xfrm>
          <a:prstGeom prst="rect">
            <a:avLst/>
          </a:prstGeom>
        </p:spPr>
        <p:txBody>
          <a:bodyPr wrap="square">
            <a:spAutoFit/>
          </a:bodyPr>
          <a:lstStyle/>
          <a:p>
            <a:r>
              <a:rPr lang="en-IN" b="1" dirty="0">
                <a:latin typeface="Palatino Linotype" panose="02040502050505030304" pitchFamily="18" charset="0"/>
                <a:ea typeface="Calibri" panose="020F0502020204030204" pitchFamily="34" charset="0"/>
                <a:cs typeface="Times New Roman" panose="02020603050405020304" pitchFamily="18" charset="0"/>
              </a:rPr>
              <a:t>Sub Queries </a:t>
            </a:r>
            <a:r>
              <a:rPr lang="en-IN" dirty="0">
                <a:latin typeface="Palatino Linotype" panose="02040502050505030304" pitchFamily="18" charset="0"/>
                <a:ea typeface="Calibri" panose="020F0502020204030204" pitchFamily="34" charset="0"/>
                <a:cs typeface="Times New Roman" panose="02020603050405020304" pitchFamily="18" charset="0"/>
              </a:rPr>
              <a:t>-  With select, update, insert and delete statements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xmlns="" id="{5FD8B04A-EE22-4A67-8C89-9F8EDC1DD6A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37D2F16-23D3-4881-9B13-7FCCCFB2E5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0299871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0803" y="234888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Sub-Queries</a:t>
            </a:r>
          </a:p>
        </p:txBody>
      </p:sp>
      <p:pic>
        <p:nvPicPr>
          <p:cNvPr id="7" name="Picture 6">
            <a:extLst>
              <a:ext uri="{FF2B5EF4-FFF2-40B4-BE49-F238E27FC236}">
                <a16:creationId xmlns:a16="http://schemas.microsoft.com/office/drawing/2014/main" xmlns="" id="{574780EC-126C-4DBA-8CE9-C12BCDC2A1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67B6A8F7-6D36-4117-A176-F62052339CD7}"/>
              </a:ext>
            </a:extLst>
          </p:cNvPr>
          <p:cNvSpPr/>
          <p:nvPr/>
        </p:nvSpPr>
        <p:spPr>
          <a:xfrm>
            <a:off x="2283842" y="3100898"/>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5" name="Footer Placeholder 2">
            <a:extLst>
              <a:ext uri="{FF2B5EF4-FFF2-40B4-BE49-F238E27FC236}">
                <a16:creationId xmlns:a16="http://schemas.microsoft.com/office/drawing/2014/main" xmlns="" id="{A0A943FD-6433-4752-A3CA-E02A578490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39607989"/>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574780EC-126C-4DBA-8CE9-C12BCDC2A1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BED56E93-6E1E-4EF3-AC8A-FE70499DE3E9}"/>
              </a:ext>
            </a:extLst>
          </p:cNvPr>
          <p:cNvSpPr/>
          <p:nvPr/>
        </p:nvSpPr>
        <p:spPr>
          <a:xfrm>
            <a:off x="335360" y="692696"/>
            <a:ext cx="11521280" cy="4339650"/>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must be enclosed in parentheses.</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dirty="0">
                <a:latin typeface="Liberation Mono"/>
                <a:cs typeface="Arial" panose="020B0604020202020204" pitchFamily="34" charset="0"/>
              </a:rPr>
              <a:t> ID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namefirst = 'SALEEL'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Use single-row operators with single-row subqueries, and use multiple-row operators with multiple-row subqueries.</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a subquery (inner query) returns a null value to the outer query, the outer query will not return any rows when using certain comparison operators in a WHERE clause.</a:t>
            </a:r>
          </a:p>
          <a:p>
            <a:r>
              <a:rPr lang="en-IN" dirty="0">
                <a:latin typeface="Palatino Linotype" panose="02040502050505030304" pitchFamily="18" charset="0"/>
                <a:cs typeface="Arial" panose="020B0604020202020204" pitchFamily="34" charset="0"/>
              </a:rPr>
              <a:t>     </a:t>
            </a:r>
            <a:r>
              <a:rPr lang="en-IN" dirty="0">
                <a:solidFill>
                  <a:srgbClr val="FF0000"/>
                </a:solidFill>
                <a:latin typeface="Palatino Linotype" panose="02040502050505030304" pitchFamily="18" charset="0"/>
                <a:cs typeface="Arial" panose="020B0604020202020204" pitchFamily="34" charset="0"/>
              </a:rPr>
              <a:t>e.g.</a:t>
            </a:r>
          </a:p>
          <a:p>
            <a:r>
              <a:rPr lang="en-IN" dirty="0">
                <a:latin typeface="Liberation Mono"/>
                <a:cs typeface="Arial" panose="020B0604020202020204" pitchFamily="34" charset="0"/>
              </a:rPr>
              <a:t>         </a:t>
            </a:r>
            <a:r>
              <a:rPr lang="en-US" dirty="0">
                <a:solidFill>
                  <a:srgbClr val="0077AA"/>
                </a:solidFill>
                <a:latin typeface="Liberation Mono"/>
              </a:rPr>
              <a:t>SELECT</a:t>
            </a:r>
            <a:r>
              <a:rPr lang="en-US" dirty="0">
                <a:latin typeface="Liberation Mono"/>
                <a:cs typeface="Arial" panose="020B0604020202020204" pitchFamily="34" charset="0"/>
              </a:rPr>
              <a:t> * </a:t>
            </a:r>
            <a:r>
              <a:rPr lang="en-US" dirty="0">
                <a:solidFill>
                  <a:srgbClr val="0077AA"/>
                </a:solidFill>
                <a:latin typeface="Liberation Mono"/>
              </a:rPr>
              <a:t>FROM</a:t>
            </a:r>
            <a:r>
              <a:rPr lang="en-US" dirty="0">
                <a:latin typeface="Liberation Mono"/>
                <a:cs typeface="Arial" panose="020B0604020202020204" pitchFamily="34" charset="0"/>
              </a:rPr>
              <a:t> student </a:t>
            </a:r>
            <a:r>
              <a:rPr lang="en-US" dirty="0">
                <a:solidFill>
                  <a:srgbClr val="0077AA"/>
                </a:solidFill>
                <a:latin typeface="Liberation Mono"/>
              </a:rPr>
              <a:t>WHERE</a:t>
            </a:r>
            <a:r>
              <a:rPr lang="en-US" dirty="0">
                <a:latin typeface="Liberation Mono"/>
                <a:cs typeface="Arial" panose="020B0604020202020204" pitchFamily="34" charset="0"/>
              </a:rPr>
              <a:t> ID = </a:t>
            </a:r>
            <a:r>
              <a:rPr lang="en-US" sz="2400"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rPr>
              <a:t>SELECT</a:t>
            </a:r>
            <a:r>
              <a:rPr lang="en-US" sz="2400"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null</a:t>
            </a:r>
            <a:r>
              <a:rPr lang="en-US" sz="2400"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ORDER BY occurs within a subquery and also is applied in the outer query, the outermost ORDER BY takes precedence.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LIMIT occurs within a subquery and also is applied in the outer query, the outermost LIMIT takes precedence.</a:t>
            </a:r>
          </a:p>
        </p:txBody>
      </p:sp>
      <p:sp>
        <p:nvSpPr>
          <p:cNvPr id="9" name="Rectangle 8">
            <a:extLst>
              <a:ext uri="{FF2B5EF4-FFF2-40B4-BE49-F238E27FC236}">
                <a16:creationId xmlns:a16="http://schemas.microsoft.com/office/drawing/2014/main" xmlns="" id="{EE284C46-703D-4026-B6C8-80550B652A2B}"/>
              </a:ext>
            </a:extLst>
          </p:cNvPr>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10" name="Rectangle 9">
            <a:extLst>
              <a:ext uri="{FF2B5EF4-FFF2-40B4-BE49-F238E27FC236}">
                <a16:creationId xmlns:a16="http://schemas.microsoft.com/office/drawing/2014/main" xmlns="" id="{7F2E3DE8-83D6-401B-8BA7-CD2BFC86EE10}"/>
              </a:ext>
            </a:extLst>
          </p:cNvPr>
          <p:cNvSpPr/>
          <p:nvPr/>
        </p:nvSpPr>
        <p:spPr>
          <a:xfrm>
            <a:off x="369248" y="5301208"/>
            <a:ext cx="11521280" cy="14157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You may use comparison operators such as </a:t>
            </a:r>
            <a:r>
              <a:rPr lang="en-IN" b="1" dirty="0">
                <a:latin typeface="Palatino Linotype" panose="02040502050505030304" pitchFamily="18" charset="0"/>
                <a:cs typeface="Arial" panose="020B0604020202020204" pitchFamily="34" charset="0"/>
              </a:rPr>
              <a:t>&lt;&gt;, &lt;, &gt;, &lt;=, and &gt;= </a:t>
            </a:r>
            <a:r>
              <a:rPr lang="en-IN" dirty="0">
                <a:latin typeface="Palatino Linotype" panose="02040502050505030304" pitchFamily="18" charset="0"/>
                <a:cs typeface="Arial" panose="020B0604020202020204" pitchFamily="34" charset="0"/>
              </a:rPr>
              <a:t>with a single row subquery.</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Multiple row subquery returns one or more rows to the outer SQL statement. You may use the </a:t>
            </a:r>
            <a:r>
              <a:rPr lang="en-IN" b="1" dirty="0">
                <a:latin typeface="Palatino Linotype" panose="02040502050505030304" pitchFamily="18" charset="0"/>
                <a:cs typeface="Arial" panose="020B0604020202020204" pitchFamily="34" charset="0"/>
              </a:rPr>
              <a:t>IN, ANY</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operator in outer query to handle a subquery that returns multiple rows.</a:t>
            </a:r>
          </a:p>
        </p:txBody>
      </p:sp>
    </p:spTree>
    <p:extLst>
      <p:ext uri="{BB962C8B-B14F-4D97-AF65-F5344CB8AC3E}">
        <p14:creationId xmlns:p14="http://schemas.microsoft.com/office/powerpoint/2010/main" xmlns="" val="28817737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34467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 Symbols</a:t>
            </a:r>
          </a:p>
        </p:txBody>
      </p:sp>
      <p:grpSp>
        <p:nvGrpSpPr>
          <p:cNvPr id="4" name="Group 4"/>
          <p:cNvGrpSpPr>
            <a:grpSpLocks/>
          </p:cNvGrpSpPr>
          <p:nvPr/>
        </p:nvGrpSpPr>
        <p:grpSpPr bwMode="auto">
          <a:xfrm>
            <a:off x="1567676" y="5105182"/>
            <a:ext cx="1904752" cy="914281"/>
            <a:chOff x="4430" y="11685"/>
            <a:chExt cx="2310" cy="960"/>
          </a:xfrm>
        </p:grpSpPr>
        <p:sp>
          <p:nvSpPr>
            <p:cNvPr id="59397" name="Oval 5"/>
            <p:cNvSpPr>
              <a:spLocks noChangeArrowheads="1"/>
            </p:cNvSpPr>
            <p:nvPr/>
          </p:nvSpPr>
          <p:spPr bwMode="auto">
            <a:xfrm>
              <a:off x="4430" y="11685"/>
              <a:ext cx="2310" cy="960"/>
            </a:xfrm>
            <a:prstGeom prst="ellipse">
              <a:avLst/>
            </a:prstGeom>
            <a:solidFill>
              <a:srgbClr val="FFFFFF"/>
            </a:solidFill>
            <a:ln w="57150" cmpd="dbl">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398" name="Text Box 6"/>
            <p:cNvSpPr txBox="1">
              <a:spLocks noChangeArrowheads="1"/>
            </p:cNvSpPr>
            <p:nvPr/>
          </p:nvSpPr>
          <p:spPr bwMode="auto">
            <a:xfrm>
              <a:off x="4747" y="11841"/>
              <a:ext cx="1763"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Multivalued Attribute</a:t>
              </a:r>
              <a:endParaRPr lang="en-US" sz="2800" dirty="0">
                <a:latin typeface="Arial" pitchFamily="34" charset="0"/>
                <a:cs typeface="Arial" pitchFamily="34" charset="0"/>
              </a:endParaRPr>
            </a:p>
          </p:txBody>
        </p:sp>
      </p:grpSp>
      <p:grpSp>
        <p:nvGrpSpPr>
          <p:cNvPr id="5" name="Group 10"/>
          <p:cNvGrpSpPr>
            <a:grpSpLocks/>
          </p:cNvGrpSpPr>
          <p:nvPr/>
        </p:nvGrpSpPr>
        <p:grpSpPr bwMode="auto">
          <a:xfrm>
            <a:off x="1472438" y="3886140"/>
            <a:ext cx="1999990" cy="914281"/>
            <a:chOff x="4395" y="5490"/>
            <a:chExt cx="2310" cy="960"/>
          </a:xfrm>
        </p:grpSpPr>
        <p:sp>
          <p:nvSpPr>
            <p:cNvPr id="59403" name="Oval 11"/>
            <p:cNvSpPr>
              <a:spLocks noChangeArrowheads="1"/>
            </p:cNvSpPr>
            <p:nvPr/>
          </p:nvSpPr>
          <p:spPr bwMode="auto">
            <a:xfrm>
              <a:off x="4395" y="5490"/>
              <a:ext cx="2310" cy="960"/>
            </a:xfrm>
            <a:prstGeom prst="ellipse">
              <a:avLst/>
            </a:prstGeom>
            <a:solidFill>
              <a:srgbClr val="FFFFFF"/>
            </a:solidFill>
            <a:ln w="44450">
              <a:solidFill>
                <a:schemeClr val="tx1"/>
              </a:solidFill>
              <a:prstDash val="dash"/>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4" name="Text Box 12"/>
            <p:cNvSpPr txBox="1">
              <a:spLocks noChangeArrowheads="1"/>
            </p:cNvSpPr>
            <p:nvPr/>
          </p:nvSpPr>
          <p:spPr bwMode="auto">
            <a:xfrm>
              <a:off x="4826" y="5611"/>
              <a:ext cx="1535" cy="679"/>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Derived Attribute</a:t>
              </a:r>
              <a:endParaRPr lang="en-US" sz="2800" dirty="0">
                <a:latin typeface="Arial" pitchFamily="34" charset="0"/>
                <a:cs typeface="Arial" pitchFamily="34" charset="0"/>
              </a:endParaRPr>
            </a:p>
          </p:txBody>
        </p:sp>
      </p:grpSp>
      <p:grpSp>
        <p:nvGrpSpPr>
          <p:cNvPr id="6" name="Group 13"/>
          <p:cNvGrpSpPr>
            <a:grpSpLocks/>
          </p:cNvGrpSpPr>
          <p:nvPr/>
        </p:nvGrpSpPr>
        <p:grpSpPr bwMode="auto">
          <a:xfrm>
            <a:off x="6019016" y="1295678"/>
            <a:ext cx="3123793" cy="1599992"/>
            <a:chOff x="5249" y="8164"/>
            <a:chExt cx="3886" cy="2206"/>
          </a:xfrm>
        </p:grpSpPr>
        <p:sp>
          <p:nvSpPr>
            <p:cNvPr id="59406" name="Oval 14"/>
            <p:cNvSpPr>
              <a:spLocks noChangeArrowheads="1"/>
            </p:cNvSpPr>
            <p:nvPr/>
          </p:nvSpPr>
          <p:spPr bwMode="auto">
            <a:xfrm>
              <a:off x="5249" y="880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7" name="Text Box 15"/>
            <p:cNvSpPr txBox="1">
              <a:spLocks noChangeArrowheads="1"/>
            </p:cNvSpPr>
            <p:nvPr/>
          </p:nvSpPr>
          <p:spPr bwMode="auto">
            <a:xfrm>
              <a:off x="5704" y="8900"/>
              <a:ext cx="1535" cy="806"/>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sz="1600" b="1" i="1" dirty="0">
                  <a:latin typeface="Cambria" pitchFamily="18" charset="0"/>
                  <a:cs typeface="Arial" pitchFamily="34" charset="0"/>
                </a:rPr>
                <a:t>Composite Attribute</a:t>
              </a:r>
              <a:endParaRPr lang="en-US" sz="2400" dirty="0">
                <a:latin typeface="Arial" pitchFamily="34" charset="0"/>
                <a:cs typeface="Arial" pitchFamily="34" charset="0"/>
              </a:endParaRPr>
            </a:p>
          </p:txBody>
        </p:sp>
        <p:sp>
          <p:nvSpPr>
            <p:cNvPr id="59408" name="Oval 16"/>
            <p:cNvSpPr>
              <a:spLocks noChangeArrowheads="1"/>
            </p:cNvSpPr>
            <p:nvPr/>
          </p:nvSpPr>
          <p:spPr bwMode="auto">
            <a:xfrm>
              <a:off x="7739" y="8900"/>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09" name="Oval 17"/>
            <p:cNvSpPr>
              <a:spLocks noChangeArrowheads="1"/>
            </p:cNvSpPr>
            <p:nvPr/>
          </p:nvSpPr>
          <p:spPr bwMode="auto">
            <a:xfrm>
              <a:off x="7215" y="816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0" name="Oval 18"/>
            <p:cNvSpPr>
              <a:spLocks noChangeArrowheads="1"/>
            </p:cNvSpPr>
            <p:nvPr/>
          </p:nvSpPr>
          <p:spPr bwMode="auto">
            <a:xfrm>
              <a:off x="7215" y="9684"/>
              <a:ext cx="1396" cy="686"/>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cxnSp>
          <p:nvCxnSpPr>
            <p:cNvPr id="59411" name="AutoShape 19"/>
            <p:cNvCxnSpPr>
              <a:cxnSpLocks noChangeShapeType="1"/>
            </p:cNvCxnSpPr>
            <p:nvPr/>
          </p:nvCxnSpPr>
          <p:spPr bwMode="auto">
            <a:xfrm flipV="1">
              <a:off x="7305" y="8798"/>
              <a:ext cx="165" cy="196"/>
            </a:xfrm>
            <a:prstGeom prst="straightConnector1">
              <a:avLst/>
            </a:prstGeom>
            <a:noFill/>
            <a:ln w="9525">
              <a:solidFill>
                <a:srgbClr val="000000"/>
              </a:solidFill>
              <a:round/>
              <a:headEnd/>
              <a:tailEnd/>
            </a:ln>
            <a:effectLst/>
          </p:spPr>
        </p:cxnSp>
        <p:cxnSp>
          <p:nvCxnSpPr>
            <p:cNvPr id="59412" name="AutoShape 20"/>
            <p:cNvCxnSpPr>
              <a:cxnSpLocks noChangeShapeType="1"/>
            </p:cNvCxnSpPr>
            <p:nvPr/>
          </p:nvCxnSpPr>
          <p:spPr bwMode="auto">
            <a:xfrm>
              <a:off x="7545" y="9234"/>
              <a:ext cx="165" cy="0"/>
            </a:xfrm>
            <a:prstGeom prst="straightConnector1">
              <a:avLst/>
            </a:prstGeom>
            <a:noFill/>
            <a:ln w="9525">
              <a:solidFill>
                <a:srgbClr val="000000"/>
              </a:solidFill>
              <a:round/>
              <a:headEnd/>
              <a:tailEnd/>
            </a:ln>
            <a:effectLst/>
          </p:spPr>
        </p:cxnSp>
        <p:cxnSp>
          <p:nvCxnSpPr>
            <p:cNvPr id="59413" name="AutoShape 21"/>
            <p:cNvCxnSpPr>
              <a:cxnSpLocks noChangeShapeType="1"/>
            </p:cNvCxnSpPr>
            <p:nvPr/>
          </p:nvCxnSpPr>
          <p:spPr bwMode="auto">
            <a:xfrm flipH="1" flipV="1">
              <a:off x="7215" y="9654"/>
              <a:ext cx="255" cy="111"/>
            </a:xfrm>
            <a:prstGeom prst="straightConnector1">
              <a:avLst/>
            </a:prstGeom>
            <a:noFill/>
            <a:ln w="9525">
              <a:solidFill>
                <a:srgbClr val="000000"/>
              </a:solidFill>
              <a:round/>
              <a:headEnd/>
              <a:tailEnd/>
            </a:ln>
            <a:effectLst/>
          </p:spPr>
        </p:cxnSp>
      </p:grpSp>
      <p:grpSp>
        <p:nvGrpSpPr>
          <p:cNvPr id="7" name="Group 22"/>
          <p:cNvGrpSpPr>
            <a:grpSpLocks/>
          </p:cNvGrpSpPr>
          <p:nvPr/>
        </p:nvGrpSpPr>
        <p:grpSpPr bwMode="auto">
          <a:xfrm>
            <a:off x="1472438" y="2667099"/>
            <a:ext cx="1999990" cy="914281"/>
            <a:chOff x="4565" y="12915"/>
            <a:chExt cx="2310" cy="960"/>
          </a:xfrm>
        </p:grpSpPr>
        <p:sp>
          <p:nvSpPr>
            <p:cNvPr id="59415" name="Oval 23"/>
            <p:cNvSpPr>
              <a:spLocks noChangeArrowheads="1"/>
            </p:cNvSpPr>
            <p:nvPr/>
          </p:nvSpPr>
          <p:spPr bwMode="auto">
            <a:xfrm>
              <a:off x="4565" y="12915"/>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6" name="Text Box 24"/>
            <p:cNvSpPr txBox="1">
              <a:spLocks noChangeArrowheads="1"/>
            </p:cNvSpPr>
            <p:nvPr/>
          </p:nvSpPr>
          <p:spPr bwMode="auto">
            <a:xfrm>
              <a:off x="4826" y="13198"/>
              <a:ext cx="191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u="heavy" dirty="0">
                  <a:uFill>
                    <a:solidFill>
                      <a:srgbClr val="FF0000"/>
                    </a:solidFill>
                  </a:uFill>
                  <a:latin typeface="Cambria" pitchFamily="18" charset="0"/>
                  <a:cs typeface="Arial" pitchFamily="34" charset="0"/>
                </a:rPr>
                <a:t>Key Attribute</a:t>
              </a:r>
              <a:endParaRPr lang="en-US" sz="2800" u="heavy" dirty="0">
                <a:uFill>
                  <a:solidFill>
                    <a:srgbClr val="FF0000"/>
                  </a:solidFill>
                </a:uFill>
                <a:latin typeface="Arial" pitchFamily="34" charset="0"/>
                <a:cs typeface="Arial" pitchFamily="34" charset="0"/>
              </a:endParaRPr>
            </a:p>
          </p:txBody>
        </p:sp>
      </p:grpSp>
      <p:grpSp>
        <p:nvGrpSpPr>
          <p:cNvPr id="8" name="Group 1"/>
          <p:cNvGrpSpPr>
            <a:grpSpLocks/>
          </p:cNvGrpSpPr>
          <p:nvPr/>
        </p:nvGrpSpPr>
        <p:grpSpPr bwMode="auto">
          <a:xfrm>
            <a:off x="1415295" y="1448058"/>
            <a:ext cx="2152370" cy="914281"/>
            <a:chOff x="1246" y="11760"/>
            <a:chExt cx="2310" cy="960"/>
          </a:xfrm>
        </p:grpSpPr>
        <p:sp>
          <p:nvSpPr>
            <p:cNvPr id="30" name="Oval 2"/>
            <p:cNvSpPr>
              <a:spLocks noChangeArrowheads="1"/>
            </p:cNvSpPr>
            <p:nvPr/>
          </p:nvSpPr>
          <p:spPr bwMode="auto">
            <a:xfrm>
              <a:off x="1246" y="11760"/>
              <a:ext cx="2310" cy="960"/>
            </a:xfrm>
            <a:prstGeom prst="ellipse">
              <a:avLst/>
            </a:prstGeom>
            <a:solidFill>
              <a:srgbClr val="FFFFFF"/>
            </a:solidFill>
            <a:ln w="44450">
              <a:solidFill>
                <a:schemeClr val="tx1"/>
              </a:solidFill>
              <a:round/>
              <a:headEnd/>
              <a:tailEnd/>
            </a:ln>
          </p:spPr>
          <p:txBody>
            <a:bodyPr vert="horz" wrap="square" lIns="91428" tIns="45714" rIns="91428" bIns="45714" numCol="1" anchor="t" anchorCtr="0" compatLnSpc="1">
              <a:prstTxWarp prst="textNoShape">
                <a:avLst/>
              </a:prstTxWarp>
            </a:bodyPr>
            <a:lstStyle/>
            <a:p>
              <a:endParaRPr lang="en-US" dirty="0"/>
            </a:p>
          </p:txBody>
        </p:sp>
        <p:sp>
          <p:nvSpPr>
            <p:cNvPr id="31" name="Text Box 3"/>
            <p:cNvSpPr txBox="1">
              <a:spLocks noChangeArrowheads="1"/>
            </p:cNvSpPr>
            <p:nvPr/>
          </p:nvSpPr>
          <p:spPr bwMode="auto">
            <a:xfrm>
              <a:off x="1676" y="12003"/>
              <a:ext cx="1535" cy="388"/>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Attribute</a:t>
              </a:r>
              <a:endParaRPr lang="en-US" sz="1600" dirty="0">
                <a:latin typeface="Arial" pitchFamily="34" charset="0"/>
                <a:cs typeface="Arial" pitchFamily="34" charset="0"/>
              </a:endParaRPr>
            </a:p>
          </p:txBody>
        </p:sp>
      </p:grpSp>
      <p:grpSp>
        <p:nvGrpSpPr>
          <p:cNvPr id="9" name="Group 25"/>
          <p:cNvGrpSpPr>
            <a:grpSpLocks/>
          </p:cNvGrpSpPr>
          <p:nvPr/>
        </p:nvGrpSpPr>
        <p:grpSpPr bwMode="auto">
          <a:xfrm>
            <a:off x="7771388" y="3429000"/>
            <a:ext cx="1904752" cy="761901"/>
            <a:chOff x="4550" y="10246"/>
            <a:chExt cx="2505" cy="855"/>
          </a:xfrm>
        </p:grpSpPr>
        <p:sp>
          <p:nvSpPr>
            <p:cNvPr id="59418" name="Rectangle 26"/>
            <p:cNvSpPr>
              <a:spLocks noChangeArrowheads="1"/>
            </p:cNvSpPr>
            <p:nvPr/>
          </p:nvSpPr>
          <p:spPr bwMode="auto">
            <a:xfrm>
              <a:off x="4550" y="10246"/>
              <a:ext cx="2505" cy="855"/>
            </a:xfrm>
            <a:prstGeom prst="rect">
              <a:avLst/>
            </a:prstGeom>
            <a:solidFill>
              <a:srgbClr val="FFFFFF"/>
            </a:solidFill>
            <a:ln w="5715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19" name="Text Box 27"/>
            <p:cNvSpPr txBox="1">
              <a:spLocks noChangeArrowheads="1"/>
            </p:cNvSpPr>
            <p:nvPr/>
          </p:nvSpPr>
          <p:spPr bwMode="auto">
            <a:xfrm>
              <a:off x="4825" y="10411"/>
              <a:ext cx="2030"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Weak Entity</a:t>
              </a:r>
              <a:endParaRPr lang="en-US" sz="2800" dirty="0">
                <a:latin typeface="Arial" pitchFamily="34" charset="0"/>
                <a:cs typeface="Arial" pitchFamily="34" charset="0"/>
              </a:endParaRPr>
            </a:p>
          </p:txBody>
        </p:sp>
      </p:grpSp>
      <p:grpSp>
        <p:nvGrpSpPr>
          <p:cNvPr id="10" name="Group 28"/>
          <p:cNvGrpSpPr>
            <a:grpSpLocks/>
          </p:cNvGrpSpPr>
          <p:nvPr/>
        </p:nvGrpSpPr>
        <p:grpSpPr bwMode="auto">
          <a:xfrm>
            <a:off x="5638066" y="3429000"/>
            <a:ext cx="1904752" cy="761901"/>
            <a:chOff x="1051" y="10005"/>
            <a:chExt cx="2505" cy="855"/>
          </a:xfrm>
        </p:grpSpPr>
        <p:sp>
          <p:nvSpPr>
            <p:cNvPr id="59421" name="Rectangle 29"/>
            <p:cNvSpPr>
              <a:spLocks noChangeArrowheads="1"/>
            </p:cNvSpPr>
            <p:nvPr/>
          </p:nvSpPr>
          <p:spPr bwMode="auto">
            <a:xfrm>
              <a:off x="1051" y="10005"/>
              <a:ext cx="2505" cy="855"/>
            </a:xfrm>
            <a:prstGeom prst="rect">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2" name="Text Box 30"/>
            <p:cNvSpPr txBox="1">
              <a:spLocks noChangeArrowheads="1"/>
            </p:cNvSpPr>
            <p:nvPr/>
          </p:nvSpPr>
          <p:spPr bwMode="auto">
            <a:xfrm>
              <a:off x="1210" y="10186"/>
              <a:ext cx="2246" cy="414"/>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spAutoFit/>
            </a:bodyPr>
            <a:lstStyle/>
            <a:p>
              <a:pPr algn="ctr" fontAlgn="base">
                <a:spcBef>
                  <a:spcPct val="0"/>
                </a:spcBef>
                <a:spcAft>
                  <a:spcPts val="1000"/>
                </a:spcAft>
              </a:pPr>
              <a:r>
                <a:rPr lang="en-US" b="1" i="1" dirty="0">
                  <a:latin typeface="Cambria" pitchFamily="18" charset="0"/>
                  <a:cs typeface="Arial" pitchFamily="34" charset="0"/>
                </a:rPr>
                <a:t>Strong Entity</a:t>
              </a:r>
              <a:endParaRPr lang="en-US" sz="2800" dirty="0">
                <a:latin typeface="Arial" pitchFamily="34" charset="0"/>
                <a:cs typeface="Arial" pitchFamily="34" charset="0"/>
              </a:endParaRPr>
            </a:p>
          </p:txBody>
        </p:sp>
      </p:grpSp>
      <p:grpSp>
        <p:nvGrpSpPr>
          <p:cNvPr id="11" name="Group 31"/>
          <p:cNvGrpSpPr>
            <a:grpSpLocks/>
          </p:cNvGrpSpPr>
          <p:nvPr/>
        </p:nvGrpSpPr>
        <p:grpSpPr bwMode="auto">
          <a:xfrm>
            <a:off x="5485685" y="4648041"/>
            <a:ext cx="2114275" cy="1295231"/>
            <a:chOff x="2588" y="6440"/>
            <a:chExt cx="2129" cy="1720"/>
          </a:xfrm>
        </p:grpSpPr>
        <p:sp>
          <p:nvSpPr>
            <p:cNvPr id="59424" name="AutoShape 32"/>
            <p:cNvSpPr>
              <a:spLocks noChangeArrowheads="1"/>
            </p:cNvSpPr>
            <p:nvPr/>
          </p:nvSpPr>
          <p:spPr bwMode="auto">
            <a:xfrm>
              <a:off x="2588" y="6440"/>
              <a:ext cx="2129" cy="1720"/>
            </a:xfrm>
            <a:prstGeom prst="flowChartDecision">
              <a:avLst/>
            </a:prstGeom>
            <a:solidFill>
              <a:srgbClr val="FFFFFF"/>
            </a:solidFill>
            <a:ln w="44450">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5" name="Text Box 33"/>
            <p:cNvSpPr txBox="1">
              <a:spLocks noChangeArrowheads="1"/>
            </p:cNvSpPr>
            <p:nvPr/>
          </p:nvSpPr>
          <p:spPr bwMode="auto">
            <a:xfrm>
              <a:off x="2704" y="7055"/>
              <a:ext cx="1856" cy="430"/>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Relationship</a:t>
              </a:r>
              <a:endParaRPr lang="en-US" sz="2800" dirty="0">
                <a:latin typeface="Arial" pitchFamily="34" charset="0"/>
                <a:cs typeface="Arial" pitchFamily="34" charset="0"/>
              </a:endParaRPr>
            </a:p>
          </p:txBody>
        </p:sp>
      </p:grpSp>
      <p:grpSp>
        <p:nvGrpSpPr>
          <p:cNvPr id="12" name="Group 34"/>
          <p:cNvGrpSpPr>
            <a:grpSpLocks/>
          </p:cNvGrpSpPr>
          <p:nvPr/>
        </p:nvGrpSpPr>
        <p:grpSpPr bwMode="auto">
          <a:xfrm>
            <a:off x="7941227" y="4648041"/>
            <a:ext cx="2268243" cy="1219041"/>
            <a:chOff x="5865" y="6561"/>
            <a:chExt cx="2131" cy="1764"/>
          </a:xfrm>
        </p:grpSpPr>
        <p:sp>
          <p:nvSpPr>
            <p:cNvPr id="59427" name="AutoShape 35"/>
            <p:cNvSpPr>
              <a:spLocks noChangeArrowheads="1"/>
            </p:cNvSpPr>
            <p:nvPr/>
          </p:nvSpPr>
          <p:spPr bwMode="auto">
            <a:xfrm>
              <a:off x="5865" y="6561"/>
              <a:ext cx="2131" cy="1764"/>
            </a:xfrm>
            <a:prstGeom prst="flowChartDecision">
              <a:avLst/>
            </a:prstGeom>
            <a:solidFill>
              <a:srgbClr val="FFFFFF"/>
            </a:solidFill>
            <a:ln w="63500" cmpd="dbl">
              <a:solidFill>
                <a:schemeClr val="tx1"/>
              </a:solidFill>
              <a:miter lim="800000"/>
              <a:headEnd/>
              <a:tailEnd/>
            </a:ln>
          </p:spPr>
          <p:txBody>
            <a:bodyPr vert="horz" wrap="square" lIns="91428" tIns="45714" rIns="91428" bIns="45714" numCol="1" anchor="t" anchorCtr="0" compatLnSpc="1">
              <a:prstTxWarp prst="textNoShape">
                <a:avLst/>
              </a:prstTxWarp>
            </a:bodyPr>
            <a:lstStyle/>
            <a:p>
              <a:endParaRPr lang="en-US" dirty="0"/>
            </a:p>
          </p:txBody>
        </p:sp>
        <p:sp>
          <p:nvSpPr>
            <p:cNvPr id="59428" name="Text Box 36"/>
            <p:cNvSpPr txBox="1">
              <a:spLocks noChangeArrowheads="1"/>
            </p:cNvSpPr>
            <p:nvPr/>
          </p:nvSpPr>
          <p:spPr bwMode="auto">
            <a:xfrm>
              <a:off x="6018" y="6855"/>
              <a:ext cx="1825" cy="803"/>
            </a:xfrm>
            <a:prstGeom prst="rect">
              <a:avLst/>
            </a:prstGeom>
            <a:solidFill>
              <a:srgbClr val="FFFFFF">
                <a:alpha val="0"/>
              </a:srgbClr>
            </a:solidFill>
            <a:ln w="9525">
              <a:noFill/>
              <a:miter lim="800000"/>
              <a:headEnd/>
              <a:tailEnd/>
            </a:ln>
          </p:spPr>
          <p:txBody>
            <a:bodyPr vert="horz" wrap="square" lIns="91428" tIns="45714" rIns="91428" bIns="45714" numCol="1" anchor="t" anchorCtr="0" compatLnSpc="1">
              <a:prstTxWarp prst="textNoShape">
                <a:avLst/>
              </a:prstTxWarp>
            </a:bodyPr>
            <a:lstStyle/>
            <a:p>
              <a:pPr algn="ctr" fontAlgn="base">
                <a:spcBef>
                  <a:spcPct val="0"/>
                </a:spcBef>
                <a:spcAft>
                  <a:spcPts val="1000"/>
                </a:spcAft>
              </a:pPr>
              <a:r>
                <a:rPr lang="en-US" b="1" i="1" dirty="0">
                  <a:latin typeface="Cambria" pitchFamily="18" charset="0"/>
                  <a:cs typeface="Arial" pitchFamily="34" charset="0"/>
                </a:rPr>
                <a:t>Weak Relationship</a:t>
              </a:r>
              <a:endParaRPr lang="en-US" sz="2800" dirty="0">
                <a:latin typeface="Arial" pitchFamily="34" charset="0"/>
                <a:cs typeface="Arial" pitchFamily="34" charset="0"/>
              </a:endParaRPr>
            </a:p>
          </p:txBody>
        </p:sp>
      </p:grpSp>
      <p:grpSp>
        <p:nvGrpSpPr>
          <p:cNvPr id="13" name="Group 48"/>
          <p:cNvGrpSpPr/>
          <p:nvPr/>
        </p:nvGrpSpPr>
        <p:grpSpPr>
          <a:xfrm>
            <a:off x="551312" y="1143298"/>
            <a:ext cx="10943791" cy="5120767"/>
            <a:chOff x="532606" y="1143000"/>
            <a:chExt cx="8138954" cy="5121434"/>
          </a:xfrm>
        </p:grpSpPr>
        <p:cxnSp>
          <p:nvCxnSpPr>
            <p:cNvPr id="33" name="Straight Connector 32"/>
            <p:cNvCxnSpPr/>
            <p:nvPr/>
          </p:nvCxnSpPr>
          <p:spPr>
            <a:xfrm rot="5400000">
              <a:off x="-2026920" y="3703320"/>
              <a:ext cx="5120640" cy="1588"/>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33400" y="1143000"/>
              <a:ext cx="8138160" cy="0"/>
            </a:xfrm>
            <a:prstGeom prst="line">
              <a:avLst/>
            </a:prstGeom>
            <a:ln w="12700"/>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xmlns="" id="{81AEC9FA-4B2F-4D34-80EB-FC7B30AA4ED2}"/>
              </a:ext>
            </a:extLst>
          </p:cNvPr>
          <p:cNvSpPr txBox="1"/>
          <p:nvPr/>
        </p:nvSpPr>
        <p:spPr>
          <a:xfrm>
            <a:off x="10631119" y="156723"/>
            <a:ext cx="1552470" cy="400058"/>
          </a:xfrm>
          <a:prstGeom prst="rect">
            <a:avLst/>
          </a:prstGeom>
          <a:noFill/>
          <a:ln w="12700">
            <a:noFill/>
          </a:ln>
        </p:spPr>
        <p:txBody>
          <a:bodyPr wrap="square">
            <a:spAutoFit/>
          </a:bodyPr>
          <a:lstStyle>
            <a:defPPr>
              <a:defRPr lang="en-US"/>
            </a:defPPr>
            <a:lvl1pPr>
              <a:defRPr sz="2000" b="1" i="0">
                <a:solidFill>
                  <a:srgbClr val="000000"/>
                </a:solidFill>
                <a:effectLst/>
                <a:latin typeface="Times New Roman" panose="02020603050405020304" pitchFamily="18" charset="0"/>
              </a:defRPr>
            </a:lvl1pPr>
          </a:lstStyle>
          <a:p>
            <a:r>
              <a:rPr lang="en-IN" dirty="0">
                <a:solidFill>
                  <a:schemeClr val="bg1"/>
                </a:solidFill>
              </a:rPr>
              <a:t>erdplus.com</a:t>
            </a:r>
          </a:p>
        </p:txBody>
      </p:sp>
      <p:pic>
        <p:nvPicPr>
          <p:cNvPr id="2" name="Picture 1">
            <a:extLst>
              <a:ext uri="{FF2B5EF4-FFF2-40B4-BE49-F238E27FC236}">
                <a16:creationId xmlns:a16="http://schemas.microsoft.com/office/drawing/2014/main" xmlns="" id="{1BEA6A19-CADB-4830-9593-6BAF78F4B90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A9D9F950-48BB-4D7D-905F-223E90B7D3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Single Row Subqueries</a:t>
            </a:r>
            <a:endParaRPr lang="en-IN" sz="3200" b="1" i="1" dirty="0">
              <a:latin typeface="Arial" pitchFamily="34" charset="0"/>
              <a:cs typeface="Arial" pitchFamily="34" charset="0"/>
            </a:endParaRPr>
          </a:p>
        </p:txBody>
      </p:sp>
      <p:sp>
        <p:nvSpPr>
          <p:cNvPr id="6" name="Rectangle 5"/>
          <p:cNvSpPr/>
          <p:nvPr/>
        </p:nvSpPr>
        <p:spPr>
          <a:xfrm>
            <a:off x="1048898" y="1230908"/>
            <a:ext cx="9609896" cy="430887"/>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single row subquery returns </a:t>
            </a:r>
            <a:r>
              <a:rPr lang="en-IN" sz="2200" b="1" i="1" dirty="0">
                <a:solidFill>
                  <a:srgbClr val="FFC000"/>
                </a:solidFill>
                <a:latin typeface="Palatino Linotype" panose="02040502050505030304" pitchFamily="18" charset="0"/>
                <a:cs typeface="Arial" panose="020B0604020202020204" pitchFamily="34" charset="0"/>
              </a:rPr>
              <a:t>zero or one row </a:t>
            </a:r>
            <a:r>
              <a:rPr lang="en-IN" sz="2200" dirty="0">
                <a:latin typeface="Palatino Linotype" panose="02040502050505030304" pitchFamily="18" charset="0"/>
                <a:cs typeface="Arial" panose="020B0604020202020204" pitchFamily="34" charset="0"/>
              </a:rPr>
              <a:t>to the outer SQL statement</a:t>
            </a:r>
          </a:p>
        </p:txBody>
      </p:sp>
      <p:grpSp>
        <p:nvGrpSpPr>
          <p:cNvPr id="3" name="Group 2"/>
          <p:cNvGrpSpPr/>
          <p:nvPr/>
        </p:nvGrpSpPr>
        <p:grpSpPr>
          <a:xfrm>
            <a:off x="1651993" y="2307927"/>
            <a:ext cx="8915602" cy="2706759"/>
            <a:chOff x="128206" y="2307925"/>
            <a:chExt cx="8916763" cy="2706759"/>
          </a:xfrm>
        </p:grpSpPr>
        <p:sp>
          <p:nvSpPr>
            <p:cNvPr id="11" name="TextBox 10"/>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2" name="Straight Arrow Connector 11"/>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pic>
          <p:nvPicPr>
            <p:cNvPr id="2" name="Picture 1"/>
            <p:cNvPicPr>
              <a:picLocks noChangeAspect="1"/>
            </p:cNvPicPr>
            <p:nvPr/>
          </p:nvPicPr>
          <p:blipFill>
            <a:blip r:embed="rId2" cstate="print"/>
            <a:stretch>
              <a:fillRect/>
            </a:stretch>
          </p:blipFill>
          <p:spPr>
            <a:xfrm>
              <a:off x="128206" y="3560009"/>
              <a:ext cx="8916763" cy="1454675"/>
            </a:xfrm>
            <a:prstGeom prst="rect">
              <a:avLst/>
            </a:prstGeom>
          </p:spPr>
        </p:pic>
        <p:cxnSp>
          <p:nvCxnSpPr>
            <p:cNvPr id="16" name="Straight Arrow Connector 15"/>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xmlns="" id="{C6E0E121-71F6-45B6-9FE6-9C90A744F52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77461EDD-5910-4F05-94F1-2F9433BEFAF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77475506"/>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Multiple Row and Column Subqueries</a:t>
            </a:r>
          </a:p>
        </p:txBody>
      </p:sp>
      <p:sp>
        <p:nvSpPr>
          <p:cNvPr id="5" name="Rectangle 4"/>
          <p:cNvSpPr/>
          <p:nvPr/>
        </p:nvSpPr>
        <p:spPr>
          <a:xfrm>
            <a:off x="262558" y="1075383"/>
            <a:ext cx="11737304" cy="1107996"/>
          </a:xfrm>
          <a:prstGeom prst="rect">
            <a:avLst/>
          </a:prstGeom>
        </p:spPr>
        <p:txBody>
          <a:bodyPr wrap="square">
            <a:spAutoFit/>
          </a:bodyPr>
          <a:lstStyle/>
          <a:p>
            <a:pPr algn="just"/>
            <a:r>
              <a:rPr lang="en-IN" sz="2200" dirty="0">
                <a:latin typeface="Palatino Linotype" panose="02040502050505030304" pitchFamily="18" charset="0"/>
                <a:cs typeface="Arial" panose="020B0604020202020204" pitchFamily="34" charset="0"/>
              </a:rPr>
              <a:t>A multiple row subquery returns </a:t>
            </a:r>
            <a:r>
              <a:rPr lang="en-IN" sz="2200" b="1" i="1" dirty="0">
                <a:solidFill>
                  <a:srgbClr val="FFC000"/>
                </a:solidFill>
                <a:latin typeface="Palatino Linotype" panose="02040502050505030304" pitchFamily="18" charset="0"/>
                <a:cs typeface="Arial" panose="020B0604020202020204" pitchFamily="34" charset="0"/>
              </a:rPr>
              <a:t>one or more rows </a:t>
            </a:r>
            <a:r>
              <a:rPr lang="en-IN" sz="2200" dirty="0">
                <a:latin typeface="Palatino Linotype" panose="02040502050505030304" pitchFamily="18" charset="0"/>
                <a:cs typeface="Arial" panose="020B0604020202020204" pitchFamily="34" charset="0"/>
              </a:rPr>
              <a:t>to the outer SQL statement. You may use the </a:t>
            </a:r>
            <a:r>
              <a:rPr lang="en-IN" sz="2200" b="1" i="1" dirty="0">
                <a:solidFill>
                  <a:srgbClr val="C00000"/>
                </a:solidFill>
                <a:latin typeface="Palatino Linotype" panose="02040502050505030304" pitchFamily="18" charset="0"/>
                <a:cs typeface="Arial" panose="020B0604020202020204" pitchFamily="34" charset="0"/>
              </a:rPr>
              <a:t>I</a:t>
            </a:r>
            <a:r>
              <a:rPr lang="en-IN" sz="2200" b="1" i="1" dirty="0">
                <a:solidFill>
                  <a:srgbClr val="C41A1A"/>
                </a:solidFill>
                <a:latin typeface="Palatino Linotype" panose="02040502050505030304" pitchFamily="18" charset="0"/>
                <a:cs typeface="Arial" panose="020B0604020202020204" pitchFamily="34" charset="0"/>
              </a:rPr>
              <a:t>N</a:t>
            </a:r>
            <a:r>
              <a:rPr lang="en-IN" sz="2200" dirty="0">
                <a:latin typeface="Palatino Linotype" panose="02040502050505030304" pitchFamily="18" charset="0"/>
                <a:cs typeface="Arial" panose="020B0604020202020204" pitchFamily="34" charset="0"/>
              </a:rPr>
              <a:t>, </a:t>
            </a:r>
            <a:r>
              <a:rPr lang="en-IN" sz="2200" b="1" i="1" dirty="0">
                <a:solidFill>
                  <a:srgbClr val="C41A1A"/>
                </a:solidFill>
                <a:latin typeface="Palatino Linotype" panose="02040502050505030304" pitchFamily="18" charset="0"/>
                <a:cs typeface="Arial" panose="020B0604020202020204" pitchFamily="34" charset="0"/>
              </a:rPr>
              <a:t>ANY</a:t>
            </a:r>
            <a:r>
              <a:rPr lang="en-IN" sz="2200" dirty="0">
                <a:latin typeface="Palatino Linotype" panose="02040502050505030304" pitchFamily="18" charset="0"/>
                <a:cs typeface="Arial" panose="020B0604020202020204" pitchFamily="34" charset="0"/>
              </a:rPr>
              <a:t>, or </a:t>
            </a:r>
            <a:r>
              <a:rPr lang="en-IN" sz="2200" b="1" i="1" dirty="0">
                <a:solidFill>
                  <a:srgbClr val="C41A1A"/>
                </a:solidFill>
                <a:latin typeface="Palatino Linotype" panose="02040502050505030304" pitchFamily="18" charset="0"/>
                <a:cs typeface="Arial" panose="020B0604020202020204" pitchFamily="34" charset="0"/>
              </a:rPr>
              <a:t>ALL</a:t>
            </a:r>
            <a:r>
              <a:rPr lang="en-IN" sz="2200" dirty="0">
                <a:latin typeface="Palatino Linotype" panose="02040502050505030304" pitchFamily="18" charset="0"/>
                <a:cs typeface="Arial" panose="020B0604020202020204" pitchFamily="34" charset="0"/>
              </a:rPr>
              <a:t> operator in outer query to handle a subquery that returns multiple rows.</a:t>
            </a:r>
          </a:p>
        </p:txBody>
      </p:sp>
      <p:grpSp>
        <p:nvGrpSpPr>
          <p:cNvPr id="2" name="Group 6"/>
          <p:cNvGrpSpPr/>
          <p:nvPr/>
        </p:nvGrpSpPr>
        <p:grpSpPr>
          <a:xfrm>
            <a:off x="1599993" y="2307925"/>
            <a:ext cx="9015731" cy="3117274"/>
            <a:chOff x="76200" y="2307925"/>
            <a:chExt cx="9016905" cy="3117274"/>
          </a:xfrm>
        </p:grpSpPr>
        <p:pic>
          <p:nvPicPr>
            <p:cNvPr id="6" name="Picture 5"/>
            <p:cNvPicPr>
              <a:picLocks noChangeAspect="1"/>
            </p:cNvPicPr>
            <p:nvPr/>
          </p:nvPicPr>
          <p:blipFill>
            <a:blip r:embed="rId2" cstate="print"/>
            <a:stretch>
              <a:fillRect/>
            </a:stretch>
          </p:blipFill>
          <p:spPr>
            <a:xfrm>
              <a:off x="76200" y="3657600"/>
              <a:ext cx="9016905" cy="1767599"/>
            </a:xfrm>
            <a:prstGeom prst="rect">
              <a:avLst/>
            </a:prstGeom>
          </p:spPr>
        </p:pic>
        <p:sp>
          <p:nvSpPr>
            <p:cNvPr id="12" name="TextBox 11"/>
            <p:cNvSpPr txBox="1"/>
            <p:nvPr/>
          </p:nvSpPr>
          <p:spPr>
            <a:xfrm>
              <a:off x="1018163" y="2307925"/>
              <a:ext cx="1750772" cy="461665"/>
            </a:xfrm>
            <a:prstGeom prst="rect">
              <a:avLst/>
            </a:prstGeom>
            <a:noFill/>
          </p:spPr>
          <p:txBody>
            <a:bodyPr wrap="none" rtlCol="0">
              <a:spAutoFit/>
            </a:bodyPr>
            <a:lstStyle/>
            <a:p>
              <a:r>
                <a:rPr lang="en-IN" sz="2400" dirty="0">
                  <a:solidFill>
                    <a:schemeClr val="bg1">
                      <a:lumMod val="65000"/>
                    </a:schemeClr>
                  </a:solidFill>
                </a:rPr>
                <a:t>Outer Query</a:t>
              </a:r>
            </a:p>
          </p:txBody>
        </p:sp>
        <p:cxnSp>
          <p:nvCxnSpPr>
            <p:cNvPr id="13" name="Straight Arrow Connector 12"/>
            <p:cNvCxnSpPr/>
            <p:nvPr/>
          </p:nvCxnSpPr>
          <p:spPr>
            <a:xfrm>
              <a:off x="1793240" y="2749658"/>
              <a:ext cx="0" cy="79908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181600" y="2307925"/>
              <a:ext cx="3240155" cy="461665"/>
            </a:xfrm>
            <a:prstGeom prst="rect">
              <a:avLst/>
            </a:prstGeom>
            <a:noFill/>
          </p:spPr>
          <p:txBody>
            <a:bodyPr wrap="none" rtlCol="0">
              <a:spAutoFit/>
            </a:bodyPr>
            <a:lstStyle/>
            <a:p>
              <a:r>
                <a:rPr lang="en-IN" sz="2400" dirty="0">
                  <a:solidFill>
                    <a:schemeClr val="bg1">
                      <a:lumMod val="65000"/>
                    </a:schemeClr>
                  </a:solidFill>
                </a:rPr>
                <a:t>Subquery or Inner query</a:t>
              </a:r>
            </a:p>
          </p:txBody>
        </p:sp>
        <p:cxnSp>
          <p:nvCxnSpPr>
            <p:cNvPr id="15" name="Straight Arrow Connector 14"/>
            <p:cNvCxnSpPr/>
            <p:nvPr/>
          </p:nvCxnSpPr>
          <p:spPr>
            <a:xfrm>
              <a:off x="7141034" y="2716999"/>
              <a:ext cx="0" cy="1376876"/>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xmlns="" id="{7160408A-66C2-451E-BBF6-0F3CA9C9554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13A6C1F3-5715-48FE-96FA-7D411154AB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76689461"/>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a:t>
            </a:r>
            <a:endParaRPr lang="en-IN" sz="3200" b="1" i="1" dirty="0">
              <a:latin typeface="Arial" pitchFamily="34" charset="0"/>
              <a:cs typeface="Arial" pitchFamily="34" charset="0"/>
            </a:endParaRPr>
          </a:p>
        </p:txBody>
      </p:sp>
      <p:sp>
        <p:nvSpPr>
          <p:cNvPr id="7" name="Rectangle 6"/>
          <p:cNvSpPr/>
          <p:nvPr/>
        </p:nvSpPr>
        <p:spPr>
          <a:xfrm>
            <a:off x="334566" y="908720"/>
            <a:ext cx="10585176" cy="2472472"/>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 may occur in:</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SELECT</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FROM</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WHERE</a:t>
            </a:r>
            <a:r>
              <a:rPr lang="en-IN" b="1" dirty="0">
                <a:solidFill>
                  <a:srgbClr val="00B0F0"/>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clause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A HAVING clause</a:t>
            </a:r>
          </a:p>
        </p:txBody>
      </p:sp>
      <p:pic>
        <p:nvPicPr>
          <p:cNvPr id="9" name="Picture 8">
            <a:extLst>
              <a:ext uri="{FF2B5EF4-FFF2-40B4-BE49-F238E27FC236}">
                <a16:creationId xmlns:a16="http://schemas.microsoft.com/office/drawing/2014/main" xmlns="" id="{4F76A993-F5CF-4D27-85C7-15B856BDF19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0ACFCB24-6937-45BD-B5FA-73C94D1B45F2}"/>
              </a:ext>
            </a:extLst>
          </p:cNvPr>
          <p:cNvSpPr/>
          <p:nvPr/>
        </p:nvSpPr>
        <p:spPr>
          <a:xfrm>
            <a:off x="334566" y="3573016"/>
            <a:ext cx="10585176" cy="2503249"/>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  </a:t>
            </a:r>
          </a:p>
          <a:p>
            <a:endParaRPr lang="en-IN" sz="800" b="1" dirty="0">
              <a:solidFill>
                <a:srgbClr val="FF0000"/>
              </a:solidFill>
              <a:latin typeface="Palatino Linotype" panose="02040502050505030304" pitchFamily="18" charset="0"/>
              <a:cs typeface="Arial" panose="020B0604020202020204" pitchFamily="34" charset="0"/>
            </a:endParaRPr>
          </a:p>
          <a:p>
            <a:r>
              <a:rPr lang="en-IN" b="1" dirty="0">
                <a:latin typeface="Palatino Linotype" panose="02040502050505030304" pitchFamily="18" charset="0"/>
                <a:cs typeface="Arial" panose="020B0604020202020204" pitchFamily="34" charset="0"/>
              </a:rPr>
              <a:t>A subquery's outer statement can be any one of :</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SELECT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INSERT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UPDATE</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DELETE</a:t>
            </a:r>
          </a:p>
        </p:txBody>
      </p:sp>
      <p:pic>
        <p:nvPicPr>
          <p:cNvPr id="8" name="Picture 7">
            <a:extLst>
              <a:ext uri="{FF2B5EF4-FFF2-40B4-BE49-F238E27FC236}">
                <a16:creationId xmlns:a16="http://schemas.microsoft.com/office/drawing/2014/main" xmlns="" id="{9E4963D5-C5D7-4665-A966-D1AF5B36153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214886" y="4581128"/>
            <a:ext cx="8114203" cy="1914956"/>
          </a:xfrm>
          <a:prstGeom prst="rect">
            <a:avLst/>
          </a:prstGeom>
        </p:spPr>
      </p:pic>
      <p:sp>
        <p:nvSpPr>
          <p:cNvPr id="11" name="Rectangle 10">
            <a:extLst>
              <a:ext uri="{FF2B5EF4-FFF2-40B4-BE49-F238E27FC236}">
                <a16:creationId xmlns:a16="http://schemas.microsoft.com/office/drawing/2014/main" xmlns="" id="{F6B906D5-CB28-4155-B7AB-665F57C64664}"/>
              </a:ext>
            </a:extLst>
          </p:cNvPr>
          <p:cNvSpPr/>
          <p:nvPr/>
        </p:nvSpPr>
        <p:spPr>
          <a:xfrm>
            <a:off x="3214886" y="584777"/>
            <a:ext cx="7622728" cy="400110"/>
          </a:xfrm>
          <a:prstGeom prst="rect">
            <a:avLst/>
          </a:prstGeom>
        </p:spPr>
        <p:txBody>
          <a:bodyPr wrap="none">
            <a:spAutoFit/>
          </a:bodyPr>
          <a:lstStyle/>
          <a:p>
            <a:r>
              <a:rPr lang="en-US" sz="2000" b="1" dirty="0">
                <a:solidFill>
                  <a:srgbClr val="222222"/>
                </a:solidFill>
                <a:latin typeface="Palatino Linotype" panose="02040502050505030304" pitchFamily="18" charset="0"/>
              </a:rPr>
              <a:t>A subquery is a SELECT statement within another statement.</a:t>
            </a:r>
            <a:endParaRPr lang="en-IN" sz="2000" dirty="0">
              <a:latin typeface="Palatino Linotype" panose="02040502050505030304" pitchFamily="18" charset="0"/>
            </a:endParaRPr>
          </a:p>
        </p:txBody>
      </p:sp>
      <p:sp>
        <p:nvSpPr>
          <p:cNvPr id="12" name="Footer Placeholder 2">
            <a:extLst>
              <a:ext uri="{FF2B5EF4-FFF2-40B4-BE49-F238E27FC236}">
                <a16:creationId xmlns:a16="http://schemas.microsoft.com/office/drawing/2014/main" xmlns="" id="{EC3C72A1-5BEC-4A72-BB33-29A61466F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6125583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INSERT</a:t>
            </a:r>
            <a:endParaRPr lang="en-IN" sz="3200" b="1" i="1" dirty="0">
              <a:latin typeface="Arial" pitchFamily="34" charset="0"/>
              <a:cs typeface="Arial" pitchFamily="34" charset="0"/>
            </a:endParaRPr>
          </a:p>
        </p:txBody>
      </p:sp>
      <p:sp>
        <p:nvSpPr>
          <p:cNvPr id="5" name="Rectangle 3"/>
          <p:cNvSpPr>
            <a:spLocks noChangeArrowheads="1"/>
          </p:cNvSpPr>
          <p:nvPr/>
        </p:nvSpPr>
        <p:spPr bwMode="auto">
          <a:xfrm>
            <a:off x="334566" y="1422739"/>
            <a:ext cx="11305256"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INSERT INTO table_name [ (column1 [, column2 ]) ] SELECT [ *|column1 [, column2 ] FROM table1 [, table2 ] [ WHERE VALUE OPERATOR ]; </a:t>
            </a:r>
          </a:p>
        </p:txBody>
      </p:sp>
      <p:grpSp>
        <p:nvGrpSpPr>
          <p:cNvPr id="13" name="Group 12">
            <a:extLst>
              <a:ext uri="{FF2B5EF4-FFF2-40B4-BE49-F238E27FC236}">
                <a16:creationId xmlns:a16="http://schemas.microsoft.com/office/drawing/2014/main" xmlns="" id="{08C7A7C7-EC08-4C50-A028-1E5B883210BD}"/>
              </a:ext>
            </a:extLst>
          </p:cNvPr>
          <p:cNvGrpSpPr/>
          <p:nvPr/>
        </p:nvGrpSpPr>
        <p:grpSpPr>
          <a:xfrm>
            <a:off x="550590" y="2688347"/>
            <a:ext cx="7165827" cy="2039029"/>
            <a:chOff x="1672223" y="2939146"/>
            <a:chExt cx="7165827" cy="2039029"/>
          </a:xfrm>
        </p:grpSpPr>
        <p:grpSp>
          <p:nvGrpSpPr>
            <p:cNvPr id="2" name="Group 1">
              <a:extLst>
                <a:ext uri="{FF2B5EF4-FFF2-40B4-BE49-F238E27FC236}">
                  <a16:creationId xmlns:a16="http://schemas.microsoft.com/office/drawing/2014/main" xmlns="" id="{E0C7D552-A73D-448F-B080-F756F35E630F}"/>
                </a:ext>
              </a:extLst>
            </p:cNvPr>
            <p:cNvGrpSpPr/>
            <p:nvPr/>
          </p:nvGrpSpPr>
          <p:grpSpPr>
            <a:xfrm>
              <a:off x="1672225" y="2939146"/>
              <a:ext cx="6980916" cy="547687"/>
              <a:chOff x="1672225" y="2939146"/>
              <a:chExt cx="6980916" cy="547687"/>
            </a:xfrm>
          </p:grpSpPr>
          <p:pic>
            <p:nvPicPr>
              <p:cNvPr id="3" name="Picture 2"/>
              <p:cNvPicPr>
                <a:picLocks noChangeAspect="1"/>
              </p:cNvPicPr>
              <p:nvPr/>
            </p:nvPicPr>
            <p:blipFill>
              <a:blip r:embed="rId2" cstate="print"/>
              <a:stretch>
                <a:fillRect/>
              </a:stretch>
            </p:blipFill>
            <p:spPr>
              <a:xfrm>
                <a:off x="1672225" y="3033714"/>
                <a:ext cx="6980916" cy="409575"/>
              </a:xfrm>
              <a:prstGeom prst="rect">
                <a:avLst/>
              </a:prstGeom>
            </p:spPr>
          </p:pic>
          <p:sp>
            <p:nvSpPr>
              <p:cNvPr id="7" name="Rectangle 6"/>
              <p:cNvSpPr/>
              <p:nvPr/>
            </p:nvSpPr>
            <p:spPr>
              <a:xfrm>
                <a:off x="5430042" y="2939146"/>
                <a:ext cx="3223099"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8" name="Group 7">
              <a:extLst>
                <a:ext uri="{FF2B5EF4-FFF2-40B4-BE49-F238E27FC236}">
                  <a16:creationId xmlns:a16="http://schemas.microsoft.com/office/drawing/2014/main" xmlns="" id="{B51265A7-C7F3-4AA7-B090-E77182500CC4}"/>
                </a:ext>
              </a:extLst>
            </p:cNvPr>
            <p:cNvGrpSpPr/>
            <p:nvPr/>
          </p:nvGrpSpPr>
          <p:grpSpPr>
            <a:xfrm>
              <a:off x="1672223" y="4038602"/>
              <a:ext cx="7165827" cy="939573"/>
              <a:chOff x="1672223" y="4038602"/>
              <a:chExt cx="7165827" cy="939573"/>
            </a:xfrm>
          </p:grpSpPr>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72223" y="4038602"/>
                <a:ext cx="7165827" cy="860503"/>
              </a:xfrm>
              <a:prstGeom prst="rect">
                <a:avLst/>
              </a:prstGeom>
            </p:spPr>
          </p:pic>
          <p:sp>
            <p:nvSpPr>
              <p:cNvPr id="9" name="Rectangle 8"/>
              <p:cNvSpPr/>
              <p:nvPr/>
            </p:nvSpPr>
            <p:spPr>
              <a:xfrm>
                <a:off x="2215290" y="4430488"/>
                <a:ext cx="6280908" cy="547687"/>
              </a:xfrm>
              <a:prstGeom prst="rect">
                <a:avLst/>
              </a:prstGeom>
              <a:noFill/>
              <a:ln>
                <a:solidFill>
                  <a:srgbClr val="0083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pic>
        <p:nvPicPr>
          <p:cNvPr id="11" name="Picture 10">
            <a:extLst>
              <a:ext uri="{FF2B5EF4-FFF2-40B4-BE49-F238E27FC236}">
                <a16:creationId xmlns:a16="http://schemas.microsoft.com/office/drawing/2014/main" xmlns="" id="{50A05D5D-96B7-409E-89FD-45AC8FD5D18F}"/>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Rectangle 11">
            <a:extLst>
              <a:ext uri="{FF2B5EF4-FFF2-40B4-BE49-F238E27FC236}">
                <a16:creationId xmlns:a16="http://schemas.microsoft.com/office/drawing/2014/main" xmlns="" id="{EF098BF8-D89F-42CF-A1AE-8F99CCCB3D3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4" name="Footer Placeholder 2">
            <a:extLst>
              <a:ext uri="{FF2B5EF4-FFF2-40B4-BE49-F238E27FC236}">
                <a16:creationId xmlns:a16="http://schemas.microsoft.com/office/drawing/2014/main" xmlns="" id="{B1A54B3D-D5E3-469C-801D-BB2D879C802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4304229"/>
      </p:ext>
    </p:extLst>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UPDATE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C4EA531A-A9C8-42FB-BDCE-2E78306B6DC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1ECDAC06-F040-4BA4-9E21-503DF0085CD9}"/>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xmlns="" id="{BE98E545-0ACF-48D4-BD38-11B083A7BA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xmlns="" id="{D0597A06-4A4B-4A0F-8623-05469B4AE9E1}"/>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UPDATE</a:t>
            </a:r>
            <a:r>
              <a:rPr lang="en-US" sz="2000" dirty="0">
                <a:latin typeface="Liberation Mono"/>
                <a:cs typeface="Arial" panose="020B0604020202020204" pitchFamily="34" charset="0"/>
              </a:rPr>
              <a:t> table_name </a:t>
            </a:r>
            <a:r>
              <a:rPr lang="en-US" sz="2000" dirty="0">
                <a:solidFill>
                  <a:srgbClr val="0077AA"/>
                </a:solidFill>
                <a:latin typeface="Liberation Mono"/>
                <a:cs typeface="Arial" panose="020B0604020202020204" pitchFamily="34" charset="0"/>
              </a:rPr>
              <a:t>SET</a:t>
            </a:r>
            <a:r>
              <a:rPr lang="en-US" sz="2000" dirty="0">
                <a:latin typeface="Liberation Mono"/>
                <a:cs typeface="Arial" panose="020B0604020202020204" pitchFamily="34" charset="0"/>
              </a:rPr>
              <a:t> column_name = </a:t>
            </a:r>
            <a:r>
              <a:rPr lang="en-US" sz="2000" dirty="0">
                <a:solidFill>
                  <a:srgbClr val="0077AA"/>
                </a:solidFill>
                <a:latin typeface="Liberation Mono"/>
                <a:cs typeface="Arial" panose="020B0604020202020204" pitchFamily="34" charset="0"/>
              </a:rPr>
              <a:t>(</a:t>
            </a:r>
            <a:r>
              <a:rPr lang="en-US" sz="2000">
                <a:solidFill>
                  <a:srgbClr val="0077AA"/>
                </a:solidFill>
                <a:latin typeface="Liberation Mono"/>
                <a:cs typeface="Arial" panose="020B0604020202020204" pitchFamily="34" charset="0"/>
              </a:rPr>
              <a:t>subquery) </a:t>
            </a:r>
            <a:r>
              <a:rPr lang="en-US" sz="2000">
                <a:latin typeface="Liberation Mono"/>
                <a:cs typeface="Arial" panose="020B0604020202020204" pitchFamily="34" charset="0"/>
              </a:rPr>
              <a:t>[ WHERE ]</a:t>
            </a:r>
            <a:endParaRPr lang="en-US" sz="2000" dirty="0">
              <a:solidFill>
                <a:srgbClr val="0077AA"/>
              </a:solidFill>
              <a:latin typeface="Liberation Mono"/>
              <a:cs typeface="Arial" panose="020B0604020202020204" pitchFamily="34" charset="0"/>
            </a:endParaRPr>
          </a:p>
        </p:txBody>
      </p:sp>
      <p:sp>
        <p:nvSpPr>
          <p:cNvPr id="3" name="Rectangle 3">
            <a:extLst>
              <a:ext uri="{FF2B5EF4-FFF2-40B4-BE49-F238E27FC236}">
                <a16:creationId xmlns:a16="http://schemas.microsoft.com/office/drawing/2014/main" xmlns="" id="{E66CBF48-F6EE-4202-92C9-AC64788CCD6A}"/>
              </a:ext>
            </a:extLst>
          </p:cNvPr>
          <p:cNvSpPr>
            <a:spLocks noChangeArrowheads="1"/>
          </p:cNvSpPr>
          <p:nvPr/>
        </p:nvSpPr>
        <p:spPr bwMode="auto">
          <a:xfrm>
            <a:off x="451604" y="3786190"/>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UPDATE table_name SET column_name = new value [ WHERE OPERATOR [ VALUE ] (SELECT column_name FROM table_name) [ WHERE) ] </a:t>
            </a:r>
          </a:p>
        </p:txBody>
      </p:sp>
    </p:spTree>
    <p:extLst>
      <p:ext uri="{BB962C8B-B14F-4D97-AF65-F5344CB8AC3E}">
        <p14:creationId xmlns:p14="http://schemas.microsoft.com/office/powerpoint/2010/main" xmlns="" val="1705078708"/>
      </p:ext>
    </p:extLst>
  </p:cSld>
  <p:clrMapOvr>
    <a:masterClrMapping/>
  </p:clrMapOvr>
  <p:transition/>
</p:sld>
</file>

<file path=ppt/slides/slide3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Subqueries with DELETE</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3AE7FDBE-B36B-41A7-A42E-8CE574E336C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014B4058-975E-4DEC-8359-357351836FBF}"/>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8" name="Footer Placeholder 2">
            <a:extLst>
              <a:ext uri="{FF2B5EF4-FFF2-40B4-BE49-F238E27FC236}">
                <a16:creationId xmlns:a16="http://schemas.microsoft.com/office/drawing/2014/main" xmlns="" id="{617D736C-0ADE-4963-847C-AA2ADC8648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3">
            <a:extLst>
              <a:ext uri="{FF2B5EF4-FFF2-40B4-BE49-F238E27FC236}">
                <a16:creationId xmlns:a16="http://schemas.microsoft.com/office/drawing/2014/main" xmlns="" id="{322FD73C-4512-471E-96DE-00521216749C}"/>
              </a:ext>
            </a:extLst>
          </p:cNvPr>
          <p:cNvSpPr>
            <a:spLocks noChangeArrowheads="1"/>
          </p:cNvSpPr>
          <p:nvPr/>
        </p:nvSpPr>
        <p:spPr bwMode="auto">
          <a:xfrm>
            <a:off x="237290" y="2643182"/>
            <a:ext cx="11233248" cy="70788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latin typeface="Liberation Mono"/>
                <a:cs typeface="Arial" panose="020B0604020202020204" pitchFamily="34" charset="0"/>
              </a:rPr>
              <a:t>DELETE FROM table_name [ WHERE OPERATOR [ VALUE ] (SELECT column_name FROM table_name) [ WHERE) ]</a:t>
            </a:r>
          </a:p>
        </p:txBody>
      </p:sp>
      <p:sp>
        <p:nvSpPr>
          <p:cNvPr id="3" name="Rectangle 3">
            <a:extLst>
              <a:ext uri="{FF2B5EF4-FFF2-40B4-BE49-F238E27FC236}">
                <a16:creationId xmlns:a16="http://schemas.microsoft.com/office/drawing/2014/main" xmlns="" id="{81AFFEE1-0F86-485B-8E77-51AF14BD27F4}"/>
              </a:ext>
            </a:extLst>
          </p:cNvPr>
          <p:cNvSpPr>
            <a:spLocks noChangeArrowheads="1"/>
          </p:cNvSpPr>
          <p:nvPr/>
        </p:nvSpPr>
        <p:spPr bwMode="auto">
          <a:xfrm>
            <a:off x="334566" y="1422739"/>
            <a:ext cx="11233248" cy="40011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sz="2000" dirty="0">
                <a:solidFill>
                  <a:srgbClr val="0077AA"/>
                </a:solidFill>
                <a:latin typeface="Liberation Mono"/>
                <a:cs typeface="Arial" panose="020B0604020202020204" pitchFamily="34" charset="0"/>
              </a:rPr>
              <a:t>DELETE</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table_name [ WHERE  = </a:t>
            </a:r>
            <a:r>
              <a:rPr lang="en-US" sz="2000" dirty="0">
                <a:solidFill>
                  <a:srgbClr val="0077AA"/>
                </a:solidFill>
                <a:latin typeface="Liberation Mono"/>
                <a:cs typeface="Arial" panose="020B0604020202020204" pitchFamily="34" charset="0"/>
              </a:rPr>
              <a:t>(subquery)</a:t>
            </a:r>
            <a:r>
              <a:rPr lang="en-US" sz="2000" dirty="0">
                <a:latin typeface="Liberation Mono"/>
                <a:cs typeface="Arial" panose="020B0604020202020204" pitchFamily="34" charset="0"/>
              </a:rPr>
              <a:t> ]</a:t>
            </a:r>
          </a:p>
        </p:txBody>
      </p:sp>
    </p:spTree>
    <p:extLst>
      <p:ext uri="{BB962C8B-B14F-4D97-AF65-F5344CB8AC3E}">
        <p14:creationId xmlns:p14="http://schemas.microsoft.com/office/powerpoint/2010/main" xmlns="" val="3087056985"/>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Types of Subqueries</a:t>
            </a:r>
            <a:endParaRPr lang="en-IN" sz="3200" b="1" i="1" dirty="0">
              <a:latin typeface="Arial" pitchFamily="34" charset="0"/>
              <a:cs typeface="Arial" pitchFamily="34" charset="0"/>
            </a:endParaRPr>
          </a:p>
        </p:txBody>
      </p:sp>
      <p:sp>
        <p:nvSpPr>
          <p:cNvPr id="9" name="Rectangle 8"/>
          <p:cNvSpPr/>
          <p:nvPr/>
        </p:nvSpPr>
        <p:spPr>
          <a:xfrm>
            <a:off x="334566" y="1117188"/>
            <a:ext cx="11593288" cy="3647152"/>
          </a:xfrm>
          <a:prstGeom prst="rect">
            <a:avLst/>
          </a:prstGeom>
        </p:spPr>
        <p:txBody>
          <a:bodyPr wrap="square">
            <a:spAutoFit/>
          </a:bodyPr>
          <a:lstStyle/>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The Subquery as Scalar Operand</a:t>
            </a:r>
            <a:r>
              <a:rPr lang="en-IN" sz="2100" dirty="0">
                <a:solidFill>
                  <a:srgbClr val="C00000"/>
                </a:solidFill>
                <a:latin typeface="Arial" panose="020B0604020202020204" pitchFamily="34" charset="0"/>
                <a:cs typeface="Arial" panose="020B0604020202020204" pitchFamily="34" charset="0"/>
              </a:rPr>
              <a:t> – </a:t>
            </a:r>
            <a:r>
              <a:rPr lang="en-IN" sz="2100" dirty="0">
                <a:solidFill>
                  <a:srgbClr val="0070C0"/>
                </a:solidFill>
                <a:latin typeface="Arial" panose="020B0604020202020204" pitchFamily="34" charset="0"/>
                <a:cs typeface="Arial" panose="020B0604020202020204" pitchFamily="34" charset="0"/>
              </a:rPr>
              <a:t>SELECT clause</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Comparisons using Subqueries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Single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in the FROM Clause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Inline Views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ALL, ANY, IN, or SOME </a:t>
            </a:r>
            <a:r>
              <a:rPr lang="en-IN" sz="2100" dirty="0">
                <a:solidFill>
                  <a:srgbClr val="C00000"/>
                </a:solidFill>
                <a:latin typeface="Arial" panose="020B0604020202020204" pitchFamily="34" charset="0"/>
                <a:cs typeface="Arial" panose="020B0604020202020204" pitchFamily="34" charset="0"/>
              </a:rPr>
              <a:t>– </a:t>
            </a:r>
            <a:r>
              <a:rPr lang="en-IN" sz="2100" dirty="0">
                <a:solidFill>
                  <a:srgbClr val="0070C0"/>
                </a:solidFill>
                <a:latin typeface="Arial" panose="020B0604020202020204" pitchFamily="34" charset="0"/>
                <a:cs typeface="Arial" panose="020B0604020202020204" pitchFamily="34" charset="0"/>
              </a:rPr>
              <a:t>WHERE / HAVING clause </a:t>
            </a:r>
            <a:r>
              <a:rPr lang="en-IN" sz="2100" dirty="0">
                <a:solidFill>
                  <a:schemeClr val="accent4">
                    <a:lumMod val="75000"/>
                  </a:schemeClr>
                </a:solidFill>
                <a:latin typeface="Arial" panose="020B0604020202020204" pitchFamily="34" charset="0"/>
                <a:cs typeface="Arial" panose="020B0604020202020204" pitchFamily="34" charset="0"/>
              </a:rPr>
              <a:t>(</a:t>
            </a:r>
            <a:r>
              <a:rPr lang="en-IN" sz="2100" dirty="0">
                <a:solidFill>
                  <a:schemeClr val="bg2">
                    <a:lumMod val="25000"/>
                  </a:schemeClr>
                </a:solidFill>
                <a:latin typeface="Arial" panose="020B0604020202020204" pitchFamily="34" charset="0"/>
                <a:cs typeface="Arial" panose="020B0604020202020204" pitchFamily="34" charset="0"/>
              </a:rPr>
              <a:t>Multiple row subquery</a:t>
            </a:r>
            <a:r>
              <a:rPr lang="en-IN" sz="2100" dirty="0">
                <a:solidFill>
                  <a:schemeClr val="accent4">
                    <a:lumMod val="75000"/>
                  </a:schemeClr>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IN" sz="2100" dirty="0">
              <a:solidFill>
                <a:schemeClr val="accent4">
                  <a:lumMod val="75000"/>
                </a:schemeClr>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Subqueries with EXISTS or NOT EXISTS</a:t>
            </a:r>
          </a:p>
          <a:p>
            <a:pPr marL="285750" indent="-285750">
              <a:buFont typeface="Arial" panose="020B0604020202020204" pitchFamily="34" charset="0"/>
              <a:buChar char="•"/>
            </a:pPr>
            <a:endParaRPr lang="en-IN" sz="2100" dirty="0">
              <a:solidFill>
                <a:srgbClr val="00808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2100" dirty="0">
                <a:solidFill>
                  <a:srgbClr val="008080"/>
                </a:solidFill>
                <a:latin typeface="Arial" panose="020B0604020202020204" pitchFamily="34" charset="0"/>
                <a:cs typeface="Arial" panose="020B0604020202020204" pitchFamily="34" charset="0"/>
              </a:rPr>
              <a:t>Row Subqueries</a:t>
            </a:r>
          </a:p>
        </p:txBody>
      </p:sp>
      <p:pic>
        <p:nvPicPr>
          <p:cNvPr id="5" name="Picture 4">
            <a:extLst>
              <a:ext uri="{FF2B5EF4-FFF2-40B4-BE49-F238E27FC236}">
                <a16:creationId xmlns:a16="http://schemas.microsoft.com/office/drawing/2014/main" xmlns="" id="{EFCEA25C-A470-465B-BC39-A867F65676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CAD7C66-2D7B-4AB2-BA16-AF994F4154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1921708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The Subquery as Scalar Operand</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70701818-F59D-4CF7-8635-7430223966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8629704-FAB8-4568-A0E4-374CFEB151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7112471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sp>
        <p:nvSpPr>
          <p:cNvPr id="5" name="Rectangle 4"/>
          <p:cNvSpPr/>
          <p:nvPr/>
        </p:nvSpPr>
        <p:spPr>
          <a:xfrm>
            <a:off x="370570" y="2060848"/>
            <a:ext cx="11449272" cy="1015663"/>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subquery that returns </a:t>
            </a:r>
            <a:r>
              <a:rPr lang="en-IN" b="1" dirty="0">
                <a:solidFill>
                  <a:srgbClr val="0089A4"/>
                </a:solidFill>
                <a:latin typeface="Palatino Linotype" panose="02040502050505030304" pitchFamily="18" charset="0"/>
                <a:cs typeface="Arial" panose="020B0604020202020204" pitchFamily="34" charset="0"/>
              </a:rPr>
              <a:t>exactly one column value from one row</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scalar subquery is a simple operand, and you can use it almost anywhere a single column value is legal. </a:t>
            </a:r>
          </a:p>
        </p:txBody>
      </p:sp>
      <p:sp>
        <p:nvSpPr>
          <p:cNvPr id="2" name="Rectangle 1"/>
          <p:cNvSpPr/>
          <p:nvPr/>
        </p:nvSpPr>
        <p:spPr>
          <a:xfrm>
            <a:off x="397989" y="4805764"/>
            <a:ext cx="8990430" cy="1415772"/>
          </a:xfrm>
          <a:prstGeom prst="rect">
            <a:avLst/>
          </a:prstGeom>
        </p:spPr>
        <p:txBody>
          <a:bodyPr wrap="square">
            <a:spAutoFit/>
          </a:bodyPr>
          <a:lstStyle/>
          <a:p>
            <a:r>
              <a:rPr lang="en-IN" sz="2200" dirty="0">
                <a:solidFill>
                  <a:srgbClr val="FF0000"/>
                </a:solidFill>
                <a:latin typeface="Palatino Linotype" panose="02040502050505030304" pitchFamily="18" charset="0"/>
                <a:ea typeface="Times New Roman" panose="02020603050405020304" pitchFamily="18" charset="0"/>
              </a:rPr>
              <a:t>Following statements will raise an error.</a:t>
            </a:r>
          </a:p>
          <a:p>
            <a:endParaRPr lang="en-IN" sz="800" dirty="0">
              <a:solidFill>
                <a:srgbClr val="0077AA"/>
              </a:solidFill>
              <a:latin typeface="Arial" panose="020B0604020202020204" pitchFamily="34" charset="0"/>
              <a:ea typeface="Times New Roman" panose="02020603050405020304" pitchFamily="18"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1, 2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endParaRPr lang="en-IN" dirty="0">
              <a:solidFill>
                <a:srgbClr val="92D050"/>
              </a:solidFill>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ID, nameFirst, nameLast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342900" indent="-34290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a:t>
            </a:r>
            <a:r>
              <a:rPr lang="en-IN" dirty="0">
                <a:solidFill>
                  <a:srgbClr val="FF0000"/>
                </a:solidFill>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solidFill>
                  <a:srgbClr val="FF0000"/>
                </a:solidFill>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endParaRPr lang="en-IN" dirty="0">
              <a:solidFill>
                <a:srgbClr val="92D050"/>
              </a:solidFill>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xmlns="" id="{2620064B-465A-4E7F-8699-53E7F953DFC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DF135828-EF15-4F38-9091-5ECCD6A6A611}"/>
              </a:ext>
            </a:extLst>
          </p:cNvPr>
          <p:cNvSpPr/>
          <p:nvPr/>
        </p:nvSpPr>
        <p:spPr>
          <a:xfrm>
            <a:off x="397989" y="3284984"/>
            <a:ext cx="11449272" cy="1225977"/>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0 rows then the value of scalar subquery expression is </a:t>
            </a:r>
            <a:r>
              <a:rPr lang="en-IN" b="1" dirty="0">
                <a:solidFill>
                  <a:srgbClr val="0089A4"/>
                </a:solidFill>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a:t>
            </a:r>
          </a:p>
          <a:p>
            <a:pPr marL="285750" indent="-285750">
              <a:lnSpc>
                <a:spcPct val="150000"/>
              </a:lnSpc>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subquery returns more than one row then MySQL returns an </a:t>
            </a:r>
            <a:r>
              <a:rPr lang="en-IN" b="1" dirty="0">
                <a:solidFill>
                  <a:srgbClr val="0089A4"/>
                </a:solidFill>
                <a:latin typeface="Palatino Linotype" panose="02040502050505030304" pitchFamily="18" charset="0"/>
                <a:cs typeface="Arial" panose="020B0604020202020204" pitchFamily="34" charset="0"/>
              </a:rPr>
              <a:t>ERROR</a:t>
            </a:r>
            <a:r>
              <a:rPr lang="en-IN" dirty="0">
                <a:latin typeface="Palatino Linotype" panose="02040502050505030304" pitchFamily="18" charset="0"/>
                <a:cs typeface="Arial" panose="020B0604020202020204" pitchFamily="34" charset="0"/>
              </a:rPr>
              <a:t>.</a:t>
            </a:r>
          </a:p>
        </p:txBody>
      </p:sp>
      <p:sp>
        <p:nvSpPr>
          <p:cNvPr id="9" name="Rectangle 8">
            <a:extLst>
              <a:ext uri="{FF2B5EF4-FFF2-40B4-BE49-F238E27FC236}">
                <a16:creationId xmlns:a16="http://schemas.microsoft.com/office/drawing/2014/main" xmlns="" id="{7B22CC94-7B9D-4E88-B2B6-5636531A91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xmlns="" id="{F14CD656-7702-4994-B93A-18F1552075BF}"/>
              </a:ext>
            </a:extLst>
          </p:cNvPr>
          <p:cNvSpPr/>
          <p:nvPr/>
        </p:nvSpPr>
        <p:spPr>
          <a:xfrm>
            <a:off x="317732" y="1313607"/>
            <a:ext cx="4551407"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(subquery) FROM </a:t>
            </a:r>
            <a:r>
              <a:rPr lang="en-US" sz="2000" i="1" dirty="0">
                <a:solidFill>
                  <a:srgbClr val="0077AA"/>
                </a:solidFill>
                <a:latin typeface="Liberation Mono"/>
                <a:cs typeface="Arial" panose="020B0604020202020204" pitchFamily="34" charset="0"/>
              </a:rPr>
              <a:t>r</a:t>
            </a:r>
            <a:r>
              <a:rPr lang="en-US" sz="2000" dirty="0">
                <a:solidFill>
                  <a:srgbClr val="0077AA"/>
                </a:solidFill>
                <a:latin typeface="Liberation Mono"/>
                <a:cs typeface="Arial" panose="020B0604020202020204" pitchFamily="34" charset="0"/>
              </a:rPr>
              <a:t> </a:t>
            </a:r>
          </a:p>
        </p:txBody>
      </p:sp>
      <p:sp>
        <p:nvSpPr>
          <p:cNvPr id="11" name="Footer Placeholder 2">
            <a:extLst>
              <a:ext uri="{FF2B5EF4-FFF2-40B4-BE49-F238E27FC236}">
                <a16:creationId xmlns:a16="http://schemas.microsoft.com/office/drawing/2014/main" xmlns="" id="{AA055FBA-5BA2-40B0-A197-D7143DBA1D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4080493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The Subquery as Scalar Operand</a:t>
            </a:r>
          </a:p>
        </p:txBody>
      </p:sp>
      <p:pic>
        <p:nvPicPr>
          <p:cNvPr id="9" name="Picture 8">
            <a:extLst>
              <a:ext uri="{FF2B5EF4-FFF2-40B4-BE49-F238E27FC236}">
                <a16:creationId xmlns:a16="http://schemas.microsoft.com/office/drawing/2014/main" xmlns="" id="{1F54338D-EC78-40D2-8BCD-31CBB16A309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xmlns="" id="{F095B0EC-48F6-43C4-881F-82A1D7D2BF5B}"/>
              </a:ext>
            </a:extLst>
          </p:cNvPr>
          <p:cNvSpPr/>
          <p:nvPr/>
        </p:nvSpPr>
        <p:spPr>
          <a:xfrm>
            <a:off x="432995" y="1209526"/>
            <a:ext cx="11422852"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8</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IN" dirty="0">
                <a:solidFill>
                  <a:srgbClr val="00B050"/>
                </a:solidFill>
                <a:latin typeface="Liberation Mono"/>
                <a:cs typeface="Arial" panose="020B0604020202020204" pitchFamily="34" charset="0"/>
              </a:rPr>
              <a:t>Total Amount Of Student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sp>
        <p:nvSpPr>
          <p:cNvPr id="12" name="Rectangle 11">
            <a:extLst>
              <a:ext uri="{FF2B5EF4-FFF2-40B4-BE49-F238E27FC236}">
                <a16:creationId xmlns:a16="http://schemas.microsoft.com/office/drawing/2014/main" xmlns="" id="{7B94A739-0095-4DCF-B754-7D10496142C4}"/>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pic>
        <p:nvPicPr>
          <p:cNvPr id="13" name="Picture 12">
            <a:extLst>
              <a:ext uri="{FF2B5EF4-FFF2-40B4-BE49-F238E27FC236}">
                <a16:creationId xmlns:a16="http://schemas.microsoft.com/office/drawing/2014/main" xmlns="" id="{6888566E-B302-4BDA-BFDE-EFADB2C443C6}"/>
              </a:ext>
            </a:extLst>
          </p:cNvPr>
          <p:cNvPicPr>
            <a:picLocks noChangeAspect="1"/>
          </p:cNvPicPr>
          <p:nvPr/>
        </p:nvPicPr>
        <p:blipFill>
          <a:blip r:embed="rId3" cstate="print"/>
          <a:stretch>
            <a:fillRect/>
          </a:stretch>
        </p:blipFill>
        <p:spPr>
          <a:xfrm>
            <a:off x="432995" y="2160203"/>
            <a:ext cx="3790004" cy="835183"/>
          </a:xfrm>
          <a:prstGeom prst="rect">
            <a:avLst/>
          </a:prstGeom>
        </p:spPr>
      </p:pic>
      <p:sp>
        <p:nvSpPr>
          <p:cNvPr id="14" name="Rectangle 13">
            <a:extLst>
              <a:ext uri="{FF2B5EF4-FFF2-40B4-BE49-F238E27FC236}">
                <a16:creationId xmlns:a16="http://schemas.microsoft.com/office/drawing/2014/main" xmlns="" id="{4705282A-DD1F-43FB-9091-619FD54E54CD}"/>
              </a:ext>
            </a:extLst>
          </p:cNvPr>
          <p:cNvSpPr/>
          <p:nvPr/>
        </p:nvSpPr>
        <p:spPr>
          <a:xfrm>
            <a:off x="432995" y="3646765"/>
            <a:ext cx="11566866"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8</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SUM</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amount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studentID = 12</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AS</a:t>
            </a:r>
            <a:r>
              <a:rPr lang="en-IN" dirty="0">
                <a:latin typeface="Liberation Mono"/>
                <a:cs typeface="Arial" panose="020B0604020202020204" pitchFamily="34" charset="0"/>
              </a:rPr>
              <a:t> "</a:t>
            </a:r>
            <a:r>
              <a:rPr lang="en-US" dirty="0">
                <a:solidFill>
                  <a:srgbClr val="00B050"/>
                </a:solidFill>
                <a:latin typeface="Liberation Mono"/>
                <a:cs typeface="Arial" panose="020B0604020202020204" pitchFamily="34" charset="0"/>
              </a:rPr>
              <a:t>Total Difference of Amount between student 8 and 12</a:t>
            </a:r>
            <a:r>
              <a:rPr lang="en-IN" dirty="0">
                <a:latin typeface="Liberation Mono"/>
                <a:cs typeface="Arial" panose="020B0604020202020204" pitchFamily="34" charset="0"/>
              </a:rPr>
              <a:t>" </a:t>
            </a:r>
            <a:r>
              <a:rPr lang="en-IN" dirty="0">
                <a:solidFill>
                  <a:srgbClr val="0077AA"/>
                </a:solidFill>
                <a:latin typeface="Liberation Mono"/>
              </a:rPr>
              <a:t>FROM</a:t>
            </a:r>
            <a:r>
              <a:rPr lang="en-IN" dirty="0">
                <a:latin typeface="Liberation Mono"/>
                <a:cs typeface="Arial" panose="020B0604020202020204" pitchFamily="34" charset="0"/>
              </a:rPr>
              <a:t> dual;</a:t>
            </a:r>
          </a:p>
        </p:txBody>
      </p:sp>
      <p:pic>
        <p:nvPicPr>
          <p:cNvPr id="16" name="Picture 15">
            <a:extLst>
              <a:ext uri="{FF2B5EF4-FFF2-40B4-BE49-F238E27FC236}">
                <a16:creationId xmlns:a16="http://schemas.microsoft.com/office/drawing/2014/main" xmlns="" id="{DD3FF823-6A71-4959-AAB4-18BBFB1B0952}"/>
              </a:ext>
            </a:extLst>
          </p:cNvPr>
          <p:cNvPicPr>
            <a:picLocks noChangeAspect="1"/>
          </p:cNvPicPr>
          <p:nvPr/>
        </p:nvPicPr>
        <p:blipFill>
          <a:blip r:embed="rId4" cstate="print"/>
          <a:stretch>
            <a:fillRect/>
          </a:stretch>
        </p:blipFill>
        <p:spPr>
          <a:xfrm>
            <a:off x="432995" y="4558232"/>
            <a:ext cx="3790003" cy="776956"/>
          </a:xfrm>
          <a:prstGeom prst="rect">
            <a:avLst/>
          </a:prstGeom>
        </p:spPr>
      </p:pic>
      <p:sp>
        <p:nvSpPr>
          <p:cNvPr id="10" name="Footer Placeholder 2">
            <a:extLst>
              <a:ext uri="{FF2B5EF4-FFF2-40B4-BE49-F238E27FC236}">
                <a16:creationId xmlns:a16="http://schemas.microsoft.com/office/drawing/2014/main" xmlns="" id="{F3020869-DEE9-41F1-9908-4F4B10A1BF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19213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98932"/>
            <a:ext cx="8685669" cy="584699"/>
          </a:xfrm>
          <a:prstGeom prst="rect">
            <a:avLst/>
          </a:prstGeom>
          <a:noFill/>
        </p:spPr>
        <p:txBody>
          <a:bodyPr wrap="square">
            <a:spAutoFit/>
          </a:bodyPr>
          <a:lstStyle/>
          <a:p>
            <a:pPr algn="r"/>
            <a:r>
              <a:rPr lang="en-US" sz="3200" b="1" i="1" dirty="0">
                <a:latin typeface="Arial" pitchFamily="34" charset="0"/>
                <a:cs typeface="Arial" pitchFamily="34" charset="0"/>
              </a:rPr>
              <a:t>Entity Relationship Diagram</a:t>
            </a:r>
          </a:p>
        </p:txBody>
      </p:sp>
      <p:pic>
        <p:nvPicPr>
          <p:cNvPr id="4" name="Picture 3">
            <a:extLst>
              <a:ext uri="{FF2B5EF4-FFF2-40B4-BE49-F238E27FC236}">
                <a16:creationId xmlns:a16="http://schemas.microsoft.com/office/drawing/2014/main" xmlns="" id="{2C80A607-6F18-41A4-BF70-2AF2C08732C1}"/>
              </a:ext>
            </a:extLst>
          </p:cNvPr>
          <p:cNvPicPr>
            <a:picLocks noChangeAspect="1"/>
          </p:cNvPicPr>
          <p:nvPr/>
        </p:nvPicPr>
        <p:blipFill>
          <a:blip r:embed="rId2"/>
          <a:stretch>
            <a:fillRect/>
          </a:stretch>
        </p:blipFill>
        <p:spPr>
          <a:xfrm>
            <a:off x="742971" y="432438"/>
            <a:ext cx="10704470" cy="6380497"/>
          </a:xfrm>
          <a:prstGeom prst="rect">
            <a:avLst/>
          </a:prstGeom>
          <a:noFill/>
        </p:spPr>
      </p:pic>
      <p:sp>
        <p:nvSpPr>
          <p:cNvPr id="2" name="Oval 1">
            <a:extLst>
              <a:ext uri="{FF2B5EF4-FFF2-40B4-BE49-F238E27FC236}">
                <a16:creationId xmlns:a16="http://schemas.microsoft.com/office/drawing/2014/main" xmlns="" id="{7F1C6CBD-DE88-43DC-81F1-E8EF9D7E4C57}"/>
              </a:ext>
            </a:extLst>
          </p:cNvPr>
          <p:cNvSpPr/>
          <p:nvPr/>
        </p:nvSpPr>
        <p:spPr>
          <a:xfrm>
            <a:off x="1813983" y="4796974"/>
            <a:ext cx="1462889" cy="79198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xmlns="" id="{25128D02-956C-4268-9C05-9CB2321BC41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74AFF47F-9397-434C-819D-B1AD05596A74}"/>
              </a:ext>
            </a:extLst>
          </p:cNvPr>
          <p:cNvSpPr txBox="1">
            <a:spLocks/>
          </p:cNvSpPr>
          <p:nvPr/>
        </p:nvSpPr>
        <p:spPr>
          <a:xfrm>
            <a:off x="2854846"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Comparisons using Subquery</a:t>
            </a:r>
            <a:endParaRPr lang="en-US" sz="4800" b="0" i="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1BFEA9E6-79EE-4480-9B4B-001C8E6C1C1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3A939EB8-DEA3-4B3C-9089-8DA7190F6A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2315102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sp>
        <p:nvSpPr>
          <p:cNvPr id="5" name="Rectangle 4"/>
          <p:cNvSpPr/>
          <p:nvPr/>
        </p:nvSpPr>
        <p:spPr>
          <a:xfrm>
            <a:off x="262558" y="5356373"/>
            <a:ext cx="11665296" cy="1384995"/>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A subquery can be used before or after any of the comparison operators.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subquery can return </a:t>
            </a:r>
            <a:r>
              <a:rPr lang="en-IN" sz="2400" b="1" dirty="0">
                <a:solidFill>
                  <a:srgbClr val="0089A4"/>
                </a:solidFill>
                <a:latin typeface="Palatino Linotype" panose="02040502050505030304" pitchFamily="18" charset="0"/>
                <a:cs typeface="Arial" panose="020B0604020202020204" pitchFamily="34" charset="0"/>
              </a:rPr>
              <a:t>at most one value</a:t>
            </a:r>
            <a:r>
              <a:rPr lang="en-IN" dirty="0">
                <a:latin typeface="Palatino Linotype" panose="02040502050505030304" pitchFamily="18" charset="0"/>
                <a:cs typeface="Arial" panose="020B0604020202020204" pitchFamily="34" charset="0"/>
              </a:rPr>
              <a:t>.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value can be the result of an arithmetic expression or a function. </a:t>
            </a:r>
          </a:p>
        </p:txBody>
      </p:sp>
      <p:sp>
        <p:nvSpPr>
          <p:cNvPr id="2" name="Rectangle 1"/>
          <p:cNvSpPr/>
          <p:nvPr/>
        </p:nvSpPr>
        <p:spPr>
          <a:xfrm>
            <a:off x="262558" y="1772816"/>
            <a:ext cx="8990430" cy="46487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STUDENT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ID</a:t>
            </a:r>
            <a:r>
              <a:rPr lang="en-IN" dirty="0">
                <a:latin typeface="Liberation Mono"/>
                <a:cs typeface="Arial" panose="020B0604020202020204" pitchFamily="34" charset="0"/>
              </a:rPr>
              <a:t> </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latin typeface="Liberation Mono"/>
                <a:cs typeface="Arial" panose="020B0604020202020204" pitchFamily="34" charset="0"/>
              </a:rPr>
              <a:t>5 + 5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aphicFrame>
        <p:nvGraphicFramePr>
          <p:cNvPr id="6" name="Table 5"/>
          <p:cNvGraphicFramePr>
            <a:graphicFrameLocks noGrp="1"/>
          </p:cNvGraphicFramePr>
          <p:nvPr>
            <p:extLst>
              <p:ext uri="{D42A27DB-BD31-4B8C-83A1-F6EECF244321}">
                <p14:modId xmlns:p14="http://schemas.microsoft.com/office/powerpoint/2010/main" xmlns="" val="357954036"/>
              </p:ext>
            </p:extLst>
          </p:nvPr>
        </p:nvGraphicFramePr>
        <p:xfrm>
          <a:off x="262558" y="2358975"/>
          <a:ext cx="8838050" cy="2966720"/>
        </p:xfrm>
        <a:graphic>
          <a:graphicData uri="http://schemas.openxmlformats.org/drawingml/2006/table">
            <a:tbl>
              <a:tblPr firstRow="1" bandRow="1">
                <a:tableStyleId>{7E9639D4-E3E2-4D34-9284-5A2195B3D0D7}</a:tableStyleId>
              </a:tblPr>
              <a:tblGrid>
                <a:gridCol w="1676182">
                  <a:extLst>
                    <a:ext uri="{9D8B030D-6E8A-4147-A177-3AD203B41FA5}">
                      <a16:colId xmlns:a16="http://schemas.microsoft.com/office/drawing/2014/main" xmlns="" val="20000"/>
                    </a:ext>
                  </a:extLst>
                </a:gridCol>
                <a:gridCol w="7161868">
                  <a:extLst>
                    <a:ext uri="{9D8B030D-6E8A-4147-A177-3AD203B41FA5}">
                      <a16:colId xmlns:a16="http://schemas.microsoft.com/office/drawing/2014/main" xmlns="" val="20001"/>
                    </a:ext>
                  </a:extLst>
                </a:gridCol>
              </a:tblGrid>
              <a:tr h="370840">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b="0" kern="1200" dirty="0">
                          <a:solidFill>
                            <a:srgbClr val="00B0F0"/>
                          </a:solidFill>
                          <a:latin typeface="Arial" panose="020B0604020202020204" pitchFamily="34" charset="0"/>
                          <a:ea typeface="+mn-ea"/>
                          <a:cs typeface="Arial" panose="020B0604020202020204" pitchFamily="34" charset="0"/>
                        </a:rPr>
                        <a:t>Comparison Functions and Operators</a:t>
                      </a:r>
                    </a:p>
                  </a:txBody>
                  <a:tcPr marL="91428" marR="91428">
                    <a:solidFill>
                      <a:schemeClr val="bg1"/>
                    </a:solidFill>
                  </a:tcPr>
                </a:tc>
                <a:tc hMerge="1">
                  <a:txBody>
                    <a:bodyPr/>
                    <a:lstStyle/>
                    <a:p>
                      <a:endParaRPr lang="en-IN" dirty="0"/>
                    </a:p>
                  </a:txBody>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Equal operator</a:t>
                      </a: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operator</a:t>
                      </a: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Greater than or equal operator</a:t>
                      </a: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operator</a:t>
                      </a: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Less than or equal operator</a:t>
                      </a: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 &lt;&gt;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Not equal operator</a:t>
                      </a: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&lt;=&gt;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NULL-safe equal to operator</a:t>
                      </a: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pic>
        <p:nvPicPr>
          <p:cNvPr id="7" name="Picture 6">
            <a:extLst>
              <a:ext uri="{FF2B5EF4-FFF2-40B4-BE49-F238E27FC236}">
                <a16:creationId xmlns:a16="http://schemas.microsoft.com/office/drawing/2014/main" xmlns="" id="{EA1143B0-1695-4D65-B37E-BAB70A18B24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99BFB261-DFC0-44DB-9D52-F096809C3EB2}"/>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9" name="Rectangle 8">
            <a:extLst>
              <a:ext uri="{FF2B5EF4-FFF2-40B4-BE49-F238E27FC236}">
                <a16:creationId xmlns:a16="http://schemas.microsoft.com/office/drawing/2014/main" xmlns="" id="{DBE537CF-D6C0-4AA3-941C-4CB2F3E8CEE5}"/>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a:t>
            </a:r>
            <a:r>
              <a:rPr lang="en-US" sz="2000" i="1" dirty="0">
                <a:solidFill>
                  <a:srgbClr val="0077AA"/>
                </a:solidFill>
                <a:latin typeface="Liberation Mono"/>
                <a:cs typeface="Arial" panose="020B0604020202020204" pitchFamily="34" charset="0"/>
              </a:rPr>
              <a:t>r </a:t>
            </a:r>
            <a:r>
              <a:rPr lang="en-US" sz="2000" dirty="0">
                <a:solidFill>
                  <a:srgbClr val="0077AA"/>
                </a:solidFill>
                <a:latin typeface="Liberation Mono"/>
                <a:cs typeface="Arial" panose="020B0604020202020204" pitchFamily="34" charset="0"/>
              </a:rPr>
              <a:t>where</a:t>
            </a:r>
            <a:r>
              <a:rPr lang="en-US" sz="2000" i="1" dirty="0">
                <a:solidFill>
                  <a:srgbClr val="0077AA"/>
                </a:solidFill>
                <a:latin typeface="Liberation Mono"/>
                <a:cs typeface="Arial" panose="020B0604020202020204" pitchFamily="34" charset="0"/>
              </a:rPr>
              <a:t> p = </a:t>
            </a:r>
            <a:r>
              <a:rPr lang="en-US" sz="2000" dirty="0">
                <a:solidFill>
                  <a:srgbClr val="0077AA"/>
                </a:solidFill>
                <a:latin typeface="Liberation Mono"/>
                <a:cs typeface="Arial" panose="020B0604020202020204" pitchFamily="34" charset="0"/>
              </a:rPr>
              <a:t>(subquery)  </a:t>
            </a:r>
          </a:p>
        </p:txBody>
      </p:sp>
    </p:spTree>
    <p:extLst>
      <p:ext uri="{BB962C8B-B14F-4D97-AF65-F5344CB8AC3E}">
        <p14:creationId xmlns:p14="http://schemas.microsoft.com/office/powerpoint/2010/main" xmlns="" val="237043370"/>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Comparisons using Subqueries</a:t>
            </a:r>
          </a:p>
        </p:txBody>
      </p:sp>
      <p:pic>
        <p:nvPicPr>
          <p:cNvPr id="15" name="Picture 14">
            <a:extLst>
              <a:ext uri="{FF2B5EF4-FFF2-40B4-BE49-F238E27FC236}">
                <a16:creationId xmlns:a16="http://schemas.microsoft.com/office/drawing/2014/main" xmlns="" id="{B1C8475F-25E9-4F38-B817-396C8FA011E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Rectangle 16">
            <a:extLst>
              <a:ext uri="{FF2B5EF4-FFF2-40B4-BE49-F238E27FC236}">
                <a16:creationId xmlns:a16="http://schemas.microsoft.com/office/drawing/2014/main" xmlns="" id="{9DC93651-F52C-443F-8505-D2BEA739FA8D}"/>
              </a:ext>
            </a:extLst>
          </p:cNvPr>
          <p:cNvSpPr/>
          <p:nvPr/>
        </p:nvSpPr>
        <p:spPr>
          <a:xfrm>
            <a:off x="432996" y="74855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8" name="Rectangle 17">
            <a:extLst>
              <a:ext uri="{FF2B5EF4-FFF2-40B4-BE49-F238E27FC236}">
                <a16:creationId xmlns:a16="http://schemas.microsoft.com/office/drawing/2014/main" xmlns="" id="{EEDD7B7D-73EA-42EA-9595-64AA7717F418}"/>
              </a:ext>
            </a:extLst>
          </p:cNvPr>
          <p:cNvSpPr/>
          <p:nvPr/>
        </p:nvSpPr>
        <p:spPr>
          <a:xfrm>
            <a:off x="432995" y="1209526"/>
            <a:ext cx="11422852" cy="369332"/>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student_cards </a:t>
            </a:r>
            <a:r>
              <a:rPr lang="en-IN" dirty="0">
                <a:solidFill>
                  <a:srgbClr val="0077AA"/>
                </a:solidFill>
                <a:latin typeface="Liberation Mono"/>
              </a:rPr>
              <a:t>WHERE</a:t>
            </a:r>
            <a:r>
              <a:rPr lang="en-IN" dirty="0">
                <a:latin typeface="Liberation Mono"/>
                <a:cs typeface="Arial" panose="020B0604020202020204" pitchFamily="34" charset="0"/>
              </a:rPr>
              <a:t> studentID =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dirty="0">
                <a:latin typeface="Liberation Mono"/>
                <a:cs typeface="Arial" panose="020B0604020202020204" pitchFamily="34" charset="0"/>
              </a:rPr>
              <a:t> ID </a:t>
            </a:r>
            <a:r>
              <a:rPr lang="en-IN" dirty="0">
                <a:solidFill>
                  <a:srgbClr val="0077AA"/>
                </a:solidFill>
                <a:latin typeface="Liberation Mono"/>
              </a:rPr>
              <a:t>FROM</a:t>
            </a:r>
            <a:r>
              <a:rPr lang="en-IN" dirty="0">
                <a:latin typeface="Liberation Mono"/>
                <a:cs typeface="Arial" panose="020B0604020202020204" pitchFamily="34" charset="0"/>
              </a:rPr>
              <a:t> student WHERE nameFirst = 'SALEEL'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16" name="Picture 15">
            <a:extLst>
              <a:ext uri="{FF2B5EF4-FFF2-40B4-BE49-F238E27FC236}">
                <a16:creationId xmlns:a16="http://schemas.microsoft.com/office/drawing/2014/main" xmlns="" id="{6BFEBD66-0977-4C39-B297-669B69C6AA53}"/>
              </a:ext>
            </a:extLst>
          </p:cNvPr>
          <p:cNvPicPr>
            <a:picLocks noChangeAspect="1"/>
          </p:cNvPicPr>
          <p:nvPr/>
        </p:nvPicPr>
        <p:blipFill>
          <a:blip r:embed="rId3" cstate="print"/>
          <a:stretch>
            <a:fillRect/>
          </a:stretch>
        </p:blipFill>
        <p:spPr>
          <a:xfrm>
            <a:off x="804470" y="1988840"/>
            <a:ext cx="3850576" cy="2171069"/>
          </a:xfrm>
          <a:prstGeom prst="rect">
            <a:avLst/>
          </a:prstGeom>
        </p:spPr>
      </p:pic>
      <p:sp>
        <p:nvSpPr>
          <p:cNvPr id="21" name="Rectangle 20">
            <a:extLst>
              <a:ext uri="{FF2B5EF4-FFF2-40B4-BE49-F238E27FC236}">
                <a16:creationId xmlns:a16="http://schemas.microsoft.com/office/drawing/2014/main" xmlns="" id="{FE047B2F-10DD-4739-AA99-6216EFB0532E}"/>
              </a:ext>
            </a:extLst>
          </p:cNvPr>
          <p:cNvSpPr/>
          <p:nvPr/>
        </p:nvSpPr>
        <p:spPr>
          <a:xfrm>
            <a:off x="432995" y="4490463"/>
            <a:ext cx="10990803" cy="646331"/>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 </a:t>
            </a:r>
            <a:r>
              <a:rPr lang="en-IN" dirty="0">
                <a:solidFill>
                  <a:srgbClr val="0077AA"/>
                </a:solidFill>
                <a:latin typeface="Liberation Mono"/>
              </a:rPr>
              <a:t>WHERE</a:t>
            </a:r>
            <a:r>
              <a:rPr lang="en-IN" dirty="0">
                <a:latin typeface="Liberation Mono"/>
                <a:cs typeface="Arial" panose="020B0604020202020204" pitchFamily="34" charset="0"/>
              </a:rPr>
              <a:t> ID = (</a:t>
            </a:r>
            <a:r>
              <a:rPr lang="en-IN" dirty="0">
                <a:solidFill>
                  <a:srgbClr val="0077AA"/>
                </a:solidFill>
                <a:latin typeface="Liberation Mono"/>
              </a:rPr>
              <a:t>SELECT</a:t>
            </a:r>
            <a:r>
              <a:rPr lang="en-IN" dirty="0">
                <a:latin typeface="Liberation Mono"/>
                <a:cs typeface="Arial" panose="020B0604020202020204" pitchFamily="34" charset="0"/>
              </a:rPr>
              <a:t> studentID </a:t>
            </a:r>
            <a:r>
              <a:rPr lang="en-IN" dirty="0">
                <a:solidFill>
                  <a:srgbClr val="0077AA"/>
                </a:solidFill>
                <a:latin typeface="Liberation Mono"/>
              </a:rPr>
              <a:t>FROM</a:t>
            </a:r>
            <a:r>
              <a:rPr lang="en-IN" dirty="0">
                <a:latin typeface="Liberation Mono"/>
                <a:cs typeface="Arial" panose="020B0604020202020204" pitchFamily="34" charset="0"/>
              </a:rPr>
              <a:t> student_order </a:t>
            </a:r>
            <a:r>
              <a:rPr lang="en-IN" dirty="0">
                <a:solidFill>
                  <a:srgbClr val="0077AA"/>
                </a:solidFill>
                <a:latin typeface="Liberation Mono"/>
              </a:rPr>
              <a:t>WHERE</a:t>
            </a:r>
            <a:r>
              <a:rPr lang="en-IN" dirty="0">
                <a:latin typeface="Liberation Mono"/>
                <a:cs typeface="Arial" panose="020B0604020202020204" pitchFamily="34" charset="0"/>
              </a:rPr>
              <a:t> amount = (</a:t>
            </a:r>
            <a:r>
              <a:rPr lang="en-IN" dirty="0">
                <a:solidFill>
                  <a:srgbClr val="0077AA"/>
                </a:solidFill>
                <a:latin typeface="Liberation Mono"/>
              </a:rPr>
              <a:t>SELECT</a:t>
            </a:r>
            <a:r>
              <a:rPr lang="en-IN" dirty="0">
                <a:latin typeface="Liberation Mono"/>
                <a:cs typeface="Arial" panose="020B0604020202020204" pitchFamily="34" charset="0"/>
              </a:rPr>
              <a:t> MIN(amount) </a:t>
            </a:r>
            <a:r>
              <a:rPr lang="en-IN" dirty="0">
                <a:solidFill>
                  <a:srgbClr val="0077AA"/>
                </a:solidFill>
                <a:latin typeface="Liberation Mono"/>
              </a:rPr>
              <a:t>FROM</a:t>
            </a:r>
            <a:r>
              <a:rPr lang="en-IN" dirty="0">
                <a:latin typeface="Liberation Mono"/>
                <a:cs typeface="Arial" panose="020B0604020202020204" pitchFamily="34" charset="0"/>
              </a:rPr>
              <a:t> student_order));</a:t>
            </a:r>
          </a:p>
        </p:txBody>
      </p:sp>
      <p:pic>
        <p:nvPicPr>
          <p:cNvPr id="22" name="Picture 21">
            <a:extLst>
              <a:ext uri="{FF2B5EF4-FFF2-40B4-BE49-F238E27FC236}">
                <a16:creationId xmlns:a16="http://schemas.microsoft.com/office/drawing/2014/main" xmlns="" id="{3225E2D8-5300-487F-973F-15305C5EEE8D}"/>
              </a:ext>
            </a:extLst>
          </p:cNvPr>
          <p:cNvPicPr>
            <a:picLocks noChangeAspect="1"/>
          </p:cNvPicPr>
          <p:nvPr/>
        </p:nvPicPr>
        <p:blipFill>
          <a:blip r:embed="rId4" cstate="print"/>
          <a:stretch>
            <a:fillRect/>
          </a:stretch>
        </p:blipFill>
        <p:spPr>
          <a:xfrm>
            <a:off x="804470" y="5278235"/>
            <a:ext cx="7139441" cy="959077"/>
          </a:xfrm>
          <a:prstGeom prst="rect">
            <a:avLst/>
          </a:prstGeom>
        </p:spPr>
      </p:pic>
      <p:sp>
        <p:nvSpPr>
          <p:cNvPr id="9" name="Footer Placeholder 2">
            <a:extLst>
              <a:ext uri="{FF2B5EF4-FFF2-40B4-BE49-F238E27FC236}">
                <a16:creationId xmlns:a16="http://schemas.microsoft.com/office/drawing/2014/main" xmlns="" id="{7B7EB621-781B-4852-89ED-BC5C99FC62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66533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in the FROM Clause</a:t>
            </a:r>
          </a:p>
        </p:txBody>
      </p:sp>
      <p:pic>
        <p:nvPicPr>
          <p:cNvPr id="3" name="Picture 2">
            <a:extLst>
              <a:ext uri="{FF2B5EF4-FFF2-40B4-BE49-F238E27FC236}">
                <a16:creationId xmlns:a16="http://schemas.microsoft.com/office/drawing/2014/main" xmlns="" id="{9BFEAE4A-AB4D-47ED-9A3B-9C7F83AA8DB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41F50EF-BE50-4165-8F56-ABA5A3D1C1E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59989589"/>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in the FROM Clause</a:t>
            </a:r>
          </a:p>
        </p:txBody>
      </p:sp>
      <p:sp>
        <p:nvSpPr>
          <p:cNvPr id="2" name="Rectangle 1"/>
          <p:cNvSpPr/>
          <p:nvPr/>
        </p:nvSpPr>
        <p:spPr>
          <a:xfrm>
            <a:off x="317732" y="3494618"/>
            <a:ext cx="11538114" cy="2000548"/>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:=0;</a:t>
            </a:r>
          </a:p>
          <a:p>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SELECT</a:t>
            </a:r>
            <a:r>
              <a:rPr lang="en-IN" b="1" dirty="0">
                <a:latin typeface="Liberation Mono"/>
                <a:cs typeface="Arial" panose="020B0604020202020204" pitchFamily="34" charset="0"/>
              </a:rPr>
              <a:t> </a:t>
            </a:r>
            <a:r>
              <a:rPr lang="en-IN" b="1" dirty="0">
                <a:solidFill>
                  <a:schemeClr val="tx1">
                    <a:lumMod val="85000"/>
                    <a:lumOff val="15000"/>
                  </a:schemeClr>
                </a:solidFill>
                <a:latin typeface="Liberation Mono"/>
                <a:ea typeface="Times New Roman" panose="02020603050405020304" pitchFamily="18" charset="0"/>
              </a:rPr>
              <a:t>@x := @x + 1 as R1, </a:t>
            </a:r>
            <a:r>
              <a:rPr lang="en-IN" dirty="0">
                <a:latin typeface="Liberation Mono"/>
                <a:ea typeface="Times New Roman" panose="02020603050405020304" pitchFamily="18" charset="0"/>
              </a:rPr>
              <a:t>student</a:t>
            </a:r>
            <a:r>
              <a:rPr lang="en-IN" b="1" dirty="0">
                <a:latin typeface="Liberation Mono"/>
                <a:ea typeface="Times New Roman" panose="02020603050405020304" pitchFamily="18" charset="0"/>
              </a:rPr>
              <a:t>.* </a:t>
            </a:r>
            <a:r>
              <a:rPr lang="en-IN" dirty="0">
                <a:solidFill>
                  <a:srgbClr val="0077AA"/>
                </a:solidFill>
                <a:latin typeface="Liberation Mono"/>
              </a:rPr>
              <a:t>FROM</a:t>
            </a:r>
            <a:r>
              <a:rPr lang="en-IN" b="1" dirty="0">
                <a:latin typeface="Liberation Mono"/>
                <a:cs typeface="Arial" panose="020B0604020202020204" pitchFamily="34" charset="0"/>
              </a:rPr>
              <a:t> </a:t>
            </a:r>
            <a:r>
              <a:rPr lang="en-IN" dirty="0">
                <a:latin typeface="Liberation Mono"/>
                <a:cs typeface="Arial" panose="020B0604020202020204" pitchFamily="34" charset="0"/>
              </a:rPr>
              <a:t>student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E </a:t>
            </a:r>
            <a:r>
              <a:rPr lang="en-IN" dirty="0">
                <a:solidFill>
                  <a:srgbClr val="0077AA"/>
                </a:solidFill>
                <a:latin typeface="Liberation Mono"/>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R1 = 5</a:t>
            </a:r>
            <a:r>
              <a:rPr lang="en-IN" dirty="0">
                <a:solidFill>
                  <a:srgbClr val="DD4A68"/>
                </a:solidFill>
                <a:latin typeface="Liberation Mono"/>
                <a:ea typeface="Times New Roman" panose="02020603050405020304" pitchFamily="18"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ID, nameFirst, nameLast, dob, emailid </a:t>
            </a:r>
            <a:r>
              <a:rPr lang="en-US" dirty="0">
                <a:solidFill>
                  <a:srgbClr val="0077AA"/>
                </a:solidFill>
                <a:latin typeface="Liberation Mono"/>
              </a:rPr>
              <a:t>FROM</a:t>
            </a:r>
            <a:r>
              <a:rPr lang="en-US" dirty="0">
                <a:latin typeface="Liberation Mono"/>
              </a:rPr>
              <a:t> (</a:t>
            </a:r>
            <a:r>
              <a:rPr lang="en-US" dirty="0">
                <a:solidFill>
                  <a:srgbClr val="0077AA"/>
                </a:solidFill>
                <a:latin typeface="Liberation Mono"/>
              </a:rPr>
              <a:t>SELECT</a:t>
            </a:r>
            <a:r>
              <a:rPr lang="en-US" b="1" dirty="0">
                <a:latin typeface="Liberation Mono"/>
              </a:rPr>
              <a:t> MOD(@cnt := @cnt + 1, 2) R2, </a:t>
            </a:r>
            <a:r>
              <a:rPr lang="en-US" dirty="0">
                <a:latin typeface="Liberation Mono"/>
              </a:rPr>
              <a:t>student</a:t>
            </a:r>
            <a:r>
              <a:rPr lang="en-US" b="1" dirty="0">
                <a:latin typeface="Liberation Mono"/>
              </a:rPr>
              <a:t>.* </a:t>
            </a:r>
            <a:r>
              <a:rPr lang="en-US" dirty="0">
                <a:solidFill>
                  <a:srgbClr val="0077AA"/>
                </a:solidFill>
                <a:latin typeface="Liberation Mono"/>
              </a:rPr>
              <a:t>FROM</a:t>
            </a:r>
            <a:r>
              <a:rPr lang="en-US" b="1" dirty="0">
                <a:latin typeface="Liberation Mono"/>
              </a:rPr>
              <a:t> </a:t>
            </a:r>
            <a:r>
              <a:rPr lang="en-US" dirty="0">
                <a:latin typeface="Liberation Mono"/>
              </a:rPr>
              <a:t>student</a:t>
            </a:r>
            <a:r>
              <a:rPr lang="en-US" b="1" dirty="0">
                <a:latin typeface="Liberation Mono"/>
              </a:rPr>
              <a:t>, (</a:t>
            </a:r>
            <a:r>
              <a:rPr lang="en-US" dirty="0">
                <a:solidFill>
                  <a:srgbClr val="0077AA"/>
                </a:solidFill>
                <a:latin typeface="Liberation Mono"/>
              </a:rPr>
              <a:t>SELECT</a:t>
            </a:r>
            <a:r>
              <a:rPr lang="en-US" b="1" dirty="0">
                <a:latin typeface="Liberation Mono"/>
              </a:rPr>
              <a:t> @cnt:=0) E </a:t>
            </a:r>
            <a:r>
              <a:rPr lang="en-US" dirty="0">
                <a:latin typeface="Liberation Mono"/>
              </a:rPr>
              <a:t>) E1 </a:t>
            </a:r>
            <a:r>
              <a:rPr lang="en-US" dirty="0">
                <a:solidFill>
                  <a:srgbClr val="0077AA"/>
                </a:solidFill>
                <a:latin typeface="Liberation Mono"/>
              </a:rPr>
              <a:t>WHERE</a:t>
            </a:r>
            <a:r>
              <a:rPr lang="en-US" dirty="0">
                <a:latin typeface="Liberation Mono"/>
              </a:rPr>
              <a:t> R2 = 0;</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IN" dirty="0">
                <a:solidFill>
                  <a:srgbClr val="0077AA"/>
                </a:solidFill>
                <a:latin typeface="Liberation Mono"/>
              </a:rPr>
              <a:t>SELECT</a:t>
            </a:r>
            <a:r>
              <a:rPr lang="en-IN" dirty="0">
                <a:latin typeface="Liberation Mono"/>
                <a:cs typeface="Arial" panose="020B0604020202020204" pitchFamily="34" charset="0"/>
              </a:rPr>
              <a:t> *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year </a:t>
            </a:r>
            <a:r>
              <a:rPr lang="en-IN" dirty="0">
                <a:solidFill>
                  <a:srgbClr val="0077AA"/>
                </a:solidFill>
                <a:latin typeface="Liberation Mono"/>
              </a:rPr>
              <a:t>HAVING</a:t>
            </a:r>
            <a:r>
              <a:rPr lang="en-IN" dirty="0">
                <a:latin typeface="Liberation Mono"/>
                <a:cs typeface="Arial" panose="020B0604020202020204" pitchFamily="34" charset="0"/>
              </a:rPr>
              <a:t> COUNT(*) = (</a:t>
            </a:r>
            <a:r>
              <a:rPr lang="en-IN" dirty="0">
                <a:solidFill>
                  <a:srgbClr val="0077AA"/>
                </a:solidFill>
                <a:latin typeface="Liberation Mono"/>
              </a:rPr>
              <a:t>SELECT</a:t>
            </a:r>
            <a:r>
              <a:rPr lang="en-IN" dirty="0">
                <a:latin typeface="Liberation Mono"/>
                <a:cs typeface="Arial" panose="020B0604020202020204" pitchFamily="34" charset="0"/>
              </a:rPr>
              <a:t> MIN(R1) </a:t>
            </a:r>
            <a:r>
              <a:rPr lang="en-IN" dirty="0">
                <a:solidFill>
                  <a:srgbClr val="0077AA"/>
                </a:solidFill>
                <a:latin typeface="Liberation Mono"/>
              </a:rPr>
              <a:t>FROM</a:t>
            </a:r>
            <a:r>
              <a:rPr lang="en-IN" dirty="0">
                <a:latin typeface="Liberation Mono"/>
                <a:cs typeface="Arial" panose="020B0604020202020204" pitchFamily="34" charset="0"/>
              </a:rPr>
              <a:t> (</a:t>
            </a:r>
            <a:r>
              <a:rPr lang="en-IN" dirty="0">
                <a:solidFill>
                  <a:srgbClr val="0077AA"/>
                </a:solidFill>
                <a:latin typeface="Liberation Mono"/>
              </a:rPr>
              <a:t>SELECT</a:t>
            </a:r>
            <a:r>
              <a:rPr lang="en-IN" dirty="0">
                <a:latin typeface="Liberation Mono"/>
                <a:cs typeface="Arial" panose="020B0604020202020204" pitchFamily="34" charset="0"/>
              </a:rPr>
              <a:t> COUNT(*) R1 </a:t>
            </a:r>
            <a:r>
              <a:rPr lang="en-IN" dirty="0">
                <a:solidFill>
                  <a:srgbClr val="0077AA"/>
                </a:solidFill>
                <a:latin typeface="Liberation Mono"/>
              </a:rPr>
              <a:t>FROM</a:t>
            </a:r>
            <a:r>
              <a:rPr lang="en-IN" dirty="0">
                <a:latin typeface="Liberation Mono"/>
                <a:cs typeface="Arial" panose="020B0604020202020204" pitchFamily="34" charset="0"/>
              </a:rPr>
              <a:t> student_qualifications </a:t>
            </a:r>
            <a:r>
              <a:rPr lang="en-IN" dirty="0">
                <a:solidFill>
                  <a:srgbClr val="0077AA"/>
                </a:solidFill>
                <a:latin typeface="Liberation Mono"/>
              </a:rPr>
              <a:t>WHERE</a:t>
            </a:r>
            <a:r>
              <a:rPr lang="en-IN" dirty="0">
                <a:latin typeface="Liberation Mono"/>
                <a:cs typeface="Arial" panose="020B0604020202020204" pitchFamily="34" charset="0"/>
              </a:rPr>
              <a:t> name = 'BE' </a:t>
            </a:r>
            <a:r>
              <a:rPr lang="en-IN" dirty="0">
                <a:solidFill>
                  <a:srgbClr val="0077AA"/>
                </a:solidFill>
                <a:latin typeface="Liberation Mono"/>
              </a:rPr>
              <a:t>GROUP BY </a:t>
            </a:r>
            <a:r>
              <a:rPr lang="en-IN" dirty="0">
                <a:latin typeface="Liberation Mono"/>
                <a:cs typeface="Arial" panose="020B0604020202020204" pitchFamily="34" charset="0"/>
              </a:rPr>
              <a:t>year) SQ);</a:t>
            </a:r>
          </a:p>
        </p:txBody>
      </p:sp>
      <p:sp>
        <p:nvSpPr>
          <p:cNvPr id="3" name="Rectangle 1"/>
          <p:cNvSpPr>
            <a:spLocks noChangeArrowheads="1"/>
          </p:cNvSpPr>
          <p:nvPr/>
        </p:nvSpPr>
        <p:spPr bwMode="auto">
          <a:xfrm>
            <a:off x="1523803" y="13182"/>
            <a:ext cx="65" cy="430839"/>
          </a:xfrm>
          <a:prstGeom prst="rect">
            <a:avLst/>
          </a:prstGeom>
          <a:solidFill>
            <a:srgbClr val="F4F7F9"/>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152352" numCol="1" anchor="ctr" anchorCtr="0" compatLnSpc="1">
            <a:prstTxWarp prst="textNoShape">
              <a:avLst/>
            </a:prstTxWarp>
            <a:spAutoFit/>
          </a:bodyPr>
          <a:lstStyle/>
          <a:p>
            <a:pPr eaLnBrk="0" fontAlgn="base" hangingPunct="0">
              <a:spcBef>
                <a:spcPct val="0"/>
              </a:spcBef>
              <a:spcAft>
                <a:spcPct val="0"/>
              </a:spcAft>
            </a:pPr>
            <a:endParaRPr lang="en-US" dirty="0">
              <a:latin typeface="Arial" panose="020B0604020202020204" pitchFamily="34" charset="0"/>
            </a:endParaRPr>
          </a:p>
        </p:txBody>
      </p:sp>
      <p:sp>
        <p:nvSpPr>
          <p:cNvPr id="6" name="Rectangle 5"/>
          <p:cNvSpPr/>
          <p:nvPr/>
        </p:nvSpPr>
        <p:spPr>
          <a:xfrm>
            <a:off x="3168255" y="1670238"/>
            <a:ext cx="8990430" cy="369332"/>
          </a:xfrm>
          <a:prstGeom prst="rect">
            <a:avLst/>
          </a:prstGeom>
        </p:spPr>
        <p:txBody>
          <a:bodyPr wrap="square">
            <a:spAutoFit/>
          </a:bodyPr>
          <a:lstStyle/>
          <a:p>
            <a:pPr lvl="0" eaLnBrk="0" fontAlgn="base" hangingPunct="0">
              <a:spcBef>
                <a:spcPct val="0"/>
              </a:spcBef>
              <a:spcAft>
                <a:spcPct val="0"/>
              </a:spcAft>
            </a:pPr>
            <a:endParaRPr lang="en-US" dirty="0">
              <a:solidFill>
                <a:srgbClr val="0077AA"/>
              </a:solidFill>
              <a:latin typeface="Arial" panose="020B0604020202020204" pitchFamily="34" charset="0"/>
              <a:cs typeface="Arial" panose="020B0604020202020204" pitchFamily="34" charset="0"/>
            </a:endParaRPr>
          </a:p>
        </p:txBody>
      </p:sp>
      <p:sp>
        <p:nvSpPr>
          <p:cNvPr id="7" name="Rectangle 6"/>
          <p:cNvSpPr/>
          <p:nvPr/>
        </p:nvSpPr>
        <p:spPr>
          <a:xfrm>
            <a:off x="192524" y="1772816"/>
            <a:ext cx="11663322" cy="861774"/>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Every table in a FROM clause must have a name, therefore the [AS] name clause is mandatory.</a:t>
            </a:r>
          </a:p>
        </p:txBody>
      </p:sp>
      <p:pic>
        <p:nvPicPr>
          <p:cNvPr id="9" name="Picture 8">
            <a:extLst>
              <a:ext uri="{FF2B5EF4-FFF2-40B4-BE49-F238E27FC236}">
                <a16:creationId xmlns:a16="http://schemas.microsoft.com/office/drawing/2014/main" xmlns="" id="{2D98A4EC-2C55-47D1-83A8-9E817E23B54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6485DAD9-74A4-422A-83D0-0F0021FB9FE3}"/>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Rectangle 10">
            <a:extLst>
              <a:ext uri="{FF2B5EF4-FFF2-40B4-BE49-F238E27FC236}">
                <a16:creationId xmlns:a16="http://schemas.microsoft.com/office/drawing/2014/main" xmlns="" id="{D1E7EB87-6F74-49F9-9BCE-51427D4C22B6}"/>
              </a:ext>
            </a:extLst>
          </p:cNvPr>
          <p:cNvSpPr/>
          <p:nvPr/>
        </p:nvSpPr>
        <p:spPr>
          <a:xfrm>
            <a:off x="317732" y="1313607"/>
            <a:ext cx="5201410" cy="400110"/>
          </a:xfrm>
          <a:prstGeom prst="rect">
            <a:avLst/>
          </a:prstGeom>
        </p:spPr>
        <p:txBody>
          <a:bodyPr wrap="square">
            <a:spAutoFit/>
          </a:bodyPr>
          <a:lstStyle/>
          <a:p>
            <a:pPr lvl="0" eaLnBrk="0" fontAlgn="base" hangingPunct="0">
              <a:spcBef>
                <a:spcPct val="0"/>
              </a:spcBef>
              <a:spcAft>
                <a:spcPct val="0"/>
              </a:spcAft>
            </a:pPr>
            <a:r>
              <a:rPr lang="en-US" sz="2000" dirty="0">
                <a:solidFill>
                  <a:srgbClr val="0077AA"/>
                </a:solidFill>
                <a:latin typeface="Liberation Mono"/>
                <a:cs typeface="Arial" panose="020B0604020202020204" pitchFamily="34" charset="0"/>
              </a:rPr>
              <a:t>SELECT ... FROM (subquery) [AS] name ...  </a:t>
            </a:r>
          </a:p>
        </p:txBody>
      </p:sp>
      <p:sp>
        <p:nvSpPr>
          <p:cNvPr id="12" name="Rectangle 11">
            <a:extLst>
              <a:ext uri="{FF2B5EF4-FFF2-40B4-BE49-F238E27FC236}">
                <a16:creationId xmlns:a16="http://schemas.microsoft.com/office/drawing/2014/main" xmlns="" id="{4E8796F4-BFCF-43A8-BDFD-8319F1F8D0B0}"/>
              </a:ext>
            </a:extLst>
          </p:cNvPr>
          <p:cNvSpPr/>
          <p:nvPr/>
        </p:nvSpPr>
        <p:spPr>
          <a:xfrm>
            <a:off x="432996" y="2987660"/>
            <a:ext cx="742949" cy="369332"/>
          </a:xfrm>
          <a:prstGeom prst="rect">
            <a:avLst/>
          </a:prstGeom>
        </p:spPr>
        <p:txBody>
          <a:bodyPr wrap="square">
            <a:spAutoFit/>
          </a:bodyPr>
          <a:lstStyle/>
          <a:p>
            <a:r>
              <a:rPr lang="en-IN" dirty="0">
                <a:solidFill>
                  <a:srgbClr val="FF0000"/>
                </a:solidFill>
                <a:latin typeface="Arial" panose="020B0604020202020204" pitchFamily="34" charset="0"/>
                <a:cs typeface="Arial" panose="020B0604020202020204" pitchFamily="34" charset="0"/>
              </a:rPr>
              <a:t>e.g.</a:t>
            </a:r>
          </a:p>
        </p:txBody>
      </p:sp>
      <p:sp>
        <p:nvSpPr>
          <p:cNvPr id="13" name="Footer Placeholder 2">
            <a:extLst>
              <a:ext uri="{FF2B5EF4-FFF2-40B4-BE49-F238E27FC236}">
                <a16:creationId xmlns:a16="http://schemas.microsoft.com/office/drawing/2014/main" xmlns="" id="{44C26F04-828E-4D81-B209-55AB58E753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33211977"/>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IN,  ALL, ANY, or SOME</a:t>
            </a:r>
          </a:p>
        </p:txBody>
      </p:sp>
      <p:sp>
        <p:nvSpPr>
          <p:cNvPr id="3" name="Rectangle 2"/>
          <p:cNvSpPr/>
          <p:nvPr/>
        </p:nvSpPr>
        <p:spPr>
          <a:xfrm>
            <a:off x="1688880" y="147937"/>
            <a:ext cx="8825351" cy="461665"/>
          </a:xfrm>
          <a:prstGeom prst="rect">
            <a:avLst/>
          </a:prstGeom>
        </p:spPr>
        <p:txBody>
          <a:bodyPr wrap="square">
            <a:spAutoFit/>
          </a:bodyPr>
          <a:lstStyle/>
          <a:p>
            <a:r>
              <a:rPr lang="en-IN" sz="2400" dirty="0">
                <a:solidFill>
                  <a:schemeClr val="accent5">
                    <a:lumMod val="75000"/>
                  </a:schemeClr>
                </a:solidFill>
              </a:rPr>
              <a:t>When used with a subquery, the word IN is an alias for = ANY.</a:t>
            </a:r>
          </a:p>
        </p:txBody>
      </p:sp>
      <p:sp>
        <p:nvSpPr>
          <p:cNvPr id="5" name="Rectangle 4"/>
          <p:cNvSpPr/>
          <p:nvPr/>
        </p:nvSpPr>
        <p:spPr>
          <a:xfrm>
            <a:off x="1676182" y="762002"/>
            <a:ext cx="8838049" cy="461665"/>
          </a:xfrm>
          <a:prstGeom prst="rect">
            <a:avLst/>
          </a:prstGeom>
        </p:spPr>
        <p:txBody>
          <a:bodyPr wrap="square">
            <a:spAutoFit/>
          </a:bodyPr>
          <a:lstStyle/>
          <a:p>
            <a:r>
              <a:rPr lang="en-IN" sz="2400" dirty="0">
                <a:solidFill>
                  <a:schemeClr val="accent5">
                    <a:lumMod val="75000"/>
                  </a:schemeClr>
                </a:solidFill>
              </a:rPr>
              <a:t>NOT IN is not an alias for &lt;&gt; ANY, but for &lt;&gt; ALL.</a:t>
            </a:r>
          </a:p>
        </p:txBody>
      </p:sp>
      <p:pic>
        <p:nvPicPr>
          <p:cNvPr id="6" name="Picture 5">
            <a:extLst>
              <a:ext uri="{FF2B5EF4-FFF2-40B4-BE49-F238E27FC236}">
                <a16:creationId xmlns:a16="http://schemas.microsoft.com/office/drawing/2014/main" xmlns="" id="{C3A5B849-211D-4725-86D5-926193256CD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95DC524-D208-4D11-B345-E7F50F5E7E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331271"/>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3" name="Rectangle 2"/>
          <p:cNvSpPr/>
          <p:nvPr/>
        </p:nvSpPr>
        <p:spPr>
          <a:xfrm>
            <a:off x="550591" y="728008"/>
            <a:ext cx="9963642" cy="1938992"/>
          </a:xfrm>
          <a:prstGeom prst="rect">
            <a:avLst/>
          </a:prstGeom>
        </p:spPr>
        <p:txBody>
          <a:bodyPr wrap="square">
            <a:spAutoFit/>
          </a:bodyPr>
          <a:lstStyle/>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ANY</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IN</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r>
              <a:rPr lang="en-IN" sz="2000" dirty="0">
                <a:solidFill>
                  <a:srgbClr val="000000"/>
                </a:solidFill>
                <a:latin typeface="Palatino Linotype" panose="02040502050505030304" pitchFamily="18" charset="0"/>
                <a:cs typeface="Arial" panose="020B0604020202020204" pitchFamily="34" charset="0"/>
              </a:rPr>
              <a:t> </a:t>
            </a:r>
          </a:p>
          <a:p>
            <a:pPr marL="342900" indent="-342900">
              <a:lnSpc>
                <a:spcPct val="150000"/>
              </a:lnSpc>
              <a:buFont typeface="Arial" panose="020B0604020202020204" pitchFamily="34" charset="0"/>
              <a:buChar char="•"/>
            </a:pPr>
            <a:r>
              <a:rPr lang="en-IN" sz="2000" i="1" dirty="0">
                <a:solidFill>
                  <a:srgbClr val="000000"/>
                </a:solidFill>
                <a:latin typeface="Palatino Linotype" panose="02040502050505030304" pitchFamily="18" charset="0"/>
                <a:cs typeface="Arial" panose="020B0604020202020204" pitchFamily="34" charset="0"/>
              </a:rPr>
              <a:t>operand</a:t>
            </a:r>
            <a:r>
              <a:rPr lang="en-IN" sz="2000" dirty="0">
                <a:solidFill>
                  <a:srgbClr val="000000"/>
                </a:solidFill>
                <a:latin typeface="Palatino Linotype" panose="02040502050505030304" pitchFamily="18" charset="0"/>
                <a:cs typeface="Arial" panose="020B0604020202020204" pitchFamily="34" charset="0"/>
              </a:rPr>
              <a:t> </a:t>
            </a:r>
            <a:r>
              <a:rPr lang="en-IN" sz="2000" i="1" dirty="0">
                <a:solidFill>
                  <a:srgbClr val="000000"/>
                </a:solidFill>
                <a:latin typeface="Palatino Linotype" panose="02040502050505030304" pitchFamily="18" charset="0"/>
                <a:cs typeface="Arial" panose="020B0604020202020204" pitchFamily="34" charset="0"/>
              </a:rPr>
              <a:t>comparison_operator</a:t>
            </a:r>
            <a:r>
              <a:rPr lang="en-IN" sz="2000" dirty="0">
                <a:solidFill>
                  <a:srgbClr val="000000"/>
                </a:solidFill>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SOME</a:t>
            </a:r>
            <a:r>
              <a:rPr lang="en-IN" sz="2000" dirty="0">
                <a:solidFill>
                  <a:srgbClr val="000000"/>
                </a:solidFill>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solidFill>
                  <a:srgbClr val="000000"/>
                </a:solidFill>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a:p>
            <a:pPr marL="342900" indent="-342900">
              <a:lnSpc>
                <a:spcPct val="150000"/>
              </a:lnSpc>
              <a:buFont typeface="Arial" panose="020B0604020202020204" pitchFamily="34" charset="0"/>
              <a:buChar char="•"/>
            </a:pPr>
            <a:r>
              <a:rPr lang="en-IN" sz="2000" i="1" dirty="0">
                <a:latin typeface="Palatino Linotype" panose="02040502050505030304" pitchFamily="18" charset="0"/>
                <a:cs typeface="Arial" panose="020B0604020202020204" pitchFamily="34" charset="0"/>
              </a:rPr>
              <a:t>operand</a:t>
            </a:r>
            <a:r>
              <a:rPr lang="en-IN" sz="2000" dirty="0">
                <a:latin typeface="Palatino Linotype" panose="02040502050505030304" pitchFamily="18" charset="0"/>
                <a:cs typeface="Arial" panose="020B0604020202020204" pitchFamily="34" charset="0"/>
              </a:rPr>
              <a:t> </a:t>
            </a:r>
            <a:r>
              <a:rPr lang="en-IN" sz="2000" i="1" dirty="0">
                <a:latin typeface="Palatino Linotype" panose="02040502050505030304" pitchFamily="18" charset="0"/>
                <a:cs typeface="Arial" panose="020B0604020202020204" pitchFamily="34" charset="0"/>
              </a:rPr>
              <a:t>comparison_operator</a:t>
            </a:r>
            <a:r>
              <a:rPr lang="en-IN" sz="2000" dirty="0">
                <a:latin typeface="Palatino Linotype" panose="02040502050505030304" pitchFamily="18" charset="0"/>
                <a:cs typeface="Arial" panose="020B0604020202020204" pitchFamily="34" charset="0"/>
              </a:rPr>
              <a:t> </a:t>
            </a:r>
            <a:r>
              <a:rPr lang="en-IN" sz="2000" b="1" dirty="0">
                <a:solidFill>
                  <a:srgbClr val="E0D612"/>
                </a:solidFill>
                <a:latin typeface="Palatino Linotype" panose="02040502050505030304" pitchFamily="18" charset="0"/>
                <a:cs typeface="Arial" panose="020B0604020202020204" pitchFamily="34" charset="0"/>
              </a:rPr>
              <a:t>ALL</a:t>
            </a:r>
            <a:r>
              <a:rPr lang="en-IN" sz="2000" dirty="0">
                <a:latin typeface="Palatino Linotype" panose="02040502050505030304" pitchFamily="18" charset="0"/>
                <a:cs typeface="Arial" panose="020B0604020202020204" pitchFamily="34" charset="0"/>
              </a:rPr>
              <a:t> </a:t>
            </a:r>
            <a:r>
              <a:rPr lang="en-IN" sz="2000" dirty="0">
                <a:solidFill>
                  <a:srgbClr val="999999"/>
                </a:solidFill>
                <a:latin typeface="Palatino Linotype" panose="02040502050505030304" pitchFamily="18" charset="0"/>
                <a:cs typeface="Arial" panose="020B0604020202020204" pitchFamily="34" charset="0"/>
              </a:rPr>
              <a:t>(</a:t>
            </a:r>
            <a:r>
              <a:rPr lang="en-IN" sz="2000" i="1" dirty="0">
                <a:latin typeface="Palatino Linotype" panose="02040502050505030304" pitchFamily="18" charset="0"/>
                <a:cs typeface="Arial" panose="020B0604020202020204" pitchFamily="34" charset="0"/>
              </a:rPr>
              <a:t>subquery</a:t>
            </a:r>
            <a:r>
              <a:rPr lang="en-IN" sz="2000" dirty="0">
                <a:solidFill>
                  <a:srgbClr val="999999"/>
                </a:solidFill>
                <a:latin typeface="Palatino Linotype" panose="02040502050505030304" pitchFamily="18" charset="0"/>
                <a:cs typeface="Arial" panose="020B0604020202020204" pitchFamily="34" charset="0"/>
              </a:rPr>
              <a:t>)</a:t>
            </a:r>
          </a:p>
        </p:txBody>
      </p:sp>
      <p:sp>
        <p:nvSpPr>
          <p:cNvPr id="7" name="Rectangle 6"/>
          <p:cNvSpPr/>
          <p:nvPr/>
        </p:nvSpPr>
        <p:spPr>
          <a:xfrm>
            <a:off x="526844" y="2743200"/>
            <a:ext cx="10896958"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keyword, which must follow a comparison operator, means return TRUE if the comparison is TRUE for ANY of the values in the column that the subquery returns.</a:t>
            </a:r>
          </a:p>
        </p:txBody>
      </p:sp>
      <p:sp>
        <p:nvSpPr>
          <p:cNvPr id="9" name="Rectangle 8"/>
          <p:cNvSpPr/>
          <p:nvPr/>
        </p:nvSpPr>
        <p:spPr>
          <a:xfrm>
            <a:off x="550592" y="4433671"/>
            <a:ext cx="10896958" cy="646331"/>
          </a:xfrm>
          <a:prstGeom prst="rect">
            <a:avLst/>
          </a:prstGeom>
          <a:solidFill>
            <a:schemeClr val="bg1"/>
          </a:solidFill>
        </p:spPr>
        <p:txBody>
          <a:bodyPr wrap="square">
            <a:spAutoFit/>
          </a:bodyPr>
          <a:lstStyle/>
          <a:p>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=ANY</a:t>
            </a:r>
            <a:r>
              <a:rPr lang="en-IN" dirty="0">
                <a:latin typeface="Palatino Linotype" panose="02040502050505030304" pitchFamily="18" charset="0"/>
                <a:cs typeface="Arial" panose="020B0604020202020204" pitchFamily="34" charset="0"/>
              </a:rPr>
              <a:t> are not synonyms when used with an expression list. </a:t>
            </a:r>
            <a:r>
              <a:rPr lang="en-IN" b="1" dirty="0">
                <a:latin typeface="Palatino Linotype" panose="02040502050505030304" pitchFamily="18" charset="0"/>
                <a:cs typeface="Arial" panose="020B0604020202020204" pitchFamily="34" charset="0"/>
              </a:rPr>
              <a:t>IN</a:t>
            </a:r>
            <a:r>
              <a:rPr lang="en-IN" dirty="0">
                <a:latin typeface="Palatino Linotype" panose="02040502050505030304" pitchFamily="18" charset="0"/>
                <a:cs typeface="Arial" panose="020B0604020202020204" pitchFamily="34" charset="0"/>
              </a:rPr>
              <a:t> can take an expression list, but </a:t>
            </a:r>
            <a:r>
              <a:rPr lang="en-IN" b="1" dirty="0">
                <a:latin typeface="Palatino Linotype" panose="02040502050505030304" pitchFamily="18" charset="0"/>
                <a:cs typeface="Arial" panose="020B0604020202020204" pitchFamily="34" charset="0"/>
              </a:rPr>
              <a:t>= ANY </a:t>
            </a:r>
            <a:r>
              <a:rPr lang="en-IN" dirty="0">
                <a:latin typeface="Palatino Linotype" panose="02040502050505030304" pitchFamily="18" charset="0"/>
                <a:cs typeface="Arial" panose="020B0604020202020204" pitchFamily="34" charset="0"/>
              </a:rPr>
              <a:t>cannot.</a:t>
            </a:r>
          </a:p>
        </p:txBody>
      </p:sp>
      <p:sp>
        <p:nvSpPr>
          <p:cNvPr id="10" name="Rectangle 9"/>
          <p:cNvSpPr/>
          <p:nvPr/>
        </p:nvSpPr>
        <p:spPr>
          <a:xfrm>
            <a:off x="7619010" y="757696"/>
            <a:ext cx="2895220" cy="707886"/>
          </a:xfrm>
          <a:prstGeom prst="rect">
            <a:avLst/>
          </a:prstGeom>
          <a:solidFill>
            <a:schemeClr val="accent1">
              <a:lumMod val="75000"/>
            </a:schemeClr>
          </a:solid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The word SOME is an alias for ANY.</a:t>
            </a:r>
          </a:p>
        </p:txBody>
      </p:sp>
      <p:sp>
        <p:nvSpPr>
          <p:cNvPr id="11" name="Rectangle 10"/>
          <p:cNvSpPr/>
          <p:nvPr/>
        </p:nvSpPr>
        <p:spPr>
          <a:xfrm>
            <a:off x="526841" y="3722471"/>
            <a:ext cx="10896957"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The word </a:t>
            </a:r>
            <a:r>
              <a:rPr lang="en-IN" b="1" dirty="0">
                <a:latin typeface="Palatino Linotype" panose="02040502050505030304" pitchFamily="18" charset="0"/>
                <a:cs typeface="Arial" panose="020B0604020202020204" pitchFamily="34" charset="0"/>
              </a:rPr>
              <a:t>ALL</a:t>
            </a:r>
            <a:r>
              <a:rPr lang="en-IN" dirty="0">
                <a:latin typeface="Palatino Linotype" panose="02040502050505030304" pitchFamily="18" charset="0"/>
                <a:cs typeface="Arial" panose="020B0604020202020204" pitchFamily="34" charset="0"/>
              </a:rPr>
              <a:t>, which must follow a comparison operator, means return TRUE if the comparison is TRUE for ALL of the values in the column that the subquery returns.</a:t>
            </a:r>
          </a:p>
        </p:txBody>
      </p:sp>
      <p:sp>
        <p:nvSpPr>
          <p:cNvPr id="5" name="Rectangle 4"/>
          <p:cNvSpPr/>
          <p:nvPr/>
        </p:nvSpPr>
        <p:spPr>
          <a:xfrm>
            <a:off x="1676182" y="5257800"/>
            <a:ext cx="886179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IN</a:t>
            </a:r>
            <a:r>
              <a:rPr lang="en-IN" sz="2000" dirty="0">
                <a:latin typeface="Arial" panose="020B0604020202020204" pitchFamily="34" charset="0"/>
                <a:cs typeface="Arial" panose="020B0604020202020204" pitchFamily="34" charset="0"/>
              </a:rPr>
              <a:t> (5+5, 10+10)</a:t>
            </a:r>
          </a:p>
        </p:txBody>
      </p:sp>
      <p:sp>
        <p:nvSpPr>
          <p:cNvPr id="12" name="Rectangle 11"/>
          <p:cNvSpPr/>
          <p:nvPr/>
        </p:nvSpPr>
        <p:spPr>
          <a:xfrm>
            <a:off x="1676183" y="5772090"/>
            <a:ext cx="8838045" cy="400110"/>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cs typeface="Arial" panose="020B0604020202020204" pitchFamily="34" charset="0"/>
              </a:rPr>
              <a:t>* </a:t>
            </a:r>
            <a:r>
              <a:rPr lang="en-IN" sz="2000" dirty="0">
                <a:solidFill>
                  <a:srgbClr val="0077AA"/>
                </a:solidFill>
                <a:latin typeface="Arial" panose="020B0604020202020204" pitchFamily="34" charset="0"/>
                <a:ea typeface="Times New Roman" panose="02020603050405020304" pitchFamily="18" charset="0"/>
              </a:rPr>
              <a:t>FROM</a:t>
            </a:r>
            <a:r>
              <a:rPr lang="en-IN" sz="2000" dirty="0">
                <a:latin typeface="Arial" panose="020B0604020202020204" pitchFamily="34" charset="0"/>
                <a:cs typeface="Arial" panose="020B0604020202020204" pitchFamily="34" charset="0"/>
              </a:rPr>
              <a:t> emp </a:t>
            </a:r>
            <a:r>
              <a:rPr lang="en-IN" sz="2000" dirty="0">
                <a:solidFill>
                  <a:srgbClr val="0077AA"/>
                </a:solidFill>
                <a:latin typeface="Arial" panose="020B0604020202020204" pitchFamily="34" charset="0"/>
                <a:ea typeface="Times New Roman" panose="02020603050405020304" pitchFamily="18" charset="0"/>
              </a:rPr>
              <a:t>WHERE</a:t>
            </a:r>
            <a:r>
              <a:rPr lang="en-IN" sz="2000" dirty="0">
                <a:latin typeface="Arial" panose="020B0604020202020204" pitchFamily="34" charset="0"/>
                <a:cs typeface="Arial" panose="020B0604020202020204" pitchFamily="34" charset="0"/>
              </a:rPr>
              <a:t> deptno </a:t>
            </a:r>
            <a:r>
              <a:rPr lang="en-IN" sz="2000" dirty="0">
                <a:solidFill>
                  <a:schemeClr val="accent5">
                    <a:lumMod val="75000"/>
                  </a:schemeClr>
                </a:solidFill>
                <a:latin typeface="Arial" panose="020B0604020202020204" pitchFamily="34" charset="0"/>
                <a:cs typeface="Arial" panose="020B0604020202020204" pitchFamily="34" charset="0"/>
              </a:rPr>
              <a:t>=ANY</a:t>
            </a:r>
            <a:r>
              <a:rPr lang="en-IN" sz="2000" dirty="0">
                <a:latin typeface="Arial" panose="020B0604020202020204" pitchFamily="34" charset="0"/>
                <a:cs typeface="Arial" panose="020B0604020202020204" pitchFamily="34" charset="0"/>
              </a:rPr>
              <a:t> (10, 20) </a:t>
            </a:r>
            <a:r>
              <a:rPr lang="en-IN" sz="2000" dirty="0">
                <a:solidFill>
                  <a:srgbClr val="92D050"/>
                </a:solidFill>
                <a:latin typeface="Arial" panose="020B0604020202020204" pitchFamily="34" charset="0"/>
                <a:cs typeface="Arial" panose="020B0604020202020204" pitchFamily="34" charset="0"/>
              </a:rPr>
              <a:t>//error</a:t>
            </a:r>
          </a:p>
        </p:txBody>
      </p:sp>
      <p:cxnSp>
        <p:nvCxnSpPr>
          <p:cNvPr id="8" name="Elbow Connector 7"/>
          <p:cNvCxnSpPr/>
          <p:nvPr/>
        </p:nvCxnSpPr>
        <p:spPr>
          <a:xfrm rot="10800000" flipV="1">
            <a:off x="8533289" y="4954476"/>
            <a:ext cx="863888" cy="720000"/>
          </a:xfrm>
          <a:prstGeom prst="bentConnector3">
            <a:avLst>
              <a:gd name="adj1" fmla="val 0"/>
            </a:avLst>
          </a:prstGeom>
          <a:ln w="28575">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xmlns="" id="{66BA985F-52F7-4C7B-AD24-D75EE4FECBC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28F35A07-ACF6-4F83-9FC0-F36F634268F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84040400"/>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any / some</a:t>
            </a:r>
          </a:p>
        </p:txBody>
      </p:sp>
      <p:pic>
        <p:nvPicPr>
          <p:cNvPr id="1026" name="Picture 2" descr="greater_than_any"/>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28975" y="3124200"/>
            <a:ext cx="4366232" cy="2867532"/>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less_than_any"/>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68491" y="3124199"/>
            <a:ext cx="4436328" cy="2869200"/>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5">
            <a:extLst>
              <a:ext uri="{FF2B5EF4-FFF2-40B4-BE49-F238E27FC236}">
                <a16:creationId xmlns:a16="http://schemas.microsoft.com/office/drawing/2014/main" xmlns="" id="{20B902F3-7A07-41AF-A082-9C659C6D70FD}"/>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65762F3A-C5C0-40A9-B85E-1E1BBB579B43}"/>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ANY (...)": The value must not match one or more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ANY (...)": The value must be greater than or equal to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ANY (...)": The value must be smaller than or equal to the biggest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
        <p:nvSpPr>
          <p:cNvPr id="8" name="Footer Placeholder 2">
            <a:extLst>
              <a:ext uri="{FF2B5EF4-FFF2-40B4-BE49-F238E27FC236}">
                <a16:creationId xmlns:a16="http://schemas.microsoft.com/office/drawing/2014/main" xmlns="" id="{EF0C3164-68D1-4055-A5D0-B6278658E8E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51201709"/>
      </p:ext>
    </p:extLst>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sp>
        <p:nvSpPr>
          <p:cNvPr id="10" name="AutoShape 4" descr="sql_greater_than_all"/>
          <p:cNvSpPr>
            <a:spLocks noChangeAspect="1" noChangeArrowheads="1"/>
          </p:cNvSpPr>
          <p:nvPr/>
        </p:nvSpPr>
        <p:spPr bwMode="auto">
          <a:xfrm>
            <a:off x="1831737" y="79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6" descr="sql_greater_than_all"/>
          <p:cNvSpPr>
            <a:spLocks noChangeAspect="1" noChangeArrowheads="1"/>
          </p:cNvSpPr>
          <p:nvPr/>
        </p:nvSpPr>
        <p:spPr bwMode="auto">
          <a:xfrm>
            <a:off x="1984117" y="160339"/>
            <a:ext cx="30476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https://i2.wp.com/ramkedem.com/wp-content/uploads/2015/08/sql_greater_than_all.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640327" y="3275802"/>
            <a:ext cx="4528778" cy="2531945"/>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s://i2.wp.com/ramkedem.com/wp-content/uploads/2015/08/less_than_all.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81353" y="3275800"/>
            <a:ext cx="4438222" cy="2582574"/>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a:extLst>
              <a:ext uri="{FF2B5EF4-FFF2-40B4-BE49-F238E27FC236}">
                <a16:creationId xmlns:a16="http://schemas.microsoft.com/office/drawing/2014/main" xmlns="" id="{B3465791-1F17-4256-B065-C8C26C490486}"/>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Rectangle 12">
            <a:extLst>
              <a:ext uri="{FF2B5EF4-FFF2-40B4-BE49-F238E27FC236}">
                <a16:creationId xmlns:a16="http://schemas.microsoft.com/office/drawing/2014/main" xmlns="" id="{D68F38B2-2A4D-4FC6-957F-AC64C7977011}"/>
              </a:ext>
            </a:extLst>
          </p:cNvPr>
          <p:cNvSpPr/>
          <p:nvPr/>
        </p:nvSpPr>
        <p:spPr>
          <a:xfrm>
            <a:off x="334566" y="1026602"/>
            <a:ext cx="11593288" cy="1754326"/>
          </a:xfrm>
          <a:prstGeom prst="rect">
            <a:avLst/>
          </a:prstGeom>
          <a:noFill/>
        </p:spPr>
        <p:txBody>
          <a:bodyPr wrap="square">
            <a:spAutoFit/>
          </a:bodyPr>
          <a:lstStyle/>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match all the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 ALL (...)": The value must not match any values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the smallest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&gt;= ALL (...)": The value must be greater than or equal to the biggest value in the list to evaluate to TRUE.</a:t>
            </a:r>
          </a:p>
          <a:p>
            <a:pPr marL="342900" indent="-342900">
              <a:buSzPts val="1000"/>
              <a:buFont typeface="Symbol" panose="05050102010706020507" pitchFamily="18" charset="2"/>
              <a:buChar char=""/>
            </a:pPr>
            <a:r>
              <a:rPr lang="en-US"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rPr>
              <a:t>"x &lt;= ALL (...)": The value must be smaller than or equal to the smallest value in the list to evaluate to TRUE.</a:t>
            </a:r>
            <a:endParaRPr lang="en-IN" dirty="0">
              <a:solidFill>
                <a:schemeClr val="tx1">
                  <a:lumMod val="85000"/>
                  <a:lumOff val="15000"/>
                </a:schemeClr>
              </a:solidFill>
              <a:latin typeface="Palatino Linotype" panose="0204050205050503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xmlns="" val="3388436337"/>
      </p:ext>
    </p:extLst>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all</a:t>
            </a:r>
          </a:p>
        </p:txBody>
      </p:sp>
      <p:grpSp>
        <p:nvGrpSpPr>
          <p:cNvPr id="2" name="Group 5"/>
          <p:cNvGrpSpPr/>
          <p:nvPr/>
        </p:nvGrpSpPr>
        <p:grpSpPr>
          <a:xfrm>
            <a:off x="1596579" y="1143000"/>
            <a:ext cx="8934276" cy="1559760"/>
            <a:chOff x="152400" y="4634526"/>
            <a:chExt cx="8935439" cy="1559760"/>
          </a:xfrm>
        </p:grpSpPr>
        <p:sp>
          <p:nvSpPr>
            <p:cNvPr id="4" name="Rectangle 3"/>
            <p:cNvSpPr/>
            <p:nvPr/>
          </p:nvSpPr>
          <p:spPr>
            <a:xfrm>
              <a:off x="152400" y="4812298"/>
              <a:ext cx="6324600" cy="461665"/>
            </a:xfrm>
            <a:prstGeom prst="rect">
              <a:avLst/>
            </a:prstGeom>
          </p:spPr>
          <p:txBody>
            <a:bodyPr wrap="square">
              <a:spAutoFit/>
            </a:bodyPr>
            <a:lstStyle/>
            <a:p>
              <a:r>
                <a:rPr lang="en-IN" sz="2400" dirty="0">
                  <a:solidFill>
                    <a:schemeClr val="accent5">
                      <a:lumMod val="75000"/>
                    </a:schemeClr>
                  </a:solidFill>
                </a:rPr>
                <a:t>The expression is TRUE, if table T2 is empty.</a:t>
              </a:r>
            </a:p>
          </p:txBody>
        </p:sp>
        <p:sp>
          <p:nvSpPr>
            <p:cNvPr id="5" name="Rectangle 4"/>
            <p:cNvSpPr/>
            <p:nvPr/>
          </p:nvSpPr>
          <p:spPr>
            <a:xfrm>
              <a:off x="152400" y="5486400"/>
              <a:ext cx="8763000" cy="707886"/>
            </a:xfrm>
            <a:prstGeom prst="rect">
              <a:avLst/>
            </a:prstGeom>
          </p:spPr>
          <p:txBody>
            <a:bodyPr wrap="square">
              <a:spAutoFit/>
            </a:bodyPr>
            <a:lstStyle/>
            <a:p>
              <a:r>
                <a:rPr lang="en-IN" sz="2000" dirty="0">
                  <a:solidFill>
                    <a:srgbClr val="0077AA"/>
                  </a:solidFill>
                  <a:latin typeface="Arial" panose="020B0604020202020204" pitchFamily="34" charset="0"/>
                  <a:ea typeface="Times New Roman" panose="02020603050405020304" pitchFamily="18" charset="0"/>
                </a:rPr>
                <a:t> SELECT </a:t>
              </a:r>
              <a:r>
                <a:rPr lang="en-IN" sz="2000" dirty="0">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EMP</a:t>
              </a:r>
              <a:r>
                <a:rPr lang="en-IN" sz="2000" dirty="0">
                  <a:solidFill>
                    <a:srgbClr val="0077AA"/>
                  </a:solidFill>
                  <a:latin typeface="Arial" panose="020B0604020202020204" pitchFamily="34" charset="0"/>
                  <a:ea typeface="Times New Roman" panose="02020603050405020304" pitchFamily="18" charset="0"/>
                </a:rPr>
                <a:t> WHERE </a:t>
              </a:r>
              <a:r>
                <a:rPr lang="en-IN" sz="2000" dirty="0">
                  <a:latin typeface="Arial" panose="020B0604020202020204" pitchFamily="34" charset="0"/>
                  <a:ea typeface="Times New Roman" panose="02020603050405020304" pitchFamily="18" charset="0"/>
                </a:rPr>
                <a:t>DEPTNO</a:t>
              </a:r>
              <a:r>
                <a:rPr lang="en-IN" sz="2000" dirty="0">
                  <a:solidFill>
                    <a:srgbClr val="0077AA"/>
                  </a:solidFill>
                  <a:latin typeface="Arial" panose="020B0604020202020204" pitchFamily="34" charset="0"/>
                  <a:ea typeface="Times New Roman" panose="02020603050405020304" pitchFamily="18" charset="0"/>
                </a:rPr>
                <a:t> </a:t>
              </a:r>
              <a:r>
                <a:rPr lang="en-IN" sz="2000" dirty="0">
                  <a:solidFill>
                    <a:schemeClr val="accent5">
                      <a:lumMod val="75000"/>
                    </a:schemeClr>
                  </a:solidFill>
                  <a:latin typeface="Arial" panose="020B0604020202020204" pitchFamily="34" charset="0"/>
                  <a:cs typeface="Arial" panose="020B0604020202020204" pitchFamily="34" charset="0"/>
                </a:rPr>
                <a:t>&gt;ALL </a:t>
              </a:r>
              <a:r>
                <a:rPr lang="en-IN" sz="2000" dirty="0">
                  <a:solidFill>
                    <a:schemeClr val="bg1">
                      <a:lumMod val="65000"/>
                    </a:schemeClr>
                  </a:solidFill>
                  <a:latin typeface="Arial" panose="020B0604020202020204" pitchFamily="34" charset="0"/>
                  <a:ea typeface="Times New Roman" panose="02020603050405020304" pitchFamily="18" charset="0"/>
                </a:rPr>
                <a:t>(</a:t>
              </a:r>
              <a:r>
                <a:rPr lang="en-IN" sz="2000" dirty="0">
                  <a:solidFill>
                    <a:srgbClr val="0077AA"/>
                  </a:solidFill>
                  <a:latin typeface="Arial" panose="020B0604020202020204" pitchFamily="34" charset="0"/>
                  <a:ea typeface="Times New Roman" panose="02020603050405020304" pitchFamily="18" charset="0"/>
                </a:rPr>
                <a:t>SELECT </a:t>
              </a:r>
              <a:r>
                <a:rPr lang="en-IN" sz="2000" dirty="0">
                  <a:latin typeface="Arial" panose="020B0604020202020204" pitchFamily="34" charset="0"/>
                  <a:ea typeface="Times New Roman" panose="02020603050405020304" pitchFamily="18" charset="0"/>
                </a:rPr>
                <a:t>C1</a:t>
              </a:r>
              <a:r>
                <a:rPr lang="en-IN" sz="2000" dirty="0">
                  <a:solidFill>
                    <a:srgbClr val="0077AA"/>
                  </a:solidFill>
                  <a:latin typeface="Arial" panose="020B0604020202020204" pitchFamily="34" charset="0"/>
                  <a:ea typeface="Times New Roman" panose="02020603050405020304" pitchFamily="18" charset="0"/>
                </a:rPr>
                <a:t> FROM </a:t>
              </a:r>
              <a:r>
                <a:rPr lang="en-IN" sz="2000" dirty="0">
                  <a:latin typeface="Arial" panose="020B0604020202020204" pitchFamily="34" charset="0"/>
                  <a:ea typeface="Times New Roman" panose="02020603050405020304" pitchFamily="18" charset="0"/>
                </a:rPr>
                <a:t>T2</a:t>
              </a:r>
              <a:r>
                <a:rPr lang="en-IN" sz="2000" dirty="0">
                  <a:solidFill>
                    <a:schemeClr val="bg1">
                      <a:lumMod val="65000"/>
                    </a:schemeClr>
                  </a:solidFill>
                  <a:latin typeface="Arial" panose="020B0604020202020204" pitchFamily="34" charset="0"/>
                  <a:ea typeface="Times New Roman" panose="02020603050405020304" pitchFamily="18" charset="0"/>
                </a:rPr>
                <a:t>) </a:t>
              </a:r>
              <a:r>
                <a:rPr lang="en-IN" sz="2000" dirty="0">
                  <a:solidFill>
                    <a:srgbClr val="92D050"/>
                  </a:solidFill>
                  <a:latin typeface="Arial" panose="020B0604020202020204" pitchFamily="34" charset="0"/>
                  <a:ea typeface="Times New Roman" panose="02020603050405020304" pitchFamily="18" charset="0"/>
                </a:rPr>
                <a:t>// This statement will return all rows from EMP table.</a:t>
              </a:r>
            </a:p>
          </p:txBody>
        </p:sp>
        <p:cxnSp>
          <p:nvCxnSpPr>
            <p:cNvPr id="7" name="Elbow Connector 6"/>
            <p:cNvCxnSpPr/>
            <p:nvPr/>
          </p:nvCxnSpPr>
          <p:spPr>
            <a:xfrm rot="5400000" flipH="1" flipV="1">
              <a:off x="8164800" y="5043000"/>
              <a:ext cx="612000" cy="4320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773526" y="4634526"/>
              <a:ext cx="1314313" cy="369332"/>
            </a:xfrm>
            <a:prstGeom prst="rect">
              <a:avLst/>
            </a:prstGeom>
            <a:noFill/>
          </p:spPr>
          <p:txBody>
            <a:bodyPr wrap="none" rtlCol="0">
              <a:spAutoFit/>
            </a:bodyPr>
            <a:lstStyle/>
            <a:p>
              <a:r>
                <a:rPr lang="en-IN" dirty="0"/>
                <a:t>empty table</a:t>
              </a:r>
            </a:p>
          </p:txBody>
        </p:sp>
        <p:cxnSp>
          <p:nvCxnSpPr>
            <p:cNvPr id="11" name="Elbow Connector 10"/>
            <p:cNvCxnSpPr/>
            <p:nvPr/>
          </p:nvCxnSpPr>
          <p:spPr>
            <a:xfrm rot="16200000" flipV="1">
              <a:off x="5097017" y="5251817"/>
              <a:ext cx="321565" cy="304800"/>
            </a:xfrm>
            <a:prstGeom prst="bentConnector3">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xmlns="" id="{2DAA9A80-6667-47E7-8CF1-3F31C331C94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CCDFABB4-9EEE-405B-85CB-AE0B6FA965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9044107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1752372" y="344672"/>
            <a:ext cx="8685669" cy="1200173"/>
          </a:xfrm>
          <a:prstGeom prst="rect">
            <a:avLst/>
          </a:prstGeom>
          <a:noFill/>
        </p:spPr>
        <p:txBody>
          <a:bodyPr wrap="square">
            <a:spAutoFit/>
          </a:bodyPr>
          <a:lstStyle/>
          <a:p>
            <a:pPr algn="r"/>
            <a:r>
              <a:rPr lang="en-IN" sz="3200" b="1" i="1" dirty="0">
                <a:latin typeface="Arial" pitchFamily="34" charset="0"/>
                <a:cs typeface="Arial" pitchFamily="34" charset="0"/>
              </a:rPr>
              <a:t>What is a degree, cardinality, domain and union in database?</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407315" y="1845645"/>
            <a:ext cx="11303784" cy="3415875"/>
          </a:xfrm>
          <a:prstGeom prst="rect">
            <a:avLst/>
          </a:prstGeom>
        </p:spPr>
        <p:txBody>
          <a:bodyPr wrap="square">
            <a:spAutoFit/>
          </a:bodyPr>
          <a:lstStyle/>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Degree d(R) / Arity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attributes/columns present in a relation/table is called degree of the relation and is denoted by </a:t>
            </a:r>
            <a:r>
              <a:rPr lang="en-IN" b="1" dirty="0">
                <a:solidFill>
                  <a:schemeClr val="tx1">
                    <a:lumMod val="75000"/>
                    <a:lumOff val="25000"/>
                  </a:schemeClr>
                </a:solidFill>
                <a:latin typeface="Palatino Linotype" panose="02040502050505030304" pitchFamily="18" charset="0"/>
              </a:rPr>
              <a:t>d(R)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Cardinality |R|</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number of tuples present in a relation or rows present in a table, is called cardinality of a relation and is denoted by </a:t>
            </a:r>
            <a:r>
              <a:rPr lang="en-IN" b="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a:t>
            </a:r>
          </a:p>
          <a:p>
            <a:pPr marL="342866" indent="-342866" algn="just">
              <a:buFont typeface="Arial" panose="020B0604020202020204" pitchFamily="34" charset="0"/>
              <a:buChar char="•"/>
            </a:pPr>
            <a:endParaRPr lang="en-IN" dirty="0">
              <a:solidFill>
                <a:schemeClr val="tx1">
                  <a:lumMod val="75000"/>
                  <a:lumOff val="25000"/>
                </a:schemeClr>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Domain</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Total range of accepted values for an attribute of the relation is called the domain of the attribute. (Data Type)</a:t>
            </a:r>
          </a:p>
          <a:p>
            <a:pPr marL="342866" indent="-342866" algn="just">
              <a:buFont typeface="Arial" panose="020B0604020202020204" pitchFamily="34" charset="0"/>
              <a:buChar char="•"/>
            </a:pPr>
            <a:endParaRPr lang="en-IN" dirty="0">
              <a:solidFill>
                <a:srgbClr val="0089A4"/>
              </a:solidFill>
              <a:latin typeface="Palatino Linotype" panose="02040502050505030304" pitchFamily="18" charset="0"/>
            </a:endParaRPr>
          </a:p>
          <a:p>
            <a:pPr marL="342866" indent="-342866" algn="just">
              <a:buFont typeface="Arial" panose="020B0604020202020204" pitchFamily="34" charset="0"/>
              <a:buChar char="•"/>
            </a:pPr>
            <a:r>
              <a:rPr lang="en-IN" b="1" dirty="0">
                <a:solidFill>
                  <a:srgbClr val="0089A4"/>
                </a:solidFill>
                <a:latin typeface="Palatino Linotype" panose="02040502050505030304" pitchFamily="18" charset="0"/>
              </a:rPr>
              <a:t>Union Compatibility</a:t>
            </a:r>
            <a:r>
              <a:rPr lang="en-IN" dirty="0">
                <a:solidFill>
                  <a:srgbClr val="0089A4"/>
                </a:solidFill>
                <a:latin typeface="Palatino Linotype" panose="02040502050505030304" pitchFamily="18" charset="0"/>
              </a:rPr>
              <a:t>: </a:t>
            </a:r>
            <a:r>
              <a:rPr lang="en-IN" dirty="0">
                <a:solidFill>
                  <a:schemeClr val="tx1">
                    <a:lumMod val="75000"/>
                    <a:lumOff val="25000"/>
                  </a:schemeClr>
                </a:solidFill>
                <a:latin typeface="Palatino Linotype" panose="02040502050505030304" pitchFamily="18" charset="0"/>
              </a:rPr>
              <a:t>Two relations </a:t>
            </a:r>
            <a:r>
              <a:rPr lang="en-IN" b="1" i="1" dirty="0">
                <a:solidFill>
                  <a:schemeClr val="tx1">
                    <a:lumMod val="75000"/>
                    <a:lumOff val="25000"/>
                  </a:schemeClr>
                </a:solidFill>
                <a:latin typeface="Palatino Linotype" panose="02040502050505030304" pitchFamily="18" charset="0"/>
              </a:rPr>
              <a:t>R</a:t>
            </a:r>
            <a:r>
              <a:rPr lang="en-IN" dirty="0">
                <a:solidFill>
                  <a:schemeClr val="tx1">
                    <a:lumMod val="75000"/>
                    <a:lumOff val="25000"/>
                  </a:schemeClr>
                </a:solidFill>
                <a:latin typeface="Palatino Linotype" panose="02040502050505030304" pitchFamily="18" charset="0"/>
              </a:rPr>
              <a:t> and </a:t>
            </a:r>
            <a:r>
              <a:rPr lang="en-IN" b="1" i="1" dirty="0">
                <a:solidFill>
                  <a:schemeClr val="tx1">
                    <a:lumMod val="75000"/>
                    <a:lumOff val="25000"/>
                  </a:schemeClr>
                </a:solidFill>
                <a:latin typeface="Palatino Linotype" panose="02040502050505030304" pitchFamily="18" charset="0"/>
              </a:rPr>
              <a:t>S</a:t>
            </a:r>
            <a:r>
              <a:rPr lang="en-IN" dirty="0">
                <a:solidFill>
                  <a:schemeClr val="tx1">
                    <a:lumMod val="75000"/>
                    <a:lumOff val="25000"/>
                  </a:schemeClr>
                </a:solidFill>
                <a:latin typeface="Palatino Linotype" panose="02040502050505030304" pitchFamily="18" charset="0"/>
              </a:rPr>
              <a:t> are set to be Union Compatible to each other if and only if:</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They have the same </a:t>
            </a:r>
            <a:r>
              <a:rPr lang="en-IN" b="1" dirty="0">
                <a:solidFill>
                  <a:schemeClr val="tx1">
                    <a:lumMod val="75000"/>
                    <a:lumOff val="25000"/>
                  </a:schemeClr>
                </a:solidFill>
                <a:latin typeface="Palatino Linotype" panose="02040502050505030304" pitchFamily="18" charset="0"/>
              </a:rPr>
              <a:t>degree d(R)</a:t>
            </a:r>
            <a:r>
              <a:rPr lang="en-IN" dirty="0">
                <a:solidFill>
                  <a:schemeClr val="tx1">
                    <a:lumMod val="75000"/>
                    <a:lumOff val="25000"/>
                  </a:schemeClr>
                </a:solidFill>
                <a:latin typeface="Palatino Linotype" panose="02040502050505030304" pitchFamily="18" charset="0"/>
              </a:rPr>
              <a:t>.</a:t>
            </a:r>
          </a:p>
          <a:p>
            <a:pPr marL="914309" lvl="1" indent="-457154" algn="just">
              <a:buFont typeface="+mj-lt"/>
              <a:buAutoNum type="arabicPeriod"/>
            </a:pPr>
            <a:r>
              <a:rPr lang="en-IN" dirty="0">
                <a:solidFill>
                  <a:schemeClr val="tx1">
                    <a:lumMod val="75000"/>
                    <a:lumOff val="25000"/>
                  </a:schemeClr>
                </a:solidFill>
                <a:latin typeface="Palatino Linotype" panose="02040502050505030304" pitchFamily="18" charset="0"/>
              </a:rPr>
              <a:t>Domains of the respective attributes should also be same.</a:t>
            </a:r>
          </a:p>
        </p:txBody>
      </p:sp>
      <p:pic>
        <p:nvPicPr>
          <p:cNvPr id="4" name="Picture 3">
            <a:extLst>
              <a:ext uri="{FF2B5EF4-FFF2-40B4-BE49-F238E27FC236}">
                <a16:creationId xmlns:a16="http://schemas.microsoft.com/office/drawing/2014/main" xmlns="" id="{557406C7-1E69-49D9-9706-45D58BDB3B5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5D8D6AF-1AE3-4B32-B1C7-7B76E132CE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50768059"/>
      </p:ext>
    </p:extLst>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IN,  ALL, ANY, or SOME</a:t>
            </a: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You can use a subquery after a comparison operator, followed by the keyword IN, ALL, ANY, or SOME.</a:t>
            </a:r>
          </a:p>
        </p:txBody>
      </p:sp>
      <p:sp>
        <p:nvSpPr>
          <p:cNvPr id="2" name="Rectangle 1"/>
          <p:cNvSpPr/>
          <p:nvPr/>
        </p:nvSpPr>
        <p:spPr>
          <a:xfrm>
            <a:off x="262558" y="1813681"/>
            <a:ext cx="11665296"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deptno</a:t>
            </a:r>
            <a:r>
              <a:rPr lang="en-IN" dirty="0">
                <a:latin typeface="Liberation Mono"/>
                <a:cs typeface="Arial" panose="020B0604020202020204" pitchFamily="34" charset="0"/>
              </a:rPr>
              <a:t> </a:t>
            </a:r>
            <a:r>
              <a:rPr lang="en-IN" dirty="0">
                <a:solidFill>
                  <a:schemeClr val="accent5">
                    <a:lumMod val="75000"/>
                  </a:schemeClr>
                </a:solidFill>
                <a:latin typeface="Liberation Mono"/>
                <a:cs typeface="Arial" panose="020B0604020202020204" pitchFamily="34" charset="0"/>
              </a:rPr>
              <a:t>IN</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10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cs typeface="Arial" panose="020B0604020202020204" pitchFamily="34" charset="0"/>
              </a:rPr>
              <a:t>= </a:t>
            </a:r>
            <a:r>
              <a:rPr lang="en-IN" dirty="0">
                <a:latin typeface="Liberation Mono"/>
                <a:ea typeface="Times New Roman" panose="02020603050405020304" pitchFamily="18" charset="0"/>
              </a:rPr>
              <a:t>20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&gt;ALL</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&gt;ANY</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85750" indent="-285750">
              <a:lnSpc>
                <a:spcPct val="150000"/>
              </a:lnSpc>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&gt;SOME</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sal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'ADAMS'</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cs typeface="Times New Roman" panose="02020603050405020304" pitchFamily="18" charset="0"/>
              </a:rPr>
              <a:t>or</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ename </a:t>
            </a:r>
            <a:r>
              <a:rPr lang="en-IN" dirty="0">
                <a:solidFill>
                  <a:schemeClr val="accent5">
                    <a:lumMod val="75000"/>
                  </a:schemeClr>
                </a:solidFill>
                <a:latin typeface="Liberation Mono"/>
                <a:cs typeface="Arial" panose="020B0604020202020204" pitchFamily="34"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'TURNER'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xmlns="" id="{98CFAA48-E9D6-44E3-862A-5F880DB889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D6575FB-C01C-48A1-9F11-EEEA45D3595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42434834"/>
      </p:ext>
    </p:extLst>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Row Subquery</a:t>
            </a:r>
          </a:p>
        </p:txBody>
      </p:sp>
      <p:pic>
        <p:nvPicPr>
          <p:cNvPr id="3" name="Picture 2">
            <a:extLst>
              <a:ext uri="{FF2B5EF4-FFF2-40B4-BE49-F238E27FC236}">
                <a16:creationId xmlns:a16="http://schemas.microsoft.com/office/drawing/2014/main" xmlns="" id="{1D0E0C2F-31F0-4B66-9576-AFB38156CFB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4B0D84C-A74D-4CD9-8394-BDD1BBA989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5560099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Row Subqueries</a:t>
            </a:r>
          </a:p>
        </p:txBody>
      </p:sp>
      <p:sp>
        <p:nvSpPr>
          <p:cNvPr id="5" name="Rectangle 4"/>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Scalar or column Subqueries return a single value or a column of values. A row subquery is a subquery variant that returns a single row and can thus return more than one column value. You can use = , &gt;, &lt;, &gt;=, &lt;=, &lt;&gt;, !=, &lt;=&gt;</a:t>
            </a:r>
          </a:p>
        </p:txBody>
      </p:sp>
      <p:sp>
        <p:nvSpPr>
          <p:cNvPr id="2" name="Rectangle 1"/>
          <p:cNvSpPr/>
          <p:nvPr/>
        </p:nvSpPr>
        <p:spPr>
          <a:xfrm>
            <a:off x="334566" y="1981200"/>
            <a:ext cx="11593288" cy="923330"/>
          </a:xfrm>
          <a:prstGeom prst="rect">
            <a:avLst/>
          </a:prstGeom>
        </p:spPr>
        <p:txBody>
          <a:bodyPr wrap="square">
            <a:spAutoFit/>
          </a:bodyPr>
          <a:lstStyle/>
          <a:p>
            <a:pPr marL="342900" indent="-342900">
              <a:buFont typeface="+mj-lt"/>
              <a:buAutoNum type="arabicPeriod"/>
            </a:pPr>
            <a:r>
              <a:rPr lang="en-IN" dirty="0">
                <a:solidFill>
                  <a:srgbClr val="FF0000"/>
                </a:solidFill>
                <a:latin typeface="Liberation Mono"/>
                <a:cs typeface="Arial" panose="020B0604020202020204" pitchFamily="34" charset="0"/>
              </a:rPr>
              <a:t>SELECT * from EMP where deptno, 1 = (SELECT deptno, 1 from DEPT where deptno=10);</a:t>
            </a:r>
          </a:p>
          <a:p>
            <a:pPr marL="342900" indent="-342900">
              <a:buFont typeface="+mj-lt"/>
              <a:buAutoNum type="arabicPeriod"/>
            </a:pPr>
            <a:endParaRPr lang="en-IN" dirty="0">
              <a:latin typeface="Liberation Mono"/>
              <a:cs typeface="Arial" panose="020B0604020202020204" pitchFamily="34" charset="0"/>
            </a:endParaRPr>
          </a:p>
          <a:p>
            <a:pPr marL="342900" indent="-342900">
              <a:buFont typeface="+mj-lt"/>
              <a:buAutoNum type="arabicPeriod"/>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rPr>
              <a:t>ROW</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1</a:t>
            </a:r>
            <a:r>
              <a:rPr lang="en-IN" dirty="0">
                <a:solidFill>
                  <a:schemeClr val="accent5">
                    <a:lumMod val="75000"/>
                  </a:schemeClr>
                </a:solidFill>
                <a:latin typeface="Liberation Mono"/>
                <a:ea typeface="Times New Roman" panose="02020603050405020304" pitchFamily="18" charset="0"/>
              </a:rPr>
              <a:t>)</a:t>
            </a:r>
            <a:r>
              <a:rPr lang="en-IN" dirty="0">
                <a:solidFill>
                  <a:schemeClr val="accent5">
                    <a:lumMod val="75000"/>
                  </a:schemeClr>
                </a:solidFill>
                <a:latin typeface="Liberation Mono"/>
                <a:cs typeface="Arial" panose="020B0604020202020204" pitchFamily="34" charset="0"/>
              </a:rPr>
              <a:t> =</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1 </a:t>
            </a:r>
            <a:r>
              <a:rPr lang="en-IN" dirty="0">
                <a:solidFill>
                  <a:srgbClr val="0077AA"/>
                </a:solidFill>
                <a:latin typeface="Liberation Mono"/>
                <a:ea typeface="Times New Roman" panose="02020603050405020304" pitchFamily="18" charset="0"/>
                <a:cs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deptno </a:t>
            </a:r>
            <a:r>
              <a:rPr lang="en-IN" dirty="0">
                <a:solidFill>
                  <a:schemeClr val="accent5">
                    <a:lumMod val="75000"/>
                  </a:schemeClr>
                </a:solidFill>
                <a:latin typeface="Liberation Mono"/>
                <a:ea typeface="Times New Roman" panose="02020603050405020304" pitchFamily="18" charset="0"/>
              </a:rPr>
              <a:t>=</a:t>
            </a:r>
            <a:r>
              <a:rPr lang="en-IN" dirty="0">
                <a:latin typeface="Liberation Mono"/>
                <a:ea typeface="Times New Roman" panose="02020603050405020304" pitchFamily="18" charset="0"/>
              </a:rPr>
              <a:t> </a:t>
            </a:r>
            <a:r>
              <a:rPr lang="en-IN" dirty="0">
                <a:solidFill>
                  <a:srgbClr val="92D050"/>
                </a:solidFill>
                <a:latin typeface="Liberation Mono"/>
                <a:ea typeface="Times New Roman" panose="02020603050405020304" pitchFamily="18" charset="0"/>
              </a:rPr>
              <a:t>10</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xmlns="" id="{5ADAF52B-EF3D-49C7-A314-3167394FAF9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1B4C91FA-C9F9-4CAA-B0C7-D1B61D89719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66884335"/>
      </p:ext>
    </p:extLst>
  </p:cSld>
  <p:clrMapOvr>
    <a:masterClrMapping/>
  </p:clrMapOvr>
  <p:transition/>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Subquery with EXISTS or NOT EXISTS</a:t>
            </a:r>
          </a:p>
        </p:txBody>
      </p:sp>
      <p:pic>
        <p:nvPicPr>
          <p:cNvPr id="3" name="Picture 2">
            <a:extLst>
              <a:ext uri="{FF2B5EF4-FFF2-40B4-BE49-F238E27FC236}">
                <a16:creationId xmlns:a16="http://schemas.microsoft.com/office/drawing/2014/main" xmlns="" id="{78960DBA-C3D1-49A7-BFCB-EBC3F09BAB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3B0DFA2B-70FA-4CF2-8113-98EEA678C9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80692963"/>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Subqueries with EXISTS or NOT EXISTS</a:t>
            </a:r>
          </a:p>
        </p:txBody>
      </p:sp>
      <p:sp>
        <p:nvSpPr>
          <p:cNvPr id="5" name="Rectangle 4"/>
          <p:cNvSpPr/>
          <p:nvPr/>
        </p:nvSpPr>
        <p:spPr>
          <a:xfrm>
            <a:off x="406574" y="838200"/>
            <a:ext cx="10183848"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EXISTS operator tests for the existence of rows in the results set of the subquery. If a subquery row value is found, EXISTS subquery is TRUE and in this case NOT EXISTS subquery is FALSE.</a:t>
            </a:r>
          </a:p>
        </p:txBody>
      </p:sp>
      <p:sp>
        <p:nvSpPr>
          <p:cNvPr id="2" name="Rectangle 1"/>
          <p:cNvSpPr/>
          <p:nvPr/>
        </p:nvSpPr>
        <p:spPr>
          <a:xfrm>
            <a:off x="262558" y="2027873"/>
            <a:ext cx="11737304" cy="1846659"/>
          </a:xfrm>
          <a:prstGeom prst="rect">
            <a:avLst/>
          </a:prstGeom>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 </a:t>
            </a:r>
            <a:r>
              <a:rPr lang="en-US" dirty="0">
                <a:solidFill>
                  <a:srgbClr val="0077AA"/>
                </a:solidFill>
                <a:latin typeface="Liberation Mono"/>
              </a:rPr>
              <a:t>WHERE</a:t>
            </a:r>
            <a:r>
              <a:rPr lang="en-US" dirty="0">
                <a:latin typeface="Liberation Mono"/>
              </a:rPr>
              <a:t> </a:t>
            </a:r>
            <a:r>
              <a:rPr lang="en-US" dirty="0">
                <a:solidFill>
                  <a:srgbClr val="0077AA"/>
                </a:solidFill>
                <a:latin typeface="Liberation Mono"/>
              </a:rPr>
              <a:t>NOT</a:t>
            </a:r>
            <a:r>
              <a:rPr lang="en-US" dirty="0">
                <a:latin typeface="Liberation Mono"/>
              </a:rPr>
              <a:t> </a:t>
            </a:r>
            <a:r>
              <a:rPr lang="en-US" dirty="0">
                <a:solidFill>
                  <a:srgbClr val="0077AA"/>
                </a:solidFill>
                <a:latin typeface="Liberation Mono"/>
              </a:rPr>
              <a:t>EXISTS</a:t>
            </a:r>
            <a:r>
              <a:rPr lang="en-US" dirty="0">
                <a:latin typeface="Liberation Mono"/>
              </a:rPr>
              <a:t> (</a:t>
            </a: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student_phone </a:t>
            </a:r>
            <a:r>
              <a:rPr lang="en-US" dirty="0">
                <a:solidFill>
                  <a:srgbClr val="0077AA"/>
                </a:solidFill>
                <a:latin typeface="Liberation Mono"/>
              </a:rPr>
              <a:t>WHERE</a:t>
            </a:r>
            <a:r>
              <a:rPr lang="en-US" dirty="0">
                <a:latin typeface="Liberation Mono"/>
              </a:rPr>
              <a:t> student.ID = student_phone.studenTID);</a:t>
            </a:r>
          </a:p>
          <a:p>
            <a:pPr marL="285750" indent="-285750">
              <a:buFont typeface="Arial" panose="020B0604020202020204" pitchFamily="34" charset="0"/>
              <a:buChar char="•"/>
            </a:pPr>
            <a:endParaRPr lang="en-US" sz="800" dirty="0">
              <a:latin typeface="Liberation Mono"/>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pPr marL="285750" indent="-285750">
              <a:buFont typeface="Arial" panose="020B0604020202020204" pitchFamily="34" charset="0"/>
              <a:buChar char="•"/>
            </a:pPr>
            <a:endParaRPr lang="en-US" sz="800" dirty="0">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m </a:t>
            </a:r>
            <a:r>
              <a:rPr lang="en-IN" dirty="0">
                <a:solidFill>
                  <a:srgbClr val="0077AA"/>
                </a:solidFill>
                <a:latin typeface="Liberation Mono"/>
                <a:ea typeface="Times New Roman" panose="02020603050405020304" pitchFamily="18" charset="0"/>
                <a:cs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US" dirty="0">
                <a:solidFill>
                  <a:srgbClr val="0077AA"/>
                </a:solidFill>
                <a:latin typeface="Liberation Mono"/>
              </a:rPr>
              <a:t>EXISTS</a:t>
            </a:r>
            <a:r>
              <a:rPr lang="en-US" b="1"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SELECT</a:t>
            </a:r>
            <a:r>
              <a:rPr lang="en-US" dirty="0">
                <a:solidFill>
                  <a:srgbClr val="000000"/>
                </a:solidFill>
                <a:latin typeface="Liberation Mono"/>
                <a:ea typeface="Times New Roman" panose="02020603050405020304" pitchFamily="18" charset="0"/>
              </a:rPr>
              <a:t> </a:t>
            </a:r>
            <a:r>
              <a:rPr lang="en-IN" dirty="0">
                <a:solidFill>
                  <a:srgbClr val="000000"/>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cs typeface="Times New Roman" panose="02020603050405020304" pitchFamily="18" charset="0"/>
              </a:rPr>
              <a:t>FROM </a:t>
            </a:r>
            <a:r>
              <a:rPr lang="en-US" dirty="0">
                <a:solidFill>
                  <a:srgbClr val="000000"/>
                </a:solidFill>
                <a:latin typeface="Liberation Mono"/>
                <a:ea typeface="Times New Roman" panose="02020603050405020304" pitchFamily="18" charset="0"/>
              </a:rPr>
              <a:t>emp </a:t>
            </a:r>
            <a:r>
              <a:rPr lang="en-US" dirty="0">
                <a:latin typeface="Liberation Mono"/>
                <a:cs typeface="Arial" panose="020B0604020202020204" pitchFamily="34" charset="0"/>
              </a:rPr>
              <a:t>e </a:t>
            </a:r>
            <a:r>
              <a:rPr lang="en-US" dirty="0">
                <a:solidFill>
                  <a:srgbClr val="0077AA"/>
                </a:solidFill>
                <a:latin typeface="Liberation Mono"/>
                <a:ea typeface="Times New Roman" panose="02020603050405020304" pitchFamily="18" charset="0"/>
                <a:cs typeface="Times New Roman" panose="02020603050405020304" pitchFamily="18" charset="0"/>
              </a:rPr>
              <a:t>WHERE</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e.mgr</a:t>
            </a:r>
            <a:r>
              <a:rPr lang="en-US" dirty="0">
                <a:solidFill>
                  <a:srgbClr val="DD4A68"/>
                </a:solidFill>
                <a:latin typeface="Liberation Mono"/>
                <a:ea typeface="Times New Roman" panose="02020603050405020304" pitchFamily="18" charset="0"/>
              </a:rPr>
              <a:t> </a:t>
            </a:r>
            <a:r>
              <a:rPr lang="en-US" dirty="0">
                <a:solidFill>
                  <a:schemeClr val="accent5">
                    <a:lumMod val="75000"/>
                  </a:schemeClr>
                </a:solidFill>
                <a:latin typeface="Liberation Mono"/>
                <a:ea typeface="Times New Roman" panose="02020603050405020304" pitchFamily="18" charset="0"/>
              </a:rPr>
              <a:t>=</a:t>
            </a:r>
            <a:r>
              <a:rPr lang="en-US" dirty="0">
                <a:solidFill>
                  <a:srgbClr val="DD4A68"/>
                </a:solidFill>
                <a:latin typeface="Liberation Mono"/>
                <a:ea typeface="Times New Roman" panose="02020603050405020304" pitchFamily="18" charset="0"/>
              </a:rPr>
              <a:t> </a:t>
            </a:r>
            <a:r>
              <a:rPr lang="en-US" dirty="0">
                <a:latin typeface="Liberation Mono"/>
                <a:ea typeface="Times New Roman" panose="02020603050405020304" pitchFamily="18" charset="0"/>
              </a:rPr>
              <a:t>m.empno</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pic>
        <p:nvPicPr>
          <p:cNvPr id="6" name="Picture 5">
            <a:extLst>
              <a:ext uri="{FF2B5EF4-FFF2-40B4-BE49-F238E27FC236}">
                <a16:creationId xmlns:a16="http://schemas.microsoft.com/office/drawing/2014/main" xmlns="" id="{A762CB18-5DF7-44CA-9700-BE75A08B18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496F8B3-7AC4-491D-9A22-01D7B94DF6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459004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marR="0" lvl="0" indent="0" algn="ctr" fontAlgn="auto">
              <a:lnSpc>
                <a:spcPct val="100000"/>
              </a:lnSpc>
              <a:spcBef>
                <a:spcPct val="0"/>
              </a:spcBef>
              <a:spcAft>
                <a:spcPts val="0"/>
              </a:spcAft>
              <a:buClrTx/>
              <a:buSzTx/>
              <a:buFontTx/>
              <a:buNone/>
              <a:tabLst/>
              <a:defRPr kumimoji="0" sz="4400" b="1" i="1" u="none" strike="noStrike" cap="none" spc="0" normalizeH="0" baseline="0">
                <a:ln>
                  <a:noFill/>
                </a:ln>
                <a:effectLst/>
                <a:uLnTx/>
                <a:uFillTx/>
                <a:latin typeface="Arial" pitchFamily="34" charset="0"/>
                <a:cs typeface="Arial" pitchFamily="34" charset="0"/>
              </a:defRPr>
            </a:lvl1pPr>
          </a:lstStyle>
          <a:p>
            <a:r>
              <a:rPr lang="en-IN" sz="4800" b="0" i="0" dirty="0">
                <a:solidFill>
                  <a:srgbClr val="DC525C"/>
                </a:solidFill>
                <a:latin typeface="Segoe UI Light" panose="020B0502040204020203" pitchFamily="34" charset="0"/>
                <a:cs typeface="Segoe UI Light" panose="020B0502040204020203" pitchFamily="34" charset="0"/>
              </a:rPr>
              <a:t>Correlated Subquery</a:t>
            </a:r>
          </a:p>
        </p:txBody>
      </p:sp>
      <p:pic>
        <p:nvPicPr>
          <p:cNvPr id="3" name="Picture 2">
            <a:extLst>
              <a:ext uri="{FF2B5EF4-FFF2-40B4-BE49-F238E27FC236}">
                <a16:creationId xmlns:a16="http://schemas.microsoft.com/office/drawing/2014/main" xmlns="" id="{564DFC3A-7086-42F2-97C2-39E328FB10D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A5F9CC1-E618-48C6-BC85-F43F1A3BA1F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0625294"/>
      </p:ext>
    </p:extLst>
  </p:cSld>
  <p:clrMapOvr>
    <a:masterClrMapping/>
  </p:clrMapOvr>
  <p:transition spd="slow"/>
</p:sld>
</file>

<file path=ppt/slides/slide3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Correlated Subqueries</a:t>
            </a:r>
          </a:p>
        </p:txBody>
      </p:sp>
      <p:sp>
        <p:nvSpPr>
          <p:cNvPr id="5" name="Rectangle 4"/>
          <p:cNvSpPr/>
          <p:nvPr/>
        </p:nvSpPr>
        <p:spPr>
          <a:xfrm>
            <a:off x="406574" y="838200"/>
            <a:ext cx="11449272"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A correlated subquery (</a:t>
            </a:r>
            <a:r>
              <a:rPr lang="en-IN" b="1" dirty="0">
                <a:latin typeface="Palatino Linotype" panose="02040502050505030304" pitchFamily="18" charset="0"/>
                <a:cs typeface="Arial" panose="020B0604020202020204" pitchFamily="34" charset="0"/>
              </a:rPr>
              <a:t>also known as a synchronized subquery</a:t>
            </a:r>
            <a:r>
              <a:rPr lang="en-IN" dirty="0">
                <a:latin typeface="Palatino Linotype" panose="02040502050505030304" pitchFamily="18" charset="0"/>
                <a:cs typeface="Arial" panose="020B0604020202020204" pitchFamily="34" charset="0"/>
              </a:rPr>
              <a:t>) is a subquery that uses values from the outer query. The subquery is evaluated once for each row processed by the outer query.</a:t>
            </a:r>
          </a:p>
        </p:txBody>
      </p:sp>
      <p:sp>
        <p:nvSpPr>
          <p:cNvPr id="2" name="Rectangle 1"/>
          <p:cNvSpPr/>
          <p:nvPr/>
        </p:nvSpPr>
        <p:spPr>
          <a:xfrm>
            <a:off x="406574" y="1841403"/>
            <a:ext cx="11449272" cy="3313728"/>
          </a:xfrm>
          <a:prstGeom prst="rect">
            <a:avLst/>
          </a:prstGeom>
        </p:spPr>
        <p:txBody>
          <a:bodyPr wrap="square">
            <a:spAutoFit/>
          </a:bodyPr>
          <a:lstStyle/>
          <a:p>
            <a:r>
              <a:rPr lang="en-IN" dirty="0">
                <a:latin typeface="Liberation Mono"/>
                <a:cs typeface="Arial" panose="020B0604020202020204" pitchFamily="34" charset="0"/>
              </a:rPr>
              <a:t>Following query find all employees who earn more than the average salary in their department.</a:t>
            </a:r>
          </a:p>
          <a:p>
            <a:pPr marL="342900" indent="-342900">
              <a:buFont typeface="+mj-lt"/>
              <a:buAutoNum type="arabicPeriod"/>
            </a:pPr>
            <a:endParaRPr lang="en-IN"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ORDER</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deptno;</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ename, sal, job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&gt;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AVG</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emp.job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job,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sal </a:t>
            </a:r>
            <a:r>
              <a:rPr lang="en-IN" dirty="0">
                <a:solidFill>
                  <a:schemeClr val="accent5">
                    <a:lumMod val="75000"/>
                  </a:schemeClr>
                </a:solidFill>
                <a:latin typeface="Liberation Mono"/>
                <a:cs typeface="Arial" panose="020B0604020202020204" pitchFamily="34" charset="0"/>
              </a:rPr>
              <a:t>&lt;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MAX</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e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emp.job</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e.job</a:t>
            </a:r>
            <a:r>
              <a:rPr lang="en-IN" dirty="0">
                <a:solidFill>
                  <a:srgbClr val="DD4A68"/>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GROUP</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BY</a:t>
            </a:r>
            <a:r>
              <a:rPr lang="en-IN" dirty="0">
                <a:latin typeface="Liberation Mono"/>
                <a:cs typeface="Arial" panose="020B0604020202020204" pitchFamily="34" charset="0"/>
              </a:rPr>
              <a:t> e.job</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0077AA"/>
                </a:solidFill>
                <a:latin typeface="Liberation Mono"/>
              </a:rPr>
              <a:t>GROUP</a:t>
            </a:r>
            <a:r>
              <a:rPr lang="en-IN" dirty="0">
                <a:latin typeface="Liberation Mono"/>
                <a:cs typeface="Arial" panose="020B0604020202020204" pitchFamily="34" charset="0"/>
              </a:rPr>
              <a:t> </a:t>
            </a:r>
            <a:r>
              <a:rPr lang="en-IN" dirty="0">
                <a:solidFill>
                  <a:srgbClr val="0077AA"/>
                </a:solidFill>
                <a:latin typeface="Liberation Mono"/>
              </a:rPr>
              <a:t>BY</a:t>
            </a:r>
            <a:r>
              <a:rPr lang="en-IN" dirty="0">
                <a:latin typeface="Liberation Mono"/>
                <a:cs typeface="Arial" panose="020B0604020202020204" pitchFamily="34" charset="0"/>
              </a:rPr>
              <a:t> job;</a:t>
            </a:r>
          </a:p>
          <a:p>
            <a:pPr marL="285750" indent="-285750">
              <a:buFont typeface="Arial" panose="020B0604020202020204" pitchFamily="34" charset="0"/>
              <a:buChar char="•"/>
            </a:pPr>
            <a:endParaRPr lang="en-IN" sz="800" baseline="300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a:t>
            </a:r>
            <a:r>
              <a:rPr lang="en-IN" dirty="0">
                <a:solidFill>
                  <a:srgbClr val="0077AA"/>
                </a:solidFill>
                <a:latin typeface="Liberation Mono"/>
              </a:rPr>
              <a:t>DISTINCTROW</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rgbClr val="C00000"/>
                </a:solidFill>
                <a:latin typeface="Liberation Mono"/>
                <a:cs typeface="Arial" panose="020B0604020202020204" pitchFamily="34" charset="0"/>
              </a:rPr>
              <a:t>(Intersect)</a:t>
            </a:r>
          </a:p>
          <a:p>
            <a:pPr marL="285750" indent="-285750">
              <a:buFont typeface="Arial" panose="020B0604020202020204" pitchFamily="34" charset="0"/>
              <a:buChar char="•"/>
            </a:pPr>
            <a:endParaRPr lang="en-IN" sz="800" dirty="0">
              <a:latin typeface="Liberation Mono"/>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DISTINCTROW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dept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US" dirty="0">
                <a:solidFill>
                  <a:srgbClr val="0077AA"/>
                </a:solidFill>
                <a:latin typeface="Liberation Mono"/>
              </a:rPr>
              <a:t>NOT</a:t>
            </a:r>
            <a:r>
              <a:rPr lang="en-US" b="1" dirty="0">
                <a:latin typeface="Liberation Mono"/>
                <a:cs typeface="Arial" panose="020B0604020202020204" pitchFamily="34" charset="0"/>
              </a:rPr>
              <a:t> </a:t>
            </a:r>
            <a:r>
              <a:rPr lang="en-IN" dirty="0">
                <a:solidFill>
                  <a:srgbClr val="0077AA"/>
                </a:solidFill>
                <a:latin typeface="Liberation Mono"/>
              </a:rPr>
              <a:t>EXISTS</a:t>
            </a:r>
            <a:r>
              <a:rPr lang="en-IN" b="1"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ea typeface="Times New Roman" panose="02020603050405020304" pitchFamily="18" charset="0"/>
              </a:rPr>
              <a:t>SELECT</a:t>
            </a:r>
            <a:r>
              <a:rPr lang="en-IN" dirty="0">
                <a:latin typeface="Liberation Mono"/>
                <a:cs typeface="Arial" panose="020B0604020202020204" pitchFamily="34" charset="0"/>
              </a:rPr>
              <a:t> deptno </a:t>
            </a:r>
            <a:r>
              <a:rPr lang="en-IN" dirty="0">
                <a:solidFill>
                  <a:srgbClr val="0077AA"/>
                </a:solidFill>
                <a:latin typeface="Liberation Mono"/>
                <a:ea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ea typeface="Times New Roman" panose="02020603050405020304" pitchFamily="18" charset="0"/>
              </a:rPr>
              <a:t>WHERE</a:t>
            </a:r>
            <a:r>
              <a:rPr lang="en-IN" dirty="0">
                <a:latin typeface="Liberation Mono"/>
                <a:cs typeface="Arial" panose="020B0604020202020204" pitchFamily="34" charset="0"/>
              </a:rPr>
              <a:t> </a:t>
            </a:r>
            <a:r>
              <a:rPr lang="en-IN" dirty="0">
                <a:latin typeface="Liberation Mono"/>
                <a:ea typeface="Times New Roman" panose="02020603050405020304" pitchFamily="18" charset="0"/>
              </a:rPr>
              <a:t>emp.deptno</a:t>
            </a:r>
            <a:r>
              <a:rPr lang="en-IN" dirty="0">
                <a:solidFill>
                  <a:srgbClr val="DD4A68"/>
                </a:solidFill>
                <a:latin typeface="Liberation Mono"/>
                <a:ea typeface="Times New Roman" panose="02020603050405020304" pitchFamily="18" charset="0"/>
              </a:rPr>
              <a:t> </a:t>
            </a:r>
            <a:r>
              <a:rPr lang="en-IN" dirty="0">
                <a:solidFill>
                  <a:schemeClr val="accent5">
                    <a:lumMod val="75000"/>
                  </a:schemeClr>
                </a:solidFill>
                <a:latin typeface="Liberation Mono"/>
                <a:ea typeface="Times New Roman" panose="02020603050405020304" pitchFamily="18" charset="0"/>
              </a:rPr>
              <a:t>=</a:t>
            </a:r>
            <a:r>
              <a:rPr lang="en-IN" dirty="0">
                <a:solidFill>
                  <a:srgbClr val="DD4A68"/>
                </a:solidFill>
                <a:latin typeface="Liberation Mono"/>
                <a:ea typeface="Times New Roman" panose="02020603050405020304" pitchFamily="18" charset="0"/>
              </a:rPr>
              <a:t> </a:t>
            </a:r>
            <a:r>
              <a:rPr lang="en-IN" dirty="0">
                <a:latin typeface="Liberation Mono"/>
                <a:ea typeface="Times New Roman" panose="02020603050405020304" pitchFamily="18" charset="0"/>
              </a:rPr>
              <a:t>dept.deptno</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pic>
        <p:nvPicPr>
          <p:cNvPr id="6" name="Picture 5">
            <a:extLst>
              <a:ext uri="{FF2B5EF4-FFF2-40B4-BE49-F238E27FC236}">
                <a16:creationId xmlns:a16="http://schemas.microsoft.com/office/drawing/2014/main" xmlns="" id="{982F42E4-EBB0-4610-B8EF-BAA71DC53EA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FD38C6C-DDF4-4DFF-8128-18D03D131D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57446517"/>
      </p:ext>
    </p:extLst>
  </p:cSld>
  <p:clrMapOvr>
    <a:masterClrMapping/>
  </p:clrMapOvr>
  <p:transition spd="slow"/>
</p:sld>
</file>

<file path=ppt/slides/slide38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IN" sz="4800" dirty="0">
                <a:solidFill>
                  <a:srgbClr val="DC525C"/>
                </a:solidFill>
                <a:latin typeface="Segoe UI Light" panose="020B0502040204020203" pitchFamily="34" charset="0"/>
                <a:cs typeface="Segoe UI Light" panose="020B0502040204020203" pitchFamily="34" charset="0"/>
              </a:rPr>
              <a:t>Commit and Rollback</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D20630F1-9ED6-4B9F-ABEE-C0C3CF407A2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A935BC2-D87C-48EA-A4A1-9CD11C0309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3900063"/>
      </p:ext>
    </p:extLst>
  </p:cSld>
  <p:clrMapOvr>
    <a:overrideClrMapping bg1="lt1" tx1="dk1" bg2="lt2" tx2="dk2" accent1="accent1" accent2="accent2" accent3="accent3" accent4="accent4" accent5="accent5" accent6="accent6" hlink="hlink" folHlink="folHlink"/>
  </p:clrMapOvr>
</p:sld>
</file>

<file path=ppt/slides/slide3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0"/>
            <a:ext cx="8838049" cy="1938992"/>
          </a:xfrm>
          <a:prstGeom prst="rect">
            <a:avLst/>
          </a:prstGeom>
        </p:spPr>
        <p:txBody>
          <a:bodyPr wrap="square">
            <a:spAutoFit/>
          </a:bodyPr>
          <a:lstStyle/>
          <a:p>
            <a:r>
              <a:rPr lang="en-IN" dirty="0">
                <a:solidFill>
                  <a:srgbClr val="298AE5"/>
                </a:solidFill>
                <a:latin typeface="Liberation Mono"/>
                <a:cs typeface="Arial" panose="020B0604020202020204" pitchFamily="34" charset="0"/>
              </a:rPr>
              <a:t> </a:t>
            </a:r>
            <a:r>
              <a:rPr lang="en-IN" sz="2000" dirty="0">
                <a:solidFill>
                  <a:srgbClr val="0077AA"/>
                </a:solidFill>
                <a:latin typeface="Liberation Mono"/>
              </a:rPr>
              <a:t>START TRANSACTION</a:t>
            </a:r>
          </a:p>
          <a:p>
            <a:r>
              <a:rPr lang="en-IN" sz="2000" dirty="0">
                <a:solidFill>
                  <a:srgbClr val="0077AA"/>
                </a:solidFill>
                <a:latin typeface="Liberation Mono"/>
              </a:rPr>
              <a:t>     [transaction_characteristic]</a:t>
            </a:r>
          </a:p>
          <a:p>
            <a:endParaRPr lang="en-IN" sz="2000" dirty="0">
              <a:solidFill>
                <a:srgbClr val="0077AA"/>
              </a:solidFill>
              <a:latin typeface="Liberation Mono"/>
            </a:endParaRPr>
          </a:p>
          <a:p>
            <a:r>
              <a:rPr lang="en-IN" sz="2000" dirty="0">
                <a:solidFill>
                  <a:srgbClr val="0077AA"/>
                </a:solidFill>
                <a:latin typeface="Liberation Mono"/>
              </a:rPr>
              <a:t> transaction_characteristic:</a:t>
            </a:r>
          </a:p>
          <a:p>
            <a:r>
              <a:rPr lang="en-IN" sz="2000" dirty="0">
                <a:solidFill>
                  <a:srgbClr val="0077AA"/>
                </a:solidFill>
                <a:latin typeface="Liberation Mono"/>
              </a:rPr>
              <a:t>  | READ WRITE</a:t>
            </a:r>
          </a:p>
          <a:p>
            <a:r>
              <a:rPr lang="en-IN" sz="2000" dirty="0">
                <a:solidFill>
                  <a:srgbClr val="0077AA"/>
                </a:solidFill>
                <a:latin typeface="Liberation Mono"/>
              </a:rPr>
              <a:t>  | READ ONLY</a:t>
            </a:r>
            <a:endParaRPr lang="en-US" sz="2000" dirty="0">
              <a:solidFill>
                <a:srgbClr val="0077AA"/>
              </a:solidFill>
              <a:latin typeface="Liberation Mono"/>
            </a:endParaRPr>
          </a:p>
        </p:txBody>
      </p:sp>
      <p:sp>
        <p:nvSpPr>
          <p:cNvPr id="8" name="Rectangle 7"/>
          <p:cNvSpPr/>
          <p:nvPr/>
        </p:nvSpPr>
        <p:spPr>
          <a:xfrm>
            <a:off x="1599992" y="4286073"/>
            <a:ext cx="8990430" cy="1200329"/>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START TRANSACTION READ ONLY;</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INSERT DEPT values (60, 'HRD', 'Pune' );</a:t>
            </a:r>
          </a:p>
          <a:p>
            <a:pPr marL="342900" indent="-342900">
              <a:lnSpc>
                <a:spcPct val="150000"/>
              </a:lnSpc>
              <a:buFont typeface="Arial" panose="020B0604020202020204" pitchFamily="34" charset="0"/>
              <a:buChar char="•"/>
            </a:pPr>
            <a:r>
              <a:rPr lang="en-IN" sz="1600" dirty="0">
                <a:latin typeface="Arial" panose="020B0604020202020204" pitchFamily="34" charset="0"/>
                <a:cs typeface="Arial" panose="020B0604020202020204" pitchFamily="34" charset="0"/>
              </a:rPr>
              <a:t>COMMIT</a:t>
            </a:r>
          </a:p>
        </p:txBody>
      </p:sp>
      <p:sp>
        <p:nvSpPr>
          <p:cNvPr id="6" name="Rectangle 5"/>
          <p:cNvSpPr/>
          <p:nvPr/>
        </p:nvSpPr>
        <p:spPr>
          <a:xfrm>
            <a:off x="1599992" y="3581402"/>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pic>
        <p:nvPicPr>
          <p:cNvPr id="9" name="Picture 8">
            <a:extLst>
              <a:ext uri="{FF2B5EF4-FFF2-40B4-BE49-F238E27FC236}">
                <a16:creationId xmlns:a16="http://schemas.microsoft.com/office/drawing/2014/main" xmlns="" id="{DBE0CB22-B4D5-4F5C-8A74-EB8B79DF1A5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8C52CB50-7D71-4DDD-9E2A-CD23906DC0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09082341"/>
      </p:ext>
    </p:extLst>
  </p:cSld>
  <p:clrMapOvr>
    <a:masterClrMapping/>
  </p:clrMapOvr>
  <p:transition/>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Commit and Rollback</a:t>
            </a:r>
            <a:endParaRPr lang="en-IN" sz="3600" dirty="0">
              <a:latin typeface="Arial" panose="020B0604020202020204" pitchFamily="34" charset="0"/>
              <a:cs typeface="Arial" panose="020B0604020202020204" pitchFamily="34" charset="0"/>
            </a:endParaRPr>
          </a:p>
        </p:txBody>
      </p:sp>
      <p:sp>
        <p:nvSpPr>
          <p:cNvPr id="5" name="Rectangle 4"/>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To undo MySQL statements you use the ROLLBACK statement. To write the changes into the database within a transaction, you use the COMMIT statement.</a:t>
            </a:r>
          </a:p>
        </p:txBody>
      </p:sp>
      <p:sp>
        <p:nvSpPr>
          <p:cNvPr id="7" name="Rectangle 6"/>
          <p:cNvSpPr/>
          <p:nvPr/>
        </p:nvSpPr>
        <p:spPr>
          <a:xfrm>
            <a:off x="1676182" y="1524002"/>
            <a:ext cx="8838049" cy="1015663"/>
          </a:xfrm>
          <a:prstGeom prst="rect">
            <a:avLst/>
          </a:prstGeom>
        </p:spPr>
        <p:txBody>
          <a:bodyPr wrap="square">
            <a:spAutoFit/>
          </a:bodyPr>
          <a:lstStyle/>
          <a:p>
            <a:r>
              <a:rPr lang="en-IN" sz="2000" dirty="0">
                <a:solidFill>
                  <a:srgbClr val="0077AA"/>
                </a:solidFill>
                <a:latin typeface="Liberation Mono"/>
              </a:rPr>
              <a:t>COMMIT [WORK]</a:t>
            </a:r>
          </a:p>
          <a:p>
            <a:r>
              <a:rPr lang="en-IN" sz="2000" dirty="0">
                <a:solidFill>
                  <a:srgbClr val="0077AA"/>
                </a:solidFill>
                <a:latin typeface="Liberation Mono"/>
              </a:rPr>
              <a:t>ROLLBACK [WORK] </a:t>
            </a:r>
          </a:p>
          <a:p>
            <a:r>
              <a:rPr lang="en-IN" sz="2000" dirty="0">
                <a:solidFill>
                  <a:srgbClr val="0077AA"/>
                </a:solidFill>
                <a:latin typeface="Liberation Mono"/>
              </a:rPr>
              <a:t>SET autocommit = {0 | 1}</a:t>
            </a:r>
            <a:endParaRPr lang="en-US" sz="2000" dirty="0">
              <a:solidFill>
                <a:srgbClr val="0077AA"/>
              </a:solidFill>
              <a:latin typeface="Liberation Mono"/>
            </a:endParaRPr>
          </a:p>
        </p:txBody>
      </p:sp>
      <p:sp>
        <p:nvSpPr>
          <p:cNvPr id="8" name="Rectangle 7"/>
          <p:cNvSpPr/>
          <p:nvPr/>
        </p:nvSpPr>
        <p:spPr>
          <a:xfrm>
            <a:off x="1599992" y="3581402"/>
            <a:ext cx="8990430" cy="785343"/>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INSERT</a:t>
            </a:r>
            <a:r>
              <a:rPr lang="en-IN" sz="1600" dirty="0">
                <a:latin typeface="Arial" panose="020B0604020202020204" pitchFamily="34" charset="0"/>
                <a:cs typeface="Arial" panose="020B0604020202020204" pitchFamily="34" charset="0"/>
              </a:rPr>
              <a:t> DEPT </a:t>
            </a:r>
            <a:r>
              <a:rPr lang="en-IN" sz="1600" dirty="0">
                <a:solidFill>
                  <a:srgbClr val="0077AA"/>
                </a:solidFill>
                <a:latin typeface="Arial" panose="020B0604020202020204" pitchFamily="34" charset="0"/>
                <a:ea typeface="Times New Roman" panose="02020603050405020304" pitchFamily="18" charset="0"/>
              </a:rPr>
              <a:t>VALUES</a:t>
            </a:r>
            <a:r>
              <a:rPr lang="en-IN" sz="1600" dirty="0">
                <a:latin typeface="Arial" panose="020B0604020202020204" pitchFamily="34" charset="0"/>
                <a:cs typeface="Arial" panose="020B0604020202020204" pitchFamily="34" charset="0"/>
              </a:rPr>
              <a:t> (60, 'HRD', 'Pune' );</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ea typeface="Times New Roman" panose="02020603050405020304" pitchFamily="18" charset="0"/>
              </a:rPr>
              <a:t>COMMIT WORK</a:t>
            </a:r>
          </a:p>
        </p:txBody>
      </p:sp>
      <p:sp>
        <p:nvSpPr>
          <p:cNvPr id="6" name="Rectangle 5"/>
          <p:cNvSpPr/>
          <p:nvPr/>
        </p:nvSpPr>
        <p:spPr>
          <a:xfrm>
            <a:off x="1599992" y="2873516"/>
            <a:ext cx="8990430" cy="646331"/>
          </a:xfrm>
          <a:prstGeom prst="rect">
            <a:avLst/>
          </a:prstGeom>
          <a:solidFill>
            <a:schemeClr val="bg1"/>
          </a:solidFill>
        </p:spPr>
        <p:txBody>
          <a:bodyPr wrap="square">
            <a:spAutoFit/>
          </a:bodyPr>
          <a:lstStyle/>
          <a:p>
            <a:r>
              <a:rPr lang="en-IN" dirty="0">
                <a:latin typeface="Palatino Linotype" panose="02040502050505030304" pitchFamily="18" charset="0"/>
                <a:cs typeface="Arial" panose="020B0604020202020204" pitchFamily="34" charset="0"/>
              </a:rPr>
              <a:t>It is important to note that MySQL automatically commits the changes to the database by default.</a:t>
            </a:r>
          </a:p>
        </p:txBody>
      </p:sp>
      <p:sp>
        <p:nvSpPr>
          <p:cNvPr id="9" name="Rectangle 8"/>
          <p:cNvSpPr/>
          <p:nvPr/>
        </p:nvSpPr>
        <p:spPr>
          <a:xfrm>
            <a:off x="1676182" y="464927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SET autocommit = {0 | 1}    0 - </a:t>
            </a:r>
            <a:r>
              <a:rPr lang="en-US" dirty="0">
                <a:solidFill>
                  <a:srgbClr val="298AE5"/>
                </a:solidFill>
                <a:latin typeface="Arial" panose="020B0604020202020204" pitchFamily="34" charset="0"/>
                <a:cs typeface="Arial" panose="020B0604020202020204" pitchFamily="34" charset="0"/>
              </a:rPr>
              <a:t>disable; 1 - enable</a:t>
            </a:r>
          </a:p>
        </p:txBody>
      </p:sp>
      <p:sp>
        <p:nvSpPr>
          <p:cNvPr id="10" name="Rectangle 9"/>
          <p:cNvSpPr/>
          <p:nvPr/>
        </p:nvSpPr>
        <p:spPr>
          <a:xfrm>
            <a:off x="1676183" y="5219908"/>
            <a:ext cx="2916893" cy="369332"/>
          </a:xfrm>
          <a:prstGeom prst="rect">
            <a:avLst/>
          </a:prstGeom>
        </p:spPr>
        <p:txBody>
          <a:bodyPr wrap="none">
            <a:spAutoFit/>
          </a:bodyPr>
          <a:lstStyle/>
          <a:p>
            <a:r>
              <a:rPr lang="en-IN" sz="1600" dirty="0">
                <a:solidFill>
                  <a:srgbClr val="0077AA"/>
                </a:solidFill>
                <a:latin typeface="Arial" panose="020B0604020202020204" pitchFamily="34" charset="0"/>
                <a:ea typeface="Times New Roman" panose="02020603050405020304" pitchFamily="18" charset="0"/>
              </a:rPr>
              <a:t>SELECT</a:t>
            </a:r>
            <a:r>
              <a:rPr lang="en-IN" dirty="0"/>
              <a:t> </a:t>
            </a:r>
            <a:r>
              <a:rPr lang="en-IN" sz="1600" dirty="0">
                <a:solidFill>
                  <a:srgbClr val="DD4A68"/>
                </a:solidFill>
                <a:latin typeface="Arial" panose="020B0604020202020204" pitchFamily="34" charset="0"/>
                <a:ea typeface="Times New Roman" panose="02020603050405020304" pitchFamily="18" charset="0"/>
              </a:rPr>
              <a:t>@@AUTOCOMMIT;</a:t>
            </a:r>
          </a:p>
        </p:txBody>
      </p:sp>
      <p:pic>
        <p:nvPicPr>
          <p:cNvPr id="11" name="Picture 10">
            <a:extLst>
              <a:ext uri="{FF2B5EF4-FFF2-40B4-BE49-F238E27FC236}">
                <a16:creationId xmlns:a16="http://schemas.microsoft.com/office/drawing/2014/main" xmlns="" id="{81A96C0D-5B29-4B9F-8310-1FBE27C491B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6FDECE94-CFEA-4493-A87E-1A14BCE6A44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06689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3" name="Rectangle 2"/>
          <p:cNvSpPr/>
          <p:nvPr/>
        </p:nvSpPr>
        <p:spPr>
          <a:xfrm>
            <a:off x="4813080" y="331028"/>
            <a:ext cx="6970758" cy="1169399"/>
          </a:xfrm>
          <a:prstGeom prst="rect">
            <a:avLst/>
          </a:prstGeom>
          <a:noFill/>
        </p:spPr>
        <p:txBody>
          <a:bodyPr wrap="square">
            <a:spAutoFit/>
          </a:bodyPr>
          <a:lstStyle/>
          <a:p>
            <a:pPr algn="r"/>
            <a:r>
              <a:rPr lang="en-IN" sz="3200" b="1" i="1" dirty="0">
                <a:latin typeface="Arial" pitchFamily="34" charset="0"/>
                <a:cs typeface="Arial" pitchFamily="34" charset="0"/>
              </a:rPr>
              <a:t>A domain constraint and types of data integrity constraints</a:t>
            </a:r>
            <a:endParaRPr lang="en-US" sz="3200" b="1" i="1" dirty="0">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 name="Rectangle 4"/>
          <p:cNvSpPr/>
          <p:nvPr/>
        </p:nvSpPr>
        <p:spPr>
          <a:xfrm>
            <a:off x="513720" y="1759388"/>
            <a:ext cx="11162972" cy="646247"/>
          </a:xfrm>
          <a:prstGeom prst="rect">
            <a:avLst/>
          </a:prstGeom>
        </p:spPr>
        <p:txBody>
          <a:bodyPr wrap="square">
            <a:spAutoFit/>
          </a:bodyPr>
          <a:lstStyle/>
          <a:p>
            <a:pPr marL="342866" indent="-342866" algn="just">
              <a:buFont typeface="Wingdings" panose="05000000000000000000" pitchFamily="2" charset="2"/>
              <a:buChar char="v"/>
            </a:pPr>
            <a:r>
              <a:rPr lang="en-IN" b="1" dirty="0">
                <a:solidFill>
                  <a:srgbClr val="0089A4"/>
                </a:solidFill>
                <a:latin typeface="Palatino Linotype" panose="02040502050505030304" pitchFamily="18" charset="0"/>
                <a:cs typeface="Arial" panose="020B0604020202020204" pitchFamily="34" charset="0"/>
              </a:rPr>
              <a:t>Domain Constraint = </a:t>
            </a:r>
            <a:r>
              <a:rPr lang="en-IN" dirty="0">
                <a:solidFill>
                  <a:schemeClr val="tx1">
                    <a:lumMod val="65000"/>
                    <a:lumOff val="35000"/>
                  </a:schemeClr>
                </a:solidFill>
                <a:latin typeface="Palatino Linotype" panose="02040502050505030304" pitchFamily="18" charset="0"/>
                <a:cs typeface="Arial" panose="020B0604020202020204" pitchFamily="34" charset="0"/>
              </a:rPr>
              <a:t>data type + Constraints (NOT NULL / UNIQUE / PRIMARY KEY / FOREIGN KEY / CHECK / DEFAULT)</a:t>
            </a:r>
          </a:p>
        </p:txBody>
      </p:sp>
      <p:sp>
        <p:nvSpPr>
          <p:cNvPr id="6" name="Rectangle 5"/>
          <p:cNvSpPr/>
          <p:nvPr/>
        </p:nvSpPr>
        <p:spPr>
          <a:xfrm>
            <a:off x="195487" y="3224036"/>
            <a:ext cx="11807774" cy="3138912"/>
          </a:xfrm>
          <a:prstGeom prst="rect">
            <a:avLst/>
          </a:prstGeom>
        </p:spPr>
        <p:txBody>
          <a:bodyPr wrap="square">
            <a:spAutoFit/>
          </a:bodyPr>
          <a:lstStyle/>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Entity</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 </a:t>
            </a:r>
            <a:r>
              <a:rPr lang="en-US" dirty="0">
                <a:latin typeface="Palatino Linotype" panose="02040502050505030304" pitchFamily="18" charset="0"/>
              </a:rPr>
              <a:t>Entity Integrity Constraint is used to ensure the uniqueness of each record the table. There are primarily two types of integrity constraints that help us in ensuring the uniqueness of each row, namely, </a:t>
            </a:r>
            <a:r>
              <a:rPr lang="en-US" dirty="0">
                <a:solidFill>
                  <a:schemeClr val="tx1">
                    <a:lumMod val="75000"/>
                    <a:lumOff val="25000"/>
                  </a:schemeClr>
                </a:solidFill>
                <a:latin typeface="Palatino Linotype" panose="02040502050505030304" pitchFamily="18" charset="0"/>
              </a:rPr>
              <a:t>UNIQUE</a:t>
            </a:r>
            <a:r>
              <a:rPr lang="en-US" dirty="0">
                <a:latin typeface="Palatino Linotype" panose="02040502050505030304" pitchFamily="18" charset="0"/>
              </a:rPr>
              <a:t> constraint and </a:t>
            </a:r>
            <a:r>
              <a:rPr lang="en-US" dirty="0">
                <a:solidFill>
                  <a:schemeClr val="tx1">
                    <a:lumMod val="75000"/>
                    <a:lumOff val="25000"/>
                  </a:schemeClr>
                </a:solidFill>
                <a:latin typeface="Palatino Linotype" panose="02040502050505030304" pitchFamily="18" charset="0"/>
              </a:rPr>
              <a:t>PRIMARY</a:t>
            </a:r>
            <a:r>
              <a:rPr lang="en-US" dirty="0">
                <a:latin typeface="Palatino Linotype" panose="02040502050505030304" pitchFamily="18" charset="0"/>
              </a:rPr>
              <a:t> </a:t>
            </a:r>
            <a:r>
              <a:rPr lang="en-US" dirty="0">
                <a:solidFill>
                  <a:schemeClr val="tx1">
                    <a:lumMod val="75000"/>
                    <a:lumOff val="25000"/>
                  </a:schemeClr>
                </a:solidFill>
                <a:latin typeface="Palatino Linotype" panose="02040502050505030304" pitchFamily="18" charset="0"/>
              </a:rPr>
              <a:t>KEY</a:t>
            </a:r>
            <a:r>
              <a:rPr lang="en-US" dirty="0">
                <a:latin typeface="Palatino Linotype" panose="02040502050505030304" pitchFamily="18" charset="0"/>
              </a:rPr>
              <a:t> constraint.</a:t>
            </a: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dirty="0">
                <a:solidFill>
                  <a:srgbClr val="006C86"/>
                </a:solidFill>
                <a:latin typeface="Palatino Linotype" panose="02040502050505030304" pitchFamily="18" charset="0"/>
                <a:cs typeface="Arial" panose="020B0604020202020204" pitchFamily="34" charset="0"/>
              </a:rPr>
              <a:t>		</a:t>
            </a: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Referential</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US" dirty="0">
                <a:latin typeface="Palatino Linotype" panose="02040502050505030304" pitchFamily="18" charset="0"/>
              </a:rPr>
              <a:t>Referential Integrity Constraint ensures that there always exists a valid relationship between two tables. This makes sure that if a FOREIGN KEY exists in a table relationship then it should always refer a corresponding value in the second table or it should be null.</a:t>
            </a:r>
            <a:endParaRPr lang="en-IN" dirty="0">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endParaRPr lang="en-IN" dirty="0">
              <a:solidFill>
                <a:srgbClr val="006C86"/>
              </a:solidFill>
              <a:latin typeface="Palatino Linotype" panose="02040502050505030304" pitchFamily="18" charset="0"/>
              <a:cs typeface="Arial" panose="020B0604020202020204" pitchFamily="34" charset="0"/>
            </a:endParaRPr>
          </a:p>
          <a:p>
            <a:pPr marL="285721" indent="-285721">
              <a:buFont typeface="Arial" panose="020B0604020202020204" pitchFamily="34" charset="0"/>
              <a:buChar char="•"/>
            </a:pPr>
            <a:r>
              <a:rPr lang="en-IN" b="1" dirty="0">
                <a:solidFill>
                  <a:srgbClr val="006C86"/>
                </a:solidFill>
                <a:latin typeface="Palatino Linotype" panose="02040502050505030304" pitchFamily="18" charset="0"/>
                <a:cs typeface="Arial" panose="020B0604020202020204" pitchFamily="34" charset="0"/>
              </a:rPr>
              <a:t>Domain</a:t>
            </a:r>
            <a:r>
              <a:rPr lang="en-IN" dirty="0">
                <a:solidFill>
                  <a:srgbClr val="006C86"/>
                </a:solidFill>
                <a:latin typeface="Palatino Linotype" panose="02040502050505030304" pitchFamily="18" charset="0"/>
                <a:cs typeface="Arial" panose="020B0604020202020204" pitchFamily="34" charset="0"/>
              </a:rPr>
              <a:t> </a:t>
            </a:r>
            <a:r>
              <a:rPr lang="en-IN" b="1" dirty="0">
                <a:solidFill>
                  <a:srgbClr val="006C86"/>
                </a:solidFill>
                <a:latin typeface="Palatino Linotype" panose="02040502050505030304" pitchFamily="18" charset="0"/>
                <a:cs typeface="Arial" panose="020B0604020202020204" pitchFamily="34" charset="0"/>
              </a:rPr>
              <a:t>integrity:</a:t>
            </a:r>
            <a:r>
              <a:rPr lang="en-IN" dirty="0">
                <a:solidFill>
                  <a:srgbClr val="006C86"/>
                </a:solidFill>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A domain is a set of values of the same type. </a:t>
            </a:r>
            <a:r>
              <a:rPr lang="en-US" dirty="0">
                <a:latin typeface="Palatino Linotype" panose="02040502050505030304" pitchFamily="18" charset="0"/>
                <a:cs typeface="Arial" panose="020B0604020202020204" pitchFamily="34" charset="0"/>
              </a:rPr>
              <a:t>For example, we can specify if a particular column can hold null values or not, if the values have to be unique or not, the data type or size of values that can be entered in the column, the default values for the column, etc.</a:t>
            </a:r>
            <a:r>
              <a:rPr lang="en-IN" dirty="0">
                <a:latin typeface="Palatino Linotype" panose="02040502050505030304" pitchFamily="18" charset="0"/>
                <a:cs typeface="Arial" panose="020B0604020202020204" pitchFamily="34" charset="0"/>
              </a:rPr>
              <a:t>.</a:t>
            </a:r>
          </a:p>
        </p:txBody>
      </p:sp>
      <p:sp>
        <p:nvSpPr>
          <p:cNvPr id="7" name="Rectangle 6"/>
          <p:cNvSpPr/>
          <p:nvPr/>
        </p:nvSpPr>
        <p:spPr>
          <a:xfrm>
            <a:off x="513720" y="2592489"/>
            <a:ext cx="11018974" cy="400058"/>
          </a:xfrm>
          <a:prstGeom prst="rect">
            <a:avLst/>
          </a:prstGeom>
        </p:spPr>
        <p:txBody>
          <a:bodyPr wrap="square">
            <a:spAutoFit/>
          </a:bodyPr>
          <a:lstStyle/>
          <a:p>
            <a:r>
              <a:rPr lang="en-IN" dirty="0">
                <a:solidFill>
                  <a:schemeClr val="tx1">
                    <a:lumMod val="75000"/>
                    <a:lumOff val="25000"/>
                  </a:schemeClr>
                </a:solidFill>
                <a:latin typeface="Palatino Linotype" panose="02040502050505030304" pitchFamily="18" charset="0"/>
                <a:cs typeface="Arial" panose="020B0604020202020204" pitchFamily="34" charset="0"/>
              </a:rPr>
              <a:t>Three types of integrity constraints: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entity integrity, referential integrity </a:t>
            </a:r>
            <a:r>
              <a:rPr lang="en-IN" dirty="0">
                <a:solidFill>
                  <a:schemeClr val="tx1">
                    <a:lumMod val="75000"/>
                    <a:lumOff val="25000"/>
                  </a:schemeClr>
                </a:solidFill>
                <a:latin typeface="Palatino Linotype" panose="02040502050505030304" pitchFamily="18" charset="0"/>
                <a:cs typeface="Arial" panose="020B0604020202020204" pitchFamily="34" charset="0"/>
              </a:rPr>
              <a:t>and</a:t>
            </a:r>
            <a:r>
              <a:rPr lang="en-IN" b="1" dirty="0">
                <a:solidFill>
                  <a:schemeClr val="tx1">
                    <a:lumMod val="75000"/>
                    <a:lumOff val="25000"/>
                  </a:schemeClr>
                </a:solidFill>
                <a:latin typeface="Palatino Linotype" panose="02040502050505030304" pitchFamily="18" charset="0"/>
                <a:cs typeface="Arial" panose="020B0604020202020204" pitchFamily="34" charset="0"/>
              </a:rPr>
              <a:t> </a:t>
            </a:r>
            <a:r>
              <a:rPr lang="en-IN" sz="2000" b="1" dirty="0">
                <a:solidFill>
                  <a:schemeClr val="tx1">
                    <a:lumMod val="75000"/>
                    <a:lumOff val="25000"/>
                  </a:schemeClr>
                </a:solidFill>
                <a:latin typeface="Palatino Linotype" panose="02040502050505030304" pitchFamily="18" charset="0"/>
                <a:cs typeface="Arial" panose="020B0604020202020204" pitchFamily="34" charset="0"/>
              </a:rPr>
              <a:t>domain integrity</a:t>
            </a:r>
            <a:r>
              <a:rPr lang="en-IN" dirty="0">
                <a:solidFill>
                  <a:schemeClr val="tx1">
                    <a:lumMod val="75000"/>
                    <a:lumOff val="25000"/>
                  </a:schemeClr>
                </a:solidFill>
                <a:latin typeface="Palatino Linotype" panose="02040502050505030304" pitchFamily="18" charset="0"/>
                <a:cs typeface="Arial" panose="020B0604020202020204" pitchFamily="34" charset="0"/>
              </a:rPr>
              <a:t>:</a:t>
            </a:r>
          </a:p>
        </p:txBody>
      </p:sp>
      <p:sp>
        <p:nvSpPr>
          <p:cNvPr id="8" name="Rectangle 7"/>
          <p:cNvSpPr/>
          <p:nvPr/>
        </p:nvSpPr>
        <p:spPr>
          <a:xfrm>
            <a:off x="118542" y="620688"/>
            <a:ext cx="5400600" cy="830889"/>
          </a:xfrm>
          <a:prstGeom prst="rect">
            <a:avLst/>
          </a:prstGeom>
        </p:spPr>
        <p:txBody>
          <a:bodyPr wrap="square">
            <a:spAutoFit/>
          </a:bodyPr>
          <a:lstStyle/>
          <a:p>
            <a:r>
              <a:rPr lang="en-IN" sz="2400" dirty="0">
                <a:solidFill>
                  <a:srgbClr val="C74C49"/>
                </a:solidFill>
                <a:latin typeface="Palatino Linotype" panose="02040502050505030304" pitchFamily="18" charset="0"/>
              </a:rPr>
              <a:t>Data integrity refers to the correctness and completeness of data.</a:t>
            </a:r>
          </a:p>
        </p:txBody>
      </p:sp>
      <p:pic>
        <p:nvPicPr>
          <p:cNvPr id="4" name="Picture 3">
            <a:extLst>
              <a:ext uri="{FF2B5EF4-FFF2-40B4-BE49-F238E27FC236}">
                <a16:creationId xmlns:a16="http://schemas.microsoft.com/office/drawing/2014/main" xmlns="" id="{9C792D0C-DD56-4646-AD1A-5EE5C44FCB2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80294D16-2878-4478-B93F-FD1A25D3777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57367082"/>
      </p:ext>
    </p:extLst>
  </p:cSld>
  <p:clrMapOvr>
    <a:masterClrMapping/>
  </p:clrMapOvr>
  <p:transition/>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What is Data Modeling?</a:t>
            </a:r>
          </a:p>
        </p:txBody>
      </p:sp>
      <p:sp>
        <p:nvSpPr>
          <p:cNvPr id="3" name="Rectangle 2"/>
          <p:cNvSpPr/>
          <p:nvPr/>
        </p:nvSpPr>
        <p:spPr>
          <a:xfrm>
            <a:off x="1808926" y="3357562"/>
            <a:ext cx="8643998" cy="1200329"/>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Data modeling is the process of creating a data model for the data to be stored in a Database.</a:t>
            </a:r>
          </a:p>
          <a:p>
            <a:pPr marL="285750" indent="-285750">
              <a:buFont typeface="Arial" panose="020B0604020202020204" pitchFamily="34" charset="0"/>
              <a:buChar char="•"/>
            </a:pPr>
            <a:r>
              <a:rPr lang="en-US" dirty="0">
                <a:latin typeface="Palatino Linotype" panose="02040502050505030304" pitchFamily="18" charset="0"/>
              </a:rPr>
              <a:t>This data model is a conceptual representation of Data objects, the associations between different data objects and the rules.</a:t>
            </a:r>
            <a:endParaRPr lang="en-US" dirty="0">
              <a:solidFill>
                <a:schemeClr val="tx1">
                  <a:lumMod val="95000"/>
                  <a:lumOff val="5000"/>
                </a:schemeClr>
              </a:solidFill>
              <a:latin typeface="Palatino Linotype" panose="02040502050505030304" pitchFamily="18" charset="0"/>
            </a:endParaRPr>
          </a:p>
        </p:txBody>
      </p:sp>
      <p:pic>
        <p:nvPicPr>
          <p:cNvPr id="4" name="Picture 3">
            <a:extLst>
              <a:ext uri="{FF2B5EF4-FFF2-40B4-BE49-F238E27FC236}">
                <a16:creationId xmlns:a16="http://schemas.microsoft.com/office/drawing/2014/main" xmlns="" id="{CE3F5B9B-24A0-4122-BFC8-08ECCA775F3E}"/>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C64AF1D0-9485-48F4-9F03-5188C3B23E5D}"/>
              </a:ext>
            </a:extLst>
          </p:cNvPr>
          <p:cNvSpPr/>
          <p:nvPr/>
        </p:nvSpPr>
        <p:spPr>
          <a:xfrm>
            <a:off x="406574" y="5085184"/>
            <a:ext cx="6092825" cy="1138773"/>
          </a:xfrm>
          <a:prstGeom prst="rect">
            <a:avLst/>
          </a:prstGeom>
        </p:spPr>
        <p:txBody>
          <a:bodyPr>
            <a:spAutoFit/>
          </a:bodyPr>
          <a:lstStyle/>
          <a:p>
            <a:r>
              <a:rPr lang="en-US" sz="2400" dirty="0">
                <a:solidFill>
                  <a:srgbClr val="FF0000"/>
                </a:solidFill>
                <a:latin typeface="Palatino Linotype" panose="02040502050505030304" pitchFamily="18" charset="0"/>
              </a:rPr>
              <a:t>Note:</a:t>
            </a:r>
          </a:p>
          <a:p>
            <a:endParaRPr lang="en-US" sz="800" dirty="0">
              <a:solidFill>
                <a:srgbClr val="FF0000"/>
              </a:solidFill>
              <a:latin typeface="Palatino Linotype" panose="02040502050505030304" pitchFamily="18" charset="0"/>
            </a:endParaRPr>
          </a:p>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data object</a:t>
            </a:r>
            <a:r>
              <a:rPr lang="en-US" dirty="0">
                <a:solidFill>
                  <a:srgbClr val="222222"/>
                </a:solidFill>
                <a:latin typeface="Palatino Linotype" panose="02040502050505030304" pitchFamily="18" charset="0"/>
              </a:rPr>
              <a:t> represents the entity. </a:t>
            </a:r>
            <a:r>
              <a:rPr lang="en-US" b="1" dirty="0">
                <a:solidFill>
                  <a:srgbClr val="222222"/>
                </a:solidFill>
                <a:latin typeface="Palatino Linotype" panose="02040502050505030304" pitchFamily="18" charset="0"/>
              </a:rPr>
              <a:t>Data Objects</a:t>
            </a:r>
            <a:r>
              <a:rPr lang="en-US" dirty="0">
                <a:solidFill>
                  <a:srgbClr val="222222"/>
                </a:solidFill>
                <a:latin typeface="Palatino Linotype" panose="02040502050505030304" pitchFamily="18" charset="0"/>
              </a:rPr>
              <a:t> are like group of attributes of a entity.</a:t>
            </a:r>
            <a:endParaRPr lang="en-IN" dirty="0">
              <a:latin typeface="Palatino Linotype" panose="02040502050505030304" pitchFamily="18" charset="0"/>
            </a:endParaRPr>
          </a:p>
        </p:txBody>
      </p:sp>
      <p:sp>
        <p:nvSpPr>
          <p:cNvPr id="6" name="Footer Placeholder 2">
            <a:extLst>
              <a:ext uri="{FF2B5EF4-FFF2-40B4-BE49-F238E27FC236}">
                <a16:creationId xmlns:a16="http://schemas.microsoft.com/office/drawing/2014/main" xmlns="" id="{F6A85CE1-C014-4CDD-882A-5C917871F7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575041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3073" name="Rectangle 1"/>
          <p:cNvSpPr>
            <a:spLocks noChangeArrowheads="1"/>
          </p:cNvSpPr>
          <p:nvPr/>
        </p:nvSpPr>
        <p:spPr bwMode="auto">
          <a:xfrm>
            <a:off x="1752372" y="1222177"/>
            <a:ext cx="8685669" cy="120032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en-US" sz="2400" b="1" dirty="0">
                <a:solidFill>
                  <a:schemeClr val="bg1"/>
                </a:solidFill>
                <a:latin typeface="Arial" pitchFamily="34" charset="0"/>
                <a:ea typeface="Arial Unicode MS" pitchFamily="34" charset="-128"/>
                <a:cs typeface="Arial" pitchFamily="34" charset="0"/>
              </a:rPr>
              <a:t>Data modeling</a:t>
            </a:r>
            <a:r>
              <a:rPr lang="en-US" sz="2400" dirty="0">
                <a:solidFill>
                  <a:schemeClr val="bg1"/>
                </a:solidFill>
                <a:latin typeface="Arial" pitchFamily="34" charset="0"/>
                <a:ea typeface="Arial Unicode MS" pitchFamily="34" charset="-128"/>
                <a:cs typeface="Arial" pitchFamily="34" charset="0"/>
              </a:rPr>
              <a:t> is a process used to define and analyze data requirements </a:t>
            </a:r>
            <a:r>
              <a:rPr lang="en-IN" sz="2400" dirty="0">
                <a:solidFill>
                  <a:schemeClr val="bg1"/>
                </a:solidFill>
                <a:latin typeface="Arial" pitchFamily="34" charset="0"/>
                <a:ea typeface="Arial Unicode MS" pitchFamily="34" charset="-128"/>
                <a:cs typeface="Arial" pitchFamily="34" charset="0"/>
              </a:rPr>
              <a:t>needed to support the business processes within the scope of corresponding systems in organizations.</a:t>
            </a:r>
            <a:endParaRPr lang="en-US" sz="1600" dirty="0">
              <a:solidFill>
                <a:schemeClr val="bg1"/>
              </a:solidFill>
              <a:latin typeface="Arial" pitchFamily="34" charset="0"/>
              <a:cs typeface="Arial" pitchFamily="34" charset="0"/>
            </a:endParaRPr>
          </a:p>
        </p:txBody>
      </p:sp>
      <p:sp>
        <p:nvSpPr>
          <p:cNvPr id="11" name="Rectangle 10"/>
          <p:cNvSpPr/>
          <p:nvPr/>
        </p:nvSpPr>
        <p:spPr>
          <a:xfrm>
            <a:off x="1676182" y="2895602"/>
            <a:ext cx="8761859" cy="830997"/>
          </a:xfrm>
          <a:prstGeom prst="rect">
            <a:avLst/>
          </a:prstGeom>
        </p:spPr>
        <p:txBody>
          <a:bodyPr wrap="square">
            <a:spAutoFit/>
          </a:bodyPr>
          <a:lstStyle/>
          <a:p>
            <a:pPr algn="ctr"/>
            <a:r>
              <a:rPr lang="en-US" sz="2400" b="1" dirty="0">
                <a:solidFill>
                  <a:srgbClr val="404040"/>
                </a:solidFill>
                <a:latin typeface="Palatino Linotype" panose="02040502050505030304" pitchFamily="18" charset="0"/>
                <a:ea typeface="Arial Unicode MS" pitchFamily="34" charset="-128"/>
                <a:cs typeface="Arial" pitchFamily="34" charset="0"/>
              </a:rPr>
              <a:t>Data modeling</a:t>
            </a:r>
            <a:r>
              <a:rPr lang="en-US" sz="2400" dirty="0">
                <a:latin typeface="Palatino Linotype" panose="02040502050505030304" pitchFamily="18" charset="0"/>
                <a:cs typeface="Arial" pitchFamily="34" charset="0"/>
              </a:rPr>
              <a:t> involves a progression from conceptual model to logical model to physical object.</a:t>
            </a:r>
          </a:p>
        </p:txBody>
      </p:sp>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7" name="Picture 6">
            <a:extLst>
              <a:ext uri="{FF2B5EF4-FFF2-40B4-BE49-F238E27FC236}">
                <a16:creationId xmlns:a16="http://schemas.microsoft.com/office/drawing/2014/main" xmlns="" id="{59A92DE9-2F6B-4F46-915C-9D98D4FF959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7CA90B24-0010-40F5-8F6E-FC6A07D034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55499622"/>
      </p:ext>
    </p:extLst>
  </p:cSld>
  <p:clrMapOvr>
    <a:masterClrMapping/>
  </p:clrMapOvr>
  <p:timing>
    <p:tnLst>
      <p:par>
        <p:cTn id="1" dur="indefinite" restart="never" nodeType="tmRoot"/>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2049" name="Rectangle 1"/>
          <p:cNvSpPr>
            <a:spLocks noChangeArrowheads="1"/>
          </p:cNvSpPr>
          <p:nvPr/>
        </p:nvSpPr>
        <p:spPr bwMode="auto">
          <a:xfrm>
            <a:off x="1676182" y="762508"/>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conceptual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the important entities and the relationships among them.</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attribute is specified.</a:t>
            </a:r>
          </a:p>
          <a:p>
            <a:pPr marL="34290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No primary key is specified.</a:t>
            </a:r>
          </a:p>
        </p:txBody>
      </p:sp>
      <p:pic>
        <p:nvPicPr>
          <p:cNvPr id="2050" name="Picture 2" descr="Conceptual Model Design"/>
          <p:cNvPicPr>
            <a:picLocks noChangeAspect="1" noChangeArrowheads="1"/>
          </p:cNvPicPr>
          <p:nvPr/>
        </p:nvPicPr>
        <p:blipFill>
          <a:blip r:embed="rId2" cstate="print"/>
          <a:srcRect/>
          <a:stretch>
            <a:fillRect/>
          </a:stretch>
        </p:blipFill>
        <p:spPr bwMode="auto">
          <a:xfrm>
            <a:off x="3391657" y="2319358"/>
            <a:ext cx="5632507" cy="4038600"/>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Conceptual Model Design</a:t>
            </a:r>
          </a:p>
        </p:txBody>
      </p:sp>
      <p:pic>
        <p:nvPicPr>
          <p:cNvPr id="7" name="Picture 6">
            <a:extLst>
              <a:ext uri="{FF2B5EF4-FFF2-40B4-BE49-F238E27FC236}">
                <a16:creationId xmlns:a16="http://schemas.microsoft.com/office/drawing/2014/main" xmlns="" id="{A2CA4603-C672-4E88-A680-1C5E618ECF1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A0381CA-EFED-47A1-B9BC-710615EE4B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9645638"/>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1026" name="Picture 2" descr="Logical Model Design"/>
          <p:cNvPicPr>
            <a:picLocks noChangeAspect="1" noChangeArrowheads="1"/>
          </p:cNvPicPr>
          <p:nvPr/>
        </p:nvPicPr>
        <p:blipFill>
          <a:blip r:embed="rId2" cstate="print"/>
          <a:srcRect/>
          <a:stretch>
            <a:fillRect/>
          </a:stretch>
        </p:blipFill>
        <p:spPr bwMode="auto">
          <a:xfrm>
            <a:off x="2681379" y="2729243"/>
            <a:ext cx="6628537" cy="3485839"/>
          </a:xfrm>
          <a:prstGeom prst="rect">
            <a:avLst/>
          </a:prstGeom>
          <a:noFill/>
          <a:ln w="9525">
            <a:noFill/>
            <a:miter lim="800000"/>
            <a:headEnd/>
            <a:tailEnd/>
          </a:ln>
        </p:spPr>
      </p:pic>
      <p:sp>
        <p:nvSpPr>
          <p:cNvPr id="8" name="Rectangle 7"/>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Logical Model Design</a:t>
            </a:r>
          </a:p>
        </p:txBody>
      </p:sp>
      <p:sp>
        <p:nvSpPr>
          <p:cNvPr id="9" name="Rectangle 1"/>
          <p:cNvSpPr>
            <a:spLocks noChangeArrowheads="1"/>
          </p:cNvSpPr>
          <p:nvPr/>
        </p:nvSpPr>
        <p:spPr bwMode="auto">
          <a:xfrm>
            <a:off x="1676182" y="762002"/>
            <a:ext cx="8761859" cy="1846659"/>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logical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Includes all entities and relationships among them.</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All attributes for each entity are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The primary key for each entity is specified.</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Foreign keys  are specified.</a:t>
            </a:r>
          </a:p>
        </p:txBody>
      </p:sp>
      <p:pic>
        <p:nvPicPr>
          <p:cNvPr id="10" name="Picture 9">
            <a:extLst>
              <a:ext uri="{FF2B5EF4-FFF2-40B4-BE49-F238E27FC236}">
                <a16:creationId xmlns:a16="http://schemas.microsoft.com/office/drawing/2014/main" xmlns="" id="{8C4D1FFC-3DEB-4873-8FB6-DD09E598C17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2E37EA5-C9FF-4A5A-8403-B054770916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00944046"/>
      </p:ext>
    </p:extLst>
  </p:cSld>
  <p:clrMapOvr>
    <a:masterClrMapping/>
  </p:clrMapOvr>
  <p:timing>
    <p:tnLst>
      <p:par>
        <p:cTn id="1" dur="indefinite" restart="never" nodeType="tmRoot"/>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pic>
        <p:nvPicPr>
          <p:cNvPr id="235522" name="Picture 2" descr="Physical Model Design"/>
          <p:cNvPicPr>
            <a:picLocks noChangeAspect="1" noChangeArrowheads="1"/>
          </p:cNvPicPr>
          <p:nvPr/>
        </p:nvPicPr>
        <p:blipFill>
          <a:blip r:embed="rId2" cstate="print"/>
          <a:srcRect/>
          <a:stretch>
            <a:fillRect/>
          </a:stretch>
        </p:blipFill>
        <p:spPr bwMode="auto">
          <a:xfrm>
            <a:off x="2971413" y="2590800"/>
            <a:ext cx="6399967" cy="3697458"/>
          </a:xfrm>
          <a:prstGeom prst="rect">
            <a:avLst/>
          </a:prstGeom>
          <a:noFill/>
          <a:ln w="9525">
            <a:noFill/>
            <a:miter lim="800000"/>
            <a:headEnd/>
            <a:tailEnd/>
          </a:ln>
        </p:spPr>
      </p:pic>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Physical Model Design</a:t>
            </a:r>
          </a:p>
        </p:txBody>
      </p:sp>
      <p:sp>
        <p:nvSpPr>
          <p:cNvPr id="8" name="Rectangle 1"/>
          <p:cNvSpPr>
            <a:spLocks noChangeArrowheads="1"/>
          </p:cNvSpPr>
          <p:nvPr/>
        </p:nvSpPr>
        <p:spPr bwMode="auto">
          <a:xfrm>
            <a:off x="1676182" y="762002"/>
            <a:ext cx="8761859" cy="1538883"/>
          </a:xfrm>
          <a:prstGeom prst="rect">
            <a:avLst/>
          </a:prstGeom>
          <a:solidFill>
            <a:srgbClr val="FFFFFF"/>
          </a:solidFill>
          <a:ln w="9525">
            <a:noFill/>
            <a:miter lim="800000"/>
            <a:headEnd/>
            <a:tailEnd/>
          </a:ln>
          <a:effectLst/>
        </p:spPr>
        <p:txBody>
          <a:bodyPr vert="horz" wrap="square" lIns="91440" tIns="0" rIns="91440" bIns="0" numCol="1" anchor="ctr" anchorCtr="0" compatLnSpc="1">
            <a:prstTxWarp prst="textNoShape">
              <a:avLst/>
            </a:prstTxWarp>
            <a:spAutoFit/>
          </a:bodyPr>
          <a:lstStyle/>
          <a:p>
            <a:pPr fontAlgn="base">
              <a:spcBef>
                <a:spcPct val="0"/>
              </a:spcBef>
              <a:spcAft>
                <a:spcPct val="0"/>
              </a:spcAft>
            </a:pPr>
            <a:r>
              <a:rPr lang="en-US" sz="2000" dirty="0">
                <a:solidFill>
                  <a:srgbClr val="C00000"/>
                </a:solidFill>
                <a:latin typeface="Palatino Linotype" panose="02040502050505030304" pitchFamily="18" charset="0"/>
                <a:ea typeface="Times New Roman" pitchFamily="18" charset="0"/>
                <a:cs typeface="Arial" pitchFamily="34" charset="0"/>
              </a:rPr>
              <a:t>Features of physical data model include:</a:t>
            </a:r>
          </a:p>
          <a:p>
            <a:pPr eaLnBrk="0" fontAlgn="base" hangingPunct="0">
              <a:spcBef>
                <a:spcPct val="0"/>
              </a:spcBef>
              <a:spcAft>
                <a:spcPct val="0"/>
              </a:spcAft>
            </a:pPr>
            <a:endParaRPr lang="en-US" sz="2000" dirty="0">
              <a:solidFill>
                <a:srgbClr val="000000"/>
              </a:solidFill>
              <a:latin typeface="Palatino Linotype" panose="02040502050505030304" pitchFamily="18" charset="0"/>
              <a:ea typeface="Times New Roman" pitchFamily="18" charset="0"/>
              <a:cs typeface="Arial" pitchFamily="34" charset="0"/>
            </a:endParaRP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entities into tables.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relationships into foreign keys.</a:t>
            </a:r>
          </a:p>
          <a:p>
            <a:pPr marL="342900" lvl="0" indent="-342900" eaLnBrk="0" fontAlgn="base" hangingPunct="0">
              <a:spcBef>
                <a:spcPct val="0"/>
              </a:spcBef>
              <a:spcAft>
                <a:spcPct val="0"/>
              </a:spcAft>
              <a:buFont typeface="Arial" panose="020B0604020202020204" pitchFamily="34" charset="0"/>
              <a:buChar char="•"/>
            </a:pPr>
            <a:r>
              <a:rPr lang="en-US" sz="2000" dirty="0">
                <a:solidFill>
                  <a:srgbClr val="000000"/>
                </a:solidFill>
                <a:latin typeface="Palatino Linotype" panose="02040502050505030304" pitchFamily="18" charset="0"/>
                <a:ea typeface="Times New Roman" pitchFamily="18" charset="0"/>
                <a:cs typeface="Arial" pitchFamily="34" charset="0"/>
              </a:rPr>
              <a:t> Convert attributes into columns.</a:t>
            </a:r>
          </a:p>
        </p:txBody>
      </p:sp>
      <p:pic>
        <p:nvPicPr>
          <p:cNvPr id="9" name="Picture 8">
            <a:extLst>
              <a:ext uri="{FF2B5EF4-FFF2-40B4-BE49-F238E27FC236}">
                <a16:creationId xmlns:a16="http://schemas.microsoft.com/office/drawing/2014/main" xmlns="" id="{0E2A5B25-9D9E-4EB8-8DBB-43AA19FFD10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2E03F90-905D-4506-B57A-529127C1126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92073883"/>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xmlns="" val="756050662"/>
              </p:ext>
            </p:extLst>
          </p:nvPr>
        </p:nvGraphicFramePr>
        <p:xfrm>
          <a:off x="910630" y="990601"/>
          <a:ext cx="10225136" cy="4953001"/>
        </p:xfrm>
        <a:graphic>
          <a:graphicData uri="http://schemas.openxmlformats.org/drawingml/2006/table">
            <a:tbl>
              <a:tblPr>
                <a:tableStyleId>{5DA37D80-6434-44D0-A028-1B22A696006F}</a:tableStyleId>
              </a:tblPr>
              <a:tblGrid>
                <a:gridCol w="3525910">
                  <a:extLst>
                    <a:ext uri="{9D8B030D-6E8A-4147-A177-3AD203B41FA5}">
                      <a16:colId xmlns:a16="http://schemas.microsoft.com/office/drawing/2014/main" xmlns="" val="20000"/>
                    </a:ext>
                  </a:extLst>
                </a:gridCol>
                <a:gridCol w="2203692">
                  <a:extLst>
                    <a:ext uri="{9D8B030D-6E8A-4147-A177-3AD203B41FA5}">
                      <a16:colId xmlns:a16="http://schemas.microsoft.com/office/drawing/2014/main" xmlns="" val="20001"/>
                    </a:ext>
                  </a:extLst>
                </a:gridCol>
                <a:gridCol w="2291840">
                  <a:extLst>
                    <a:ext uri="{9D8B030D-6E8A-4147-A177-3AD203B41FA5}">
                      <a16:colId xmlns:a16="http://schemas.microsoft.com/office/drawing/2014/main" xmlns="" val="20002"/>
                    </a:ext>
                  </a:extLst>
                </a:gridCol>
                <a:gridCol w="2203694">
                  <a:extLst>
                    <a:ext uri="{9D8B030D-6E8A-4147-A177-3AD203B41FA5}">
                      <a16:colId xmlns:a16="http://schemas.microsoft.com/office/drawing/2014/main" xmlns="" val="20003"/>
                    </a:ext>
                  </a:extLst>
                </a:gridCol>
              </a:tblGrid>
              <a:tr h="492751">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Feature</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Conceptual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Logical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1800" dirty="0">
                          <a:latin typeface="Verdana" panose="020B0604030504040204" pitchFamily="34" charset="0"/>
                          <a:ea typeface="Verdana" panose="020B0604030504040204" pitchFamily="34" charset="0"/>
                        </a:rPr>
                        <a:t>Physical</a:t>
                      </a:r>
                      <a:endParaRPr lang="en-US" sz="1800" b="1"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0"/>
                  </a:ext>
                </a:extLst>
              </a:tr>
              <a:tr h="542319">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Entity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1"/>
                  </a:ext>
                </a:extLst>
              </a:tr>
              <a:tr h="542319">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Entity Relationships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2"/>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Attributes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3"/>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Primary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4"/>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Foreign Keys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5"/>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Table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6"/>
                  </a:ext>
                </a:extLst>
              </a:tr>
              <a:tr h="562602">
                <a:tc>
                  <a:txBody>
                    <a:bodyPr/>
                    <a:lstStyle/>
                    <a:p>
                      <a:pPr marL="0" marR="0" indent="171450">
                        <a:spcBef>
                          <a:spcPts val="0"/>
                        </a:spcBef>
                        <a:spcAft>
                          <a:spcPts val="0"/>
                        </a:spcAft>
                      </a:pPr>
                      <a:r>
                        <a:rPr lang="en-US" sz="1800">
                          <a:latin typeface="Verdana" panose="020B0604030504040204" pitchFamily="34" charset="0"/>
                          <a:ea typeface="Verdana" panose="020B0604030504040204" pitchFamily="34" charset="0"/>
                        </a:rPr>
                        <a:t>Column Names</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a:latin typeface="Verdana" panose="020B0604030504040204" pitchFamily="34" charset="0"/>
                          <a:ea typeface="Verdana" panose="020B0604030504040204" pitchFamily="34" charset="0"/>
                        </a:rPr>
                        <a:t>✓</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7"/>
                  </a:ext>
                </a:extLst>
              </a:tr>
              <a:tr h="562602">
                <a:tc>
                  <a:txBody>
                    <a:bodyPr/>
                    <a:lstStyle/>
                    <a:p>
                      <a:pPr marL="0" marR="0" indent="171450">
                        <a:spcBef>
                          <a:spcPts val="0"/>
                        </a:spcBef>
                        <a:spcAft>
                          <a:spcPts val="0"/>
                        </a:spcAft>
                      </a:pPr>
                      <a:r>
                        <a:rPr lang="en-US" sz="1800" dirty="0">
                          <a:latin typeface="Verdana" panose="020B0604030504040204" pitchFamily="34" charset="0"/>
                          <a:ea typeface="Verdana" panose="020B0604030504040204" pitchFamily="34" charset="0"/>
                        </a:rPr>
                        <a:t>Column Data Types</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dirty="0">
                          <a:latin typeface="Verdana" panose="020B0604030504040204" pitchFamily="34" charset="0"/>
                          <a:ea typeface="Verdana" panose="020B0604030504040204" pitchFamily="34" charset="0"/>
                        </a:rPr>
                        <a:t> </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spcBef>
                          <a:spcPts val="0"/>
                        </a:spcBef>
                        <a:spcAft>
                          <a:spcPts val="0"/>
                        </a:spcAft>
                      </a:pPr>
                      <a:r>
                        <a:rPr lang="en-US" sz="1800">
                          <a:latin typeface="Verdana" panose="020B0604030504040204" pitchFamily="34" charset="0"/>
                          <a:ea typeface="Verdana" panose="020B0604030504040204" pitchFamily="34" charset="0"/>
                        </a:rPr>
                        <a:t> </a:t>
                      </a:r>
                      <a:endParaRPr lang="en-US" sz="1800" b="0" i="0">
                        <a:latin typeface="Verdana" panose="020B0604030504040204" pitchFamily="34" charset="0"/>
                        <a:ea typeface="Verdana" panose="020B0604030504040204" pitchFamily="34" charset="0"/>
                        <a:cs typeface="Arial" pitchFamily="34" charset="0"/>
                      </a:endParaRPr>
                    </a:p>
                  </a:txBody>
                  <a:tcPr marL="9353" marR="9353" marT="9354" marB="9354" anchor="ctr"/>
                </a:tc>
                <a:tc>
                  <a:txBody>
                    <a:bodyPr/>
                    <a:lstStyle/>
                    <a:p>
                      <a:pPr marL="0" marR="0" algn="ctr">
                        <a:spcBef>
                          <a:spcPts val="0"/>
                        </a:spcBef>
                        <a:spcAft>
                          <a:spcPts val="0"/>
                        </a:spcAft>
                      </a:pPr>
                      <a:r>
                        <a:rPr lang="en-US" sz="2000" dirty="0">
                          <a:latin typeface="Verdana" panose="020B0604030504040204" pitchFamily="34" charset="0"/>
                          <a:ea typeface="Verdana" panose="020B0604030504040204" pitchFamily="34" charset="0"/>
                        </a:rPr>
                        <a:t>✓</a:t>
                      </a:r>
                      <a:endParaRPr lang="en-US" sz="1800" b="0" i="0" dirty="0">
                        <a:latin typeface="Verdana" panose="020B0604030504040204" pitchFamily="34" charset="0"/>
                        <a:ea typeface="Verdana" panose="020B0604030504040204" pitchFamily="34" charset="0"/>
                        <a:cs typeface="Arial" pitchFamily="34" charset="0"/>
                      </a:endParaRPr>
                    </a:p>
                  </a:txBody>
                  <a:tcPr marL="9353" marR="9353" marT="9354" marB="9354" anchor="ctr"/>
                </a:tc>
                <a:extLst>
                  <a:ext uri="{0D108BD9-81ED-4DB2-BD59-A6C34878D82A}">
                    <a16:rowId xmlns:a16="http://schemas.microsoft.com/office/drawing/2014/main" xmlns="" val="10008"/>
                  </a:ext>
                </a:extLst>
              </a:tr>
            </a:tbl>
          </a:graphicData>
        </a:graphic>
      </p:graphicFrame>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Data Modeling</a:t>
            </a:r>
          </a:p>
        </p:txBody>
      </p:sp>
      <p:pic>
        <p:nvPicPr>
          <p:cNvPr id="9" name="Picture 8">
            <a:extLst>
              <a:ext uri="{FF2B5EF4-FFF2-40B4-BE49-F238E27FC236}">
                <a16:creationId xmlns:a16="http://schemas.microsoft.com/office/drawing/2014/main" xmlns="" id="{3CE7CC4E-CB01-44D0-A0A4-AA32AC97067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87AC45A-48B3-4ED8-9DE9-BFAC65BE6A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113316"/>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Anomalies in DBMS</a:t>
            </a:r>
            <a:endParaRPr kumimoji="0" lang="en-US" sz="4800" u="none" strike="noStrike" kern="1200" cap="none" spc="0" normalizeH="0" baseline="0" noProof="0" dirty="0">
              <a:ln>
                <a:noFill/>
              </a:ln>
              <a:solidFill>
                <a:srgbClr val="DC525C"/>
              </a:solidFill>
              <a:effectLst/>
              <a:uLnTx/>
              <a:uFillTx/>
              <a:latin typeface="Segoe UI Light" panose="020B0502040204020203" pitchFamily="34" charset="0"/>
              <a:cs typeface="Segoe UI Light" panose="020B0502040204020203" pitchFamily="34" charset="0"/>
            </a:endParaRPr>
          </a:p>
        </p:txBody>
      </p:sp>
      <p:sp>
        <p:nvSpPr>
          <p:cNvPr id="3" name="Rectangle 2"/>
          <p:cNvSpPr/>
          <p:nvPr/>
        </p:nvSpPr>
        <p:spPr>
          <a:xfrm>
            <a:off x="406347" y="3761745"/>
            <a:ext cx="11479306" cy="1323439"/>
          </a:xfrm>
          <a:prstGeom prst="rect">
            <a:avLst/>
          </a:prstGeom>
          <a:solidFill>
            <a:schemeClr val="bg1"/>
          </a:solidFill>
        </p:spPr>
        <p:txBody>
          <a:bodyPr wrap="square">
            <a:spAutoFit/>
          </a:bodyPr>
          <a:lstStyle/>
          <a:p>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There are three types of anomalies that occur when the database is not normalized. These are – </a:t>
            </a: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Insertion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Updation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endPar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endParaRPr>
          </a:p>
          <a:p>
            <a:pPr marL="342900" indent="-342900">
              <a:buFont typeface="Arial" panose="020B0604020202020204" pitchFamily="34" charset="0"/>
              <a:buChar char="•"/>
            </a:pPr>
            <a:r>
              <a:rPr lang="en-IN" sz="2000" b="1" i="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Deletion</a:t>
            </a:r>
            <a:r>
              <a:rPr lang="en-IN" sz="2000" b="1"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 </a:t>
            </a:r>
            <a:r>
              <a:rPr lang="en-IN" sz="2000" dirty="0">
                <a:solidFill>
                  <a:schemeClr val="tx1">
                    <a:lumMod val="95000"/>
                    <a:lumOff val="5000"/>
                  </a:schemeClr>
                </a:solidFill>
                <a:latin typeface="Palatino Linotype" panose="02040502050505030304" pitchFamily="18" charset="0"/>
                <a:ea typeface="Verdana" panose="020B0604030504040204" pitchFamily="34" charset="0"/>
                <a:cs typeface="Segoe UI Light" panose="020B0502040204020203" pitchFamily="34" charset="0"/>
              </a:rPr>
              <a:t>anomaly.</a:t>
            </a:r>
          </a:p>
        </p:txBody>
      </p:sp>
      <p:sp>
        <p:nvSpPr>
          <p:cNvPr id="6" name="Rectangle 5"/>
          <p:cNvSpPr/>
          <p:nvPr/>
        </p:nvSpPr>
        <p:spPr>
          <a:xfrm>
            <a:off x="411481" y="1385299"/>
            <a:ext cx="10657411" cy="400110"/>
          </a:xfrm>
          <a:prstGeom prst="rect">
            <a:avLst/>
          </a:prstGeom>
        </p:spPr>
        <p:txBody>
          <a:bodyPr wrap="square">
            <a:spAutoFit/>
          </a:bodyPr>
          <a:lstStyle/>
          <a:p>
            <a:r>
              <a:rPr lang="en-US" sz="2000" dirty="0">
                <a:solidFill>
                  <a:schemeClr val="tx1">
                    <a:lumMod val="95000"/>
                    <a:lumOff val="5000"/>
                  </a:schemeClr>
                </a:solidFill>
                <a:latin typeface="Palatino Linotype" panose="02040502050505030304" pitchFamily="18" charset="0"/>
                <a:cs typeface="Segoe UI Light" pitchFamily="34" charset="0"/>
              </a:rPr>
              <a:t>Problems that can occure in un-normalized database where all the data is stored in one table.</a:t>
            </a:r>
          </a:p>
        </p:txBody>
      </p:sp>
      <p:pic>
        <p:nvPicPr>
          <p:cNvPr id="5" name="Picture 4">
            <a:extLst>
              <a:ext uri="{FF2B5EF4-FFF2-40B4-BE49-F238E27FC236}">
                <a16:creationId xmlns:a16="http://schemas.microsoft.com/office/drawing/2014/main" xmlns="" id="{9D80A378-A6DB-4D77-BF22-7409104009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D47A9B01-AEC6-45CA-8190-3C4C90FF1754}"/>
              </a:ext>
            </a:extLst>
          </p:cNvPr>
          <p:cNvSpPr/>
          <p:nvPr/>
        </p:nvSpPr>
        <p:spPr>
          <a:xfrm>
            <a:off x="2493271" y="3115672"/>
            <a:ext cx="7305457" cy="369332"/>
          </a:xfrm>
          <a:prstGeom prst="rect">
            <a:avLst/>
          </a:prstGeom>
        </p:spPr>
        <p:txBody>
          <a:bodyPr wrap="square">
            <a:spAutoFit/>
          </a:bodyPr>
          <a:lstStyle/>
          <a:p>
            <a:r>
              <a:rPr lang="en-US" dirty="0">
                <a:solidFill>
                  <a:srgbClr val="222222"/>
                </a:solidFill>
                <a:latin typeface="Palatino Linotype" panose="02040502050505030304" pitchFamily="18" charset="0"/>
              </a:rPr>
              <a:t>something that deviates from what is standard, normal, or expected.</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xmlns="" id="{FEB5FBB9-579F-49A9-9C98-029A860C8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21954587"/>
      </p:ext>
    </p:extLst>
  </p:cSld>
  <p:clrMapOvr>
    <a:masterClrMapping/>
  </p:clrMapOvr>
  <p:transition/>
  <p:timing>
    <p:tnLst>
      <p:par>
        <p:cTn id="1" dur="indefinite" restart="never" nodeType="tmRoot"/>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Anomalies in DBMS - Example</a:t>
            </a:r>
            <a:endParaRPr lang="en-IN" sz="3200" b="1" i="1" dirty="0">
              <a:latin typeface="Arial" pitchFamily="34" charset="0"/>
              <a:cs typeface="Arial" pitchFamily="34" charset="0"/>
            </a:endParaRPr>
          </a:p>
        </p:txBody>
      </p:sp>
      <p:sp>
        <p:nvSpPr>
          <p:cNvPr id="2" name="Rectangle 1"/>
          <p:cNvSpPr/>
          <p:nvPr/>
        </p:nvSpPr>
        <p:spPr>
          <a:xfrm>
            <a:off x="203174" y="838200"/>
            <a:ext cx="11784066" cy="461665"/>
          </a:xfrm>
          <a:prstGeom prst="rect">
            <a:avLst/>
          </a:prstGeom>
        </p:spPr>
        <p:txBody>
          <a:bodyPr wrap="square">
            <a:spAutoFit/>
          </a:bodyPr>
          <a:lstStyle/>
          <a:p>
            <a:r>
              <a:rPr lang="en-US" sz="2000" b="1" dirty="0"/>
              <a:t>student</a:t>
            </a:r>
            <a:r>
              <a:rPr lang="en-US" sz="2400" dirty="0"/>
              <a:t> table.</a:t>
            </a:r>
            <a:endParaRPr lang="en-IN" sz="2400" dirty="0">
              <a:latin typeface="Arial" panose="020B0604020202020204" pitchFamily="34" charset="0"/>
              <a:cs typeface="Arial" panose="020B0604020202020204" pitchFamily="34" charset="0"/>
            </a:endParaRPr>
          </a:p>
        </p:txBody>
      </p:sp>
      <p:graphicFrame>
        <p:nvGraphicFramePr>
          <p:cNvPr id="5" name="Table 4"/>
          <p:cNvGraphicFramePr>
            <a:graphicFrameLocks noGrp="1"/>
          </p:cNvGraphicFramePr>
          <p:nvPr/>
        </p:nvGraphicFramePr>
        <p:xfrm>
          <a:off x="308728" y="1571614"/>
          <a:ext cx="11572955" cy="3343296"/>
        </p:xfrm>
        <a:graphic>
          <a:graphicData uri="http://schemas.openxmlformats.org/drawingml/2006/table">
            <a:tbl>
              <a:tblPr/>
              <a:tblGrid>
                <a:gridCol w="2314591">
                  <a:extLst>
                    <a:ext uri="{9D8B030D-6E8A-4147-A177-3AD203B41FA5}">
                      <a16:colId xmlns:a16="http://schemas.microsoft.com/office/drawing/2014/main" xmlns="" val="20000"/>
                    </a:ext>
                  </a:extLst>
                </a:gridCol>
                <a:gridCol w="2314591">
                  <a:extLst>
                    <a:ext uri="{9D8B030D-6E8A-4147-A177-3AD203B41FA5}">
                      <a16:colId xmlns:a16="http://schemas.microsoft.com/office/drawing/2014/main" xmlns="" val="20001"/>
                    </a:ext>
                  </a:extLst>
                </a:gridCol>
                <a:gridCol w="2314591">
                  <a:extLst>
                    <a:ext uri="{9D8B030D-6E8A-4147-A177-3AD203B41FA5}">
                      <a16:colId xmlns:a16="http://schemas.microsoft.com/office/drawing/2014/main" xmlns="" val="20002"/>
                    </a:ext>
                  </a:extLst>
                </a:gridCol>
                <a:gridCol w="2314591">
                  <a:extLst>
                    <a:ext uri="{9D8B030D-6E8A-4147-A177-3AD203B41FA5}">
                      <a16:colId xmlns:a16="http://schemas.microsoft.com/office/drawing/2014/main" xmlns="" val="20003"/>
                    </a:ext>
                  </a:extLst>
                </a:gridCol>
                <a:gridCol w="2314591">
                  <a:extLst>
                    <a:ext uri="{9D8B030D-6E8A-4147-A177-3AD203B41FA5}">
                      <a16:colId xmlns:a16="http://schemas.microsoft.com/office/drawing/2014/main" xmlns="" val="20004"/>
                    </a:ext>
                  </a:extLst>
                </a:gridCol>
              </a:tblGrid>
              <a:tr h="557216">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0"/>
                  </a:ext>
                </a:extLst>
              </a:tr>
              <a:tr h="557216">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557216">
                <a:tc>
                  <a:txBody>
                    <a:bodyPr/>
                    <a:lstStyle/>
                    <a:p>
                      <a:pPr fontAlgn="t"/>
                      <a:r>
                        <a:rPr lang="en-US"/>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557216">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557216">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557216">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5"/>
                  </a:ext>
                </a:extLst>
              </a:tr>
            </a:tbl>
          </a:graphicData>
        </a:graphic>
      </p:graphicFrame>
      <p:pic>
        <p:nvPicPr>
          <p:cNvPr id="6" name="Picture 5">
            <a:extLst>
              <a:ext uri="{FF2B5EF4-FFF2-40B4-BE49-F238E27FC236}">
                <a16:creationId xmlns:a16="http://schemas.microsoft.com/office/drawing/2014/main" xmlns="" id="{2CCBD4A6-4E52-4832-9DAD-132445AB27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7D3A080-DEED-4A8B-BF68-F2EB846D87E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26531917"/>
      </p:ext>
    </p:extLst>
  </p:cSld>
  <p:clrMapOvr>
    <a:masterClrMapping/>
  </p:clrMapOvr>
  <p:transition/>
  <p:timing>
    <p:tnLst>
      <p:par>
        <p:cTn id="1" dur="indefinite" restart="never" nodeType="tmRoot"/>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12190413"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INSERT, UPDATE, and DELETE </a:t>
            </a:r>
            <a:r>
              <a:rPr lang="en-IN" sz="3200" b="1" i="1" dirty="0">
                <a:latin typeface="Arial" pitchFamily="34" charset="0"/>
                <a:cs typeface="Arial" pitchFamily="34" charset="0"/>
              </a:rPr>
              <a:t>ANOMALY</a:t>
            </a:r>
          </a:p>
        </p:txBody>
      </p:sp>
      <p:sp>
        <p:nvSpPr>
          <p:cNvPr id="2" name="Rectangle 1"/>
          <p:cNvSpPr/>
          <p:nvPr/>
        </p:nvSpPr>
        <p:spPr>
          <a:xfrm>
            <a:off x="203174" y="3846498"/>
            <a:ext cx="11784066" cy="264687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Insert anomaly</a:t>
            </a:r>
            <a:r>
              <a:rPr lang="en-IN" sz="2000"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What if we want to add new branch in the student table? In this case as the student Rollno  is a primary key, is will not allow you to insert new branch. </a:t>
            </a:r>
            <a:r>
              <a:rPr lang="en-US" dirty="0">
                <a:latin typeface="Palatino Linotype" panose="02040502050505030304" pitchFamily="18" charset="0"/>
                <a:cs typeface="Arial" panose="020B0604020202020204" pitchFamily="34" charset="0"/>
              </a:rPr>
              <a:t>Also, if we have to insert data of 100 students of same branch, then the branch information will be repeated for all those 100 students. This is </a:t>
            </a:r>
            <a:r>
              <a:rPr lang="en-US" b="1" dirty="0">
                <a:latin typeface="Palatino Linotype" panose="02040502050505030304" pitchFamily="18" charset="0"/>
                <a:cs typeface="Arial" panose="020B0604020202020204" pitchFamily="34" charset="0"/>
              </a:rPr>
              <a:t>Insertion anomalies</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Update anomaly: </a:t>
            </a:r>
            <a:r>
              <a:rPr lang="en-US" dirty="0">
                <a:latin typeface="Palatino Linotype" panose="02040502050505030304" pitchFamily="18" charset="0"/>
                <a:cs typeface="Arial" panose="020B0604020202020204" pitchFamily="34" charset="0"/>
              </a:rPr>
              <a:t>What if </a:t>
            </a:r>
            <a:r>
              <a:rPr lang="en-US" b="1" dirty="0">
                <a:latin typeface="Palatino Linotype" panose="02040502050505030304" pitchFamily="18" charset="0"/>
                <a:cs typeface="Arial" panose="020B0604020202020204" pitchFamily="34" charset="0"/>
              </a:rPr>
              <a:t>Mr. X </a:t>
            </a:r>
            <a:r>
              <a:rPr lang="en-US" dirty="0">
                <a:latin typeface="Palatino Linotype" panose="02040502050505030304" pitchFamily="18" charset="0"/>
                <a:cs typeface="Arial" panose="020B0604020202020204" pitchFamily="34" charset="0"/>
              </a:rPr>
              <a:t>telephone number changes? In that case all the student records will have to be updated, and if by mistake we miss any record, it will lead to data inconsistency. This is </a:t>
            </a:r>
            <a:r>
              <a:rPr lang="en-US" b="1" dirty="0">
                <a:latin typeface="Palatino Linotype" panose="02040502050505030304" pitchFamily="18" charset="0"/>
                <a:cs typeface="Arial" panose="020B0604020202020204" pitchFamily="34" charset="0"/>
              </a:rPr>
              <a:t>Updation anomaly</a:t>
            </a:r>
            <a:r>
              <a:rPr lang="en-US" dirty="0">
                <a:latin typeface="Palatino Linotype" panose="02040502050505030304" pitchFamily="18" charset="0"/>
                <a:cs typeface="Arial" panose="020B0604020202020204" pitchFamily="34" charset="0"/>
              </a:rPr>
              <a:t>.</a:t>
            </a:r>
          </a:p>
          <a:p>
            <a:pPr marL="285750" indent="-285750">
              <a:buFont typeface="Arial" panose="020B0604020202020204" pitchFamily="34" charset="0"/>
              <a:buChar char="•"/>
            </a:pPr>
            <a:endParaRPr lang="en-US"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b="1" dirty="0">
                <a:latin typeface="Palatino Linotype" panose="02040502050505030304" pitchFamily="18" charset="0"/>
                <a:cs typeface="Arial" panose="020B0604020202020204" pitchFamily="34" charset="0"/>
              </a:rPr>
              <a:t>Delete anomaly: </a:t>
            </a:r>
            <a:r>
              <a:rPr lang="en-US" dirty="0">
                <a:latin typeface="Palatino Linotype" panose="02040502050505030304" pitchFamily="18" charset="0"/>
                <a:cs typeface="Arial" panose="020B0604020202020204" pitchFamily="34" charset="0"/>
              </a:rPr>
              <a:t>In our </a:t>
            </a:r>
            <a:r>
              <a:rPr lang="en-US" b="1" dirty="0">
                <a:latin typeface="Palatino Linotype" panose="02040502050505030304" pitchFamily="18" charset="0"/>
                <a:cs typeface="Arial" panose="020B0604020202020204" pitchFamily="34" charset="0"/>
              </a:rPr>
              <a:t>Student</a:t>
            </a:r>
            <a:r>
              <a:rPr lang="en-US" dirty="0">
                <a:latin typeface="Palatino Linotype" panose="02040502050505030304" pitchFamily="18" charset="0"/>
                <a:cs typeface="Arial" panose="020B0604020202020204" pitchFamily="34" charset="0"/>
              </a:rPr>
              <a:t> table, two different information are kept together, Student information and Branch information. Hence, at the end of the academic year, if student records are deleted, we will also lose the branch information. This is </a:t>
            </a:r>
            <a:r>
              <a:rPr lang="en-US" b="1" dirty="0">
                <a:latin typeface="Palatino Linotype" panose="02040502050505030304" pitchFamily="18" charset="0"/>
                <a:cs typeface="Arial" panose="020B0604020202020204" pitchFamily="34" charset="0"/>
              </a:rPr>
              <a:t>Deletion anomaly.</a:t>
            </a:r>
            <a:endParaRPr lang="en-IN" dirty="0">
              <a:latin typeface="Palatino Linotype" panose="02040502050505030304" pitchFamily="18" charset="0"/>
              <a:cs typeface="Arial" panose="020B0604020202020204" pitchFamily="34" charset="0"/>
            </a:endParaRPr>
          </a:p>
        </p:txBody>
      </p:sp>
      <p:pic>
        <p:nvPicPr>
          <p:cNvPr id="5" name="Picture 4">
            <a:extLst>
              <a:ext uri="{FF2B5EF4-FFF2-40B4-BE49-F238E27FC236}">
                <a16:creationId xmlns:a16="http://schemas.microsoft.com/office/drawing/2014/main" xmlns="" id="{080BF3B9-10E7-4751-B3C9-41E4186B30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6" name="Table 5">
            <a:extLst>
              <a:ext uri="{FF2B5EF4-FFF2-40B4-BE49-F238E27FC236}">
                <a16:creationId xmlns:a16="http://schemas.microsoft.com/office/drawing/2014/main" xmlns="" id="{4C32FF27-28F3-4B36-B760-43CC28BF8F08}"/>
              </a:ext>
            </a:extLst>
          </p:cNvPr>
          <p:cNvGraphicFramePr>
            <a:graphicFrameLocks noGrp="1"/>
          </p:cNvGraphicFramePr>
          <p:nvPr>
            <p:extLst>
              <p:ext uri="{D42A27DB-BD31-4B8C-83A1-F6EECF244321}">
                <p14:modId xmlns:p14="http://schemas.microsoft.com/office/powerpoint/2010/main" xmlns="" val="2099856893"/>
              </p:ext>
            </p:extLst>
          </p:nvPr>
        </p:nvGraphicFramePr>
        <p:xfrm>
          <a:off x="308728" y="1124744"/>
          <a:ext cx="11572955" cy="2560320"/>
        </p:xfrm>
        <a:graphic>
          <a:graphicData uri="http://schemas.openxmlformats.org/drawingml/2006/table">
            <a:tbl>
              <a:tblPr/>
              <a:tblGrid>
                <a:gridCol w="2314591">
                  <a:extLst>
                    <a:ext uri="{9D8B030D-6E8A-4147-A177-3AD203B41FA5}">
                      <a16:colId xmlns:a16="http://schemas.microsoft.com/office/drawing/2014/main" xmlns="" val="20000"/>
                    </a:ext>
                  </a:extLst>
                </a:gridCol>
                <a:gridCol w="2314591">
                  <a:extLst>
                    <a:ext uri="{9D8B030D-6E8A-4147-A177-3AD203B41FA5}">
                      <a16:colId xmlns:a16="http://schemas.microsoft.com/office/drawing/2014/main" xmlns="" val="20001"/>
                    </a:ext>
                  </a:extLst>
                </a:gridCol>
                <a:gridCol w="2314591">
                  <a:extLst>
                    <a:ext uri="{9D8B030D-6E8A-4147-A177-3AD203B41FA5}">
                      <a16:colId xmlns:a16="http://schemas.microsoft.com/office/drawing/2014/main" xmlns="" val="20002"/>
                    </a:ext>
                  </a:extLst>
                </a:gridCol>
                <a:gridCol w="2314591">
                  <a:extLst>
                    <a:ext uri="{9D8B030D-6E8A-4147-A177-3AD203B41FA5}">
                      <a16:colId xmlns:a16="http://schemas.microsoft.com/office/drawing/2014/main" xmlns="" val="20003"/>
                    </a:ext>
                  </a:extLst>
                </a:gridCol>
                <a:gridCol w="2314591">
                  <a:extLst>
                    <a:ext uri="{9D8B030D-6E8A-4147-A177-3AD203B41FA5}">
                      <a16:colId xmlns:a16="http://schemas.microsoft.com/office/drawing/2014/main" xmlns="" val="20004"/>
                    </a:ext>
                  </a:extLst>
                </a:gridCol>
              </a:tblGrid>
              <a:tr h="222697">
                <a:tc>
                  <a:txBody>
                    <a:bodyPr/>
                    <a:lstStyle/>
                    <a:p>
                      <a:pPr algn="ctr" fontAlgn="t"/>
                      <a:r>
                        <a:rPr lang="en-US" b="1" dirty="0">
                          <a:solidFill>
                            <a:schemeClr val="tx2">
                              <a:lumMod val="75000"/>
                            </a:schemeClr>
                          </a:solidFill>
                        </a:rPr>
                        <a:t>Rollno (PK)</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name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branch</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hod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ctr" fontAlgn="t"/>
                      <a:r>
                        <a:rPr lang="en-US" b="1" dirty="0">
                          <a:solidFill>
                            <a:schemeClr val="tx2">
                              <a:lumMod val="75000"/>
                            </a:schemeClr>
                          </a:solidFill>
                        </a:rPr>
                        <a:t>office_tel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0"/>
                  </a:ext>
                </a:extLst>
              </a:tr>
              <a:tr h="222697">
                <a:tc>
                  <a:txBody>
                    <a:bodyPr/>
                    <a:lstStyle/>
                    <a:p>
                      <a:pPr fontAlgn="t"/>
                      <a:r>
                        <a:rPr lang="en-US"/>
                        <a:t>401</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t>Akon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1"/>
                  </a:ext>
                </a:extLst>
              </a:tr>
              <a:tr h="222697">
                <a:tc>
                  <a:txBody>
                    <a:bodyPr/>
                    <a:lstStyle/>
                    <a:p>
                      <a:pPr fontAlgn="t"/>
                      <a:r>
                        <a:rPr lang="en-US" dirty="0"/>
                        <a:t>402</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Bkon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222697">
                <a:tc>
                  <a:txBody>
                    <a:bodyPr/>
                    <a:lstStyle/>
                    <a:p>
                      <a:pPr fontAlgn="t"/>
                      <a:r>
                        <a:rPr lang="en-US"/>
                        <a:t>403</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t>Ckon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b="1" dirty="0"/>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222697">
                <a:tc>
                  <a:txBody>
                    <a:bodyPr/>
                    <a:lstStyle/>
                    <a:p>
                      <a:pPr fontAlgn="t"/>
                      <a:r>
                        <a:rPr lang="en-US" dirty="0"/>
                        <a:t>404</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a:t>Dkon</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a:t>CSE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X</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53337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222697">
                <a:tc>
                  <a:txBody>
                    <a:bodyPr/>
                    <a:lstStyle/>
                    <a:p>
                      <a:pPr fontAlgn="t"/>
                      <a:r>
                        <a:rPr lang="en-US" dirty="0">
                          <a:solidFill>
                            <a:srgbClr val="FF0000"/>
                          </a:solidFill>
                        </a:rPr>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dirty="0"/>
                        <a:t>NULL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fontAlgn="t"/>
                      <a:r>
                        <a:rPr lang="en-US" b="1" dirty="0"/>
                        <a:t>BCA</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Mr. Y</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tc>
                  <a:txBody>
                    <a:bodyPr/>
                    <a:lstStyle/>
                    <a:p>
                      <a:pPr fontAlgn="t"/>
                      <a:r>
                        <a:rPr lang="en-US" b="1" dirty="0"/>
                        <a:t>77127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5"/>
                  </a:ext>
                </a:extLst>
              </a:tr>
            </a:tbl>
          </a:graphicData>
        </a:graphic>
      </p:graphicFrame>
      <p:sp>
        <p:nvSpPr>
          <p:cNvPr id="7" name="Rectangle 6">
            <a:extLst>
              <a:ext uri="{FF2B5EF4-FFF2-40B4-BE49-F238E27FC236}">
                <a16:creationId xmlns:a16="http://schemas.microsoft.com/office/drawing/2014/main" xmlns="" id="{F9C24A90-9B73-41D7-828E-CA0F3FA86BEB}"/>
              </a:ext>
            </a:extLst>
          </p:cNvPr>
          <p:cNvSpPr/>
          <p:nvPr/>
        </p:nvSpPr>
        <p:spPr>
          <a:xfrm>
            <a:off x="203174" y="652626"/>
            <a:ext cx="2723680" cy="400110"/>
          </a:xfrm>
          <a:prstGeom prst="rect">
            <a:avLst/>
          </a:prstGeom>
        </p:spPr>
        <p:txBody>
          <a:bodyPr wrap="square">
            <a:spAutoFit/>
          </a:bodyPr>
          <a:lstStyle/>
          <a:p>
            <a:r>
              <a:rPr lang="en-US" sz="2000" b="1" dirty="0"/>
              <a:t>student</a:t>
            </a:r>
            <a:r>
              <a:rPr lang="en-US" sz="2000" dirty="0"/>
              <a:t> table.</a:t>
            </a:r>
            <a:endParaRPr lang="en-IN" sz="20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xmlns="" id="{A19225FB-EA5D-45BD-BBAA-82A64EB1E696}"/>
              </a:ext>
            </a:extLst>
          </p:cNvPr>
          <p:cNvSpPr/>
          <p:nvPr/>
        </p:nvSpPr>
        <p:spPr>
          <a:xfrm>
            <a:off x="308728" y="3253016"/>
            <a:ext cx="11572954"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noFill/>
            </a:endParaRPr>
          </a:p>
        </p:txBody>
      </p:sp>
      <p:sp>
        <p:nvSpPr>
          <p:cNvPr id="8" name="Rectangle 7">
            <a:extLst>
              <a:ext uri="{FF2B5EF4-FFF2-40B4-BE49-F238E27FC236}">
                <a16:creationId xmlns:a16="http://schemas.microsoft.com/office/drawing/2014/main" xmlns="" id="{C01044E2-536D-4DA9-B7F7-AA0CA805F7F0}"/>
              </a:ext>
            </a:extLst>
          </p:cNvPr>
          <p:cNvSpPr/>
          <p:nvPr/>
        </p:nvSpPr>
        <p:spPr>
          <a:xfrm>
            <a:off x="7247334" y="1596832"/>
            <a:ext cx="4634348"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ooter Placeholder 2">
            <a:extLst>
              <a:ext uri="{FF2B5EF4-FFF2-40B4-BE49-F238E27FC236}">
                <a16:creationId xmlns:a16="http://schemas.microsoft.com/office/drawing/2014/main" xmlns="" id="{5E9F8981-F7C5-4D57-9F87-096888FC92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0868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Normalization in DBMS</a:t>
            </a:r>
          </a:p>
        </p:txBody>
      </p:sp>
      <p:sp>
        <p:nvSpPr>
          <p:cNvPr id="4" name="Rectangle 3"/>
          <p:cNvSpPr/>
          <p:nvPr/>
        </p:nvSpPr>
        <p:spPr>
          <a:xfrm>
            <a:off x="1752372" y="3276600"/>
            <a:ext cx="8761859" cy="1015663"/>
          </a:xfrm>
          <a:prstGeom prst="rect">
            <a:avLst/>
          </a:prstGeom>
        </p:spPr>
        <p:txBody>
          <a:bodyPr wrap="square">
            <a:spAutoFit/>
          </a:bodyPr>
          <a:lstStyle/>
          <a:p>
            <a:r>
              <a:rPr lang="en-US" sz="2000" dirty="0">
                <a:latin typeface="Palatino Linotype" panose="02040502050505030304" pitchFamily="18" charset="0"/>
                <a:cs typeface="Arial" panose="020B0604020202020204" pitchFamily="34" charset="0"/>
              </a:rPr>
              <a:t>Normalization is the process of removing redundant data from the database by splitting the table into two or more tables and defining relationships between these tables.</a:t>
            </a:r>
          </a:p>
        </p:txBody>
      </p:sp>
      <p:pic>
        <p:nvPicPr>
          <p:cNvPr id="5" name="Picture 4">
            <a:extLst>
              <a:ext uri="{FF2B5EF4-FFF2-40B4-BE49-F238E27FC236}">
                <a16:creationId xmlns:a16="http://schemas.microsoft.com/office/drawing/2014/main" xmlns="" id="{B8B65877-C884-48AA-9B46-0B1813447B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2755B081-17A4-4ED7-B650-A81C2D9735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02954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9017"/>
            <a:ext cx="8609479" cy="685711"/>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388"/>
            <a:ext cx="8609479" cy="914281"/>
          </a:xfrm>
          <a:prstGeom prst="rect">
            <a:avLst/>
          </a:prstGeom>
        </p:spPr>
        <p:txBody>
          <a:bodyPr>
            <a:noAutofit/>
          </a:bodyPr>
          <a:lstStyle/>
          <a:p>
            <a:pPr lvl="0" algn="ctr">
              <a:spcBef>
                <a:spcPct val="0"/>
              </a:spcBef>
              <a:defRPr/>
            </a:pPr>
            <a:r>
              <a:rPr lang="en-US" sz="6599" b="1" dirty="0">
                <a:latin typeface="Arial" pitchFamily="34" charset="0"/>
                <a:cs typeface="Arial" pitchFamily="34" charset="0"/>
              </a:rPr>
              <a:t>Session 1</a:t>
            </a:r>
            <a:endParaRPr lang="en-US" sz="6599" b="1" i="1" dirty="0">
              <a:latin typeface="Arial" pitchFamily="34" charset="0"/>
              <a:cs typeface="Arial"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ctr">
              <a:spcBef>
                <a:spcPct val="0"/>
              </a:spcBef>
              <a:defRPr/>
            </a:pPr>
            <a:r>
              <a:rPr lang="en-IN" sz="4900" dirty="0">
                <a:solidFill>
                  <a:srgbClr val="DC525C"/>
                </a:solidFill>
                <a:latin typeface="Segoe UI Light" panose="020B0502040204020203" pitchFamily="34" charset="0"/>
                <a:cs typeface="Segoe UI Light" panose="020B0502040204020203" pitchFamily="34" charset="0"/>
              </a:rPr>
              <a:t>Degrees of relationship</a:t>
            </a:r>
            <a:endParaRPr lang="en-US" sz="4900" dirty="0">
              <a:solidFill>
                <a:srgbClr val="DC525C"/>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xmlns="" id="{5DCCA1B9-8EBD-4BBB-9D77-CDDDCFA9434F}"/>
              </a:ext>
            </a:extLst>
          </p:cNvPr>
          <p:cNvSpPr txBox="1"/>
          <p:nvPr/>
        </p:nvSpPr>
        <p:spPr>
          <a:xfrm>
            <a:off x="1318192" y="3276620"/>
            <a:ext cx="9554028" cy="1015531"/>
          </a:xfrm>
          <a:prstGeom prst="rect">
            <a:avLst/>
          </a:prstGeom>
          <a:noFill/>
        </p:spPr>
        <p:txBody>
          <a:bodyPr wrap="square">
            <a:spAutoFit/>
          </a:bodyPr>
          <a:lstStyle/>
          <a:p>
            <a:r>
              <a:rPr lang="en-US" sz="2000" dirty="0">
                <a:solidFill>
                  <a:srgbClr val="222222"/>
                </a:solidFill>
                <a:latin typeface="Palatino Linotype" panose="02040502050505030304" pitchFamily="18" charset="0"/>
              </a:rPr>
              <a:t>The </a:t>
            </a:r>
            <a:r>
              <a:rPr lang="en-US" sz="2000" b="1" dirty="0">
                <a:solidFill>
                  <a:srgbClr val="222222"/>
                </a:solidFill>
                <a:latin typeface="Palatino Linotype" panose="02040502050505030304" pitchFamily="18" charset="0"/>
              </a:rPr>
              <a:t>degree of relationship</a:t>
            </a:r>
            <a:r>
              <a:rPr lang="en-US" sz="2000" dirty="0">
                <a:solidFill>
                  <a:srgbClr val="222222"/>
                </a:solidFill>
                <a:latin typeface="Palatino Linotype" panose="02040502050505030304" pitchFamily="18" charset="0"/>
              </a:rPr>
              <a:t> can be defined as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one entity that is associated with the number of </a:t>
            </a:r>
            <a:r>
              <a:rPr lang="en-IN" sz="2000" dirty="0">
                <a:solidFill>
                  <a:srgbClr val="222222"/>
                </a:solidFill>
                <a:latin typeface="Palatino Linotype" panose="02040502050505030304" pitchFamily="18" charset="0"/>
              </a:rPr>
              <a:t>cardinality</a:t>
            </a:r>
            <a:r>
              <a:rPr lang="en-IN" sz="2000" b="1" dirty="0">
                <a:solidFill>
                  <a:srgbClr val="0089A4"/>
                </a:solidFill>
                <a:latin typeface="Palatino Linotype" panose="02040502050505030304" pitchFamily="18" charset="0"/>
              </a:rPr>
              <a:t> </a:t>
            </a:r>
            <a:r>
              <a:rPr lang="en-US" sz="2000" dirty="0">
                <a:solidFill>
                  <a:srgbClr val="222222"/>
                </a:solidFill>
                <a:latin typeface="Palatino Linotype" panose="02040502050505030304" pitchFamily="18" charset="0"/>
              </a:rPr>
              <a:t>occurrences in another entity.</a:t>
            </a:r>
            <a:endParaRPr lang="en-IN" sz="2000" dirty="0">
              <a:latin typeface="Palatino Linotype" panose="02040502050505030304" pitchFamily="18" charset="0"/>
            </a:endParaRPr>
          </a:p>
        </p:txBody>
      </p:sp>
      <p:pic>
        <p:nvPicPr>
          <p:cNvPr id="3" name="Picture 2">
            <a:extLst>
              <a:ext uri="{FF2B5EF4-FFF2-40B4-BE49-F238E27FC236}">
                <a16:creationId xmlns:a16="http://schemas.microsoft.com/office/drawing/2014/main" xmlns="" id="{A69EF35C-FA59-458F-BAAE-233B8DB3F43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D60F1D5-2E08-4ABE-A6F7-2C70417175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1062840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Problem</a:t>
            </a:r>
          </a:p>
        </p:txBody>
      </p:sp>
      <p:sp>
        <p:nvSpPr>
          <p:cNvPr id="3" name="Rectangle 2"/>
          <p:cNvSpPr/>
          <p:nvPr/>
        </p:nvSpPr>
        <p:spPr>
          <a:xfrm>
            <a:off x="1676182" y="838202"/>
            <a:ext cx="8838049"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To understand normalization in database with example tables, let’s assume that we are supposed to store the details of </a:t>
            </a:r>
            <a:r>
              <a:rPr lang="en-US" sz="2400" b="1" dirty="0">
                <a:latin typeface="Palatino Linotype" panose="02040502050505030304" pitchFamily="18" charset="0"/>
                <a:cs typeface="Segoe UI Light" panose="020B0502040204020203" pitchFamily="34" charset="0"/>
              </a:rPr>
              <a:t>courses</a:t>
            </a:r>
            <a:r>
              <a:rPr lang="en-US" sz="2400" dirty="0">
                <a:latin typeface="Palatino Linotype" panose="02040502050505030304" pitchFamily="18" charset="0"/>
                <a:cs typeface="Segoe UI Light" panose="020B0502040204020203" pitchFamily="34" charset="0"/>
              </a:rPr>
              <a:t> and </a:t>
            </a:r>
            <a:r>
              <a:rPr lang="en-US" sz="2400" b="1" dirty="0">
                <a:latin typeface="Palatino Linotype" panose="02040502050505030304" pitchFamily="18" charset="0"/>
                <a:cs typeface="Segoe UI Light" panose="020B0502040204020203" pitchFamily="34" charset="0"/>
              </a:rPr>
              <a:t>instructors</a:t>
            </a:r>
            <a:r>
              <a:rPr lang="en-US" sz="2400" dirty="0">
                <a:latin typeface="Palatino Linotype" panose="02040502050505030304" pitchFamily="18" charset="0"/>
                <a:cs typeface="Segoe UI Light" panose="020B0502040204020203" pitchFamily="34" charset="0"/>
              </a:rPr>
              <a:t> in a university.</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2271432737"/>
              </p:ext>
            </p:extLst>
          </p:nvPr>
        </p:nvGraphicFramePr>
        <p:xfrm>
          <a:off x="1523803" y="2255520"/>
          <a:ext cx="9142808" cy="1706880"/>
        </p:xfrm>
        <a:graphic>
          <a:graphicData uri="http://schemas.openxmlformats.org/drawingml/2006/table">
            <a:tbl>
              <a:tblPr/>
              <a:tblGrid>
                <a:gridCol w="1812798">
                  <a:extLst>
                    <a:ext uri="{9D8B030D-6E8A-4147-A177-3AD203B41FA5}">
                      <a16:colId xmlns:a16="http://schemas.microsoft.com/office/drawing/2014/main" xmlns="" val="20000"/>
                    </a:ext>
                  </a:extLst>
                </a:gridCol>
                <a:gridCol w="2128067">
                  <a:extLst>
                    <a:ext uri="{9D8B030D-6E8A-4147-A177-3AD203B41FA5}">
                      <a16:colId xmlns:a16="http://schemas.microsoft.com/office/drawing/2014/main" xmlns="" val="20001"/>
                    </a:ext>
                  </a:extLst>
                </a:gridCol>
                <a:gridCol w="2128067">
                  <a:extLst>
                    <a:ext uri="{9D8B030D-6E8A-4147-A177-3AD203B41FA5}">
                      <a16:colId xmlns:a16="http://schemas.microsoft.com/office/drawing/2014/main" xmlns="" val="20002"/>
                    </a:ext>
                  </a:extLst>
                </a:gridCol>
                <a:gridCol w="3073876">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phone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algn="l" fontAlgn="t"/>
                      <a:r>
                        <a:rPr lang="en-US" dirty="0">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xmlns="" val="10003"/>
                  </a:ext>
                </a:extLst>
              </a:tr>
            </a:tbl>
          </a:graphicData>
        </a:graphic>
      </p:graphicFrame>
      <p:sp>
        <p:nvSpPr>
          <p:cNvPr id="6" name="Rectangle 1"/>
          <p:cNvSpPr>
            <a:spLocks noChangeArrowheads="1"/>
          </p:cNvSpPr>
          <p:nvPr/>
        </p:nvSpPr>
        <p:spPr bwMode="auto">
          <a:xfrm>
            <a:off x="1676183" y="2420831"/>
            <a:ext cx="184707"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atin typeface="Arial" panose="020B0604020202020204" pitchFamily="34" charset="0"/>
              </a:rPr>
              <a:t/>
            </a:r>
            <a:br>
              <a:rPr lang="en-US">
                <a:latin typeface="Arial" panose="020B0604020202020204" pitchFamily="34" charset="0"/>
              </a:rPr>
            </a:br>
            <a:endParaRPr lang="en-US">
              <a:latin typeface="Arial" panose="020B0604020202020204" pitchFamily="34" charset="0"/>
            </a:endParaRPr>
          </a:p>
        </p:txBody>
      </p:sp>
      <p:sp>
        <p:nvSpPr>
          <p:cNvPr id="9" name="Rectangle 8"/>
          <p:cNvSpPr/>
          <p:nvPr/>
        </p:nvSpPr>
        <p:spPr>
          <a:xfrm>
            <a:off x="1676182" y="4237672"/>
            <a:ext cx="8761859" cy="1938992"/>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At first, this design seems to be good. However, issues start to develop once we need to modify information. For instance, suppose, </a:t>
            </a:r>
            <a:r>
              <a:rPr lang="en-US" sz="2000" dirty="0">
                <a:solidFill>
                  <a:srgbClr val="C41A1A"/>
                </a:solidFill>
                <a:latin typeface="Palatino Linotype" panose="02040502050505030304" pitchFamily="18" charset="0"/>
              </a:rPr>
              <a:t>if Prof. Ronald changed his mobile number. In such a situation, we will have to make edits in 2 places</a:t>
            </a:r>
            <a:r>
              <a:rPr lang="en-US" sz="2000" b="1" dirty="0">
                <a:solidFill>
                  <a:srgbClr val="333333"/>
                </a:solidFill>
                <a:latin typeface="Palatino Linotype" panose="02040502050505030304" pitchFamily="18" charset="0"/>
              </a:rPr>
              <a:t>. </a:t>
            </a:r>
            <a:r>
              <a:rPr lang="en-US" sz="2000" dirty="0">
                <a:solidFill>
                  <a:srgbClr val="333333"/>
                </a:solidFill>
                <a:latin typeface="Palatino Linotype" panose="02040502050505030304" pitchFamily="18" charset="0"/>
              </a:rPr>
              <a:t>What if someone just edited the mobile number against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but forgot to edit it for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 This will lead to stale/wrong information in the database.</a:t>
            </a:r>
            <a:endParaRPr lang="en-US" sz="2000" dirty="0">
              <a:latin typeface="Palatino Linotype" panose="02040502050505030304" pitchFamily="18" charset="0"/>
            </a:endParaRPr>
          </a:p>
        </p:txBody>
      </p:sp>
      <p:pic>
        <p:nvPicPr>
          <p:cNvPr id="10" name="Picture 9">
            <a:extLst>
              <a:ext uri="{FF2B5EF4-FFF2-40B4-BE49-F238E27FC236}">
                <a16:creationId xmlns:a16="http://schemas.microsoft.com/office/drawing/2014/main" xmlns="" id="{42147D3B-6147-4213-B752-FB4C023DF10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27A5CC65-5514-4C0C-A286-BA184483E6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67332006"/>
      </p:ext>
    </p:extLst>
  </p:cSld>
  <p:clrMapOvr>
    <a:masterClrMapping/>
  </p:clrMapOvr>
  <p:timing>
    <p:tnLst>
      <p:par>
        <p:cTn id="1" dur="indefinite" restart="never" nodeType="tmRoot"/>
      </p:par>
    </p:tnLst>
  </p:timing>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2860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Solution</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This problem, however, can be easily tackled by dividing our table into 2 simpler tables.</a:t>
            </a:r>
            <a:endParaRPr lang="en-IN" sz="2400" dirty="0">
              <a:latin typeface="Palatino Linotype" panose="02040502050505030304" pitchFamily="18" charset="0"/>
              <a:cs typeface="Segoe UI Light" panose="020B0502040204020203"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2887171470"/>
              </p:ext>
            </p:extLst>
          </p:nvPr>
        </p:nvGraphicFramePr>
        <p:xfrm>
          <a:off x="1536664" y="2308969"/>
          <a:ext cx="9129948" cy="1280160"/>
        </p:xfrm>
        <a:graphic>
          <a:graphicData uri="http://schemas.openxmlformats.org/drawingml/2006/table">
            <a:tbl>
              <a:tblPr/>
              <a:tblGrid>
                <a:gridCol w="3043316">
                  <a:extLst>
                    <a:ext uri="{9D8B030D-6E8A-4147-A177-3AD203B41FA5}">
                      <a16:colId xmlns:a16="http://schemas.microsoft.com/office/drawing/2014/main" xmlns="" val="20000"/>
                    </a:ext>
                  </a:extLst>
                </a:gridCol>
                <a:gridCol w="3043316">
                  <a:extLst>
                    <a:ext uri="{9D8B030D-6E8A-4147-A177-3AD203B41FA5}">
                      <a16:colId xmlns:a16="http://schemas.microsoft.com/office/drawing/2014/main" xmlns="" val="20001"/>
                    </a:ext>
                  </a:extLst>
                </a:gridCol>
                <a:gridCol w="3043316">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+1 6514821924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+1 6519272918</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xmlns="" val="1055756385"/>
              </p:ext>
            </p:extLst>
          </p:nvPr>
        </p:nvGraphicFramePr>
        <p:xfrm>
          <a:off x="1529739" y="438912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19812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20</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Lecture Hall 21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 Auditorium</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523802" y="1752600"/>
            <a:ext cx="2257568" cy="369332"/>
          </a:xfrm>
          <a:prstGeom prst="rect">
            <a:avLst/>
          </a:prstGeom>
        </p:spPr>
        <p:txBody>
          <a:bodyPr wrap="none">
            <a:spAutoFit/>
          </a:bodyPr>
          <a:lstStyle/>
          <a:p>
            <a:r>
              <a:rPr lang="en-US" b="1" dirty="0">
                <a:solidFill>
                  <a:srgbClr val="006C86"/>
                </a:solidFill>
                <a:latin typeface="Open sans"/>
              </a:rPr>
              <a:t>Table 1 (Instructor)</a:t>
            </a:r>
            <a:endParaRPr lang="en-US" dirty="0">
              <a:solidFill>
                <a:srgbClr val="006C86"/>
              </a:solidFill>
            </a:endParaRPr>
          </a:p>
        </p:txBody>
      </p:sp>
      <p:sp>
        <p:nvSpPr>
          <p:cNvPr id="14" name="Rectangle 13"/>
          <p:cNvSpPr/>
          <p:nvPr/>
        </p:nvSpPr>
        <p:spPr>
          <a:xfrm>
            <a:off x="1523802" y="3872751"/>
            <a:ext cx="1975477" cy="369332"/>
          </a:xfrm>
          <a:prstGeom prst="rect">
            <a:avLst/>
          </a:prstGeom>
        </p:spPr>
        <p:txBody>
          <a:bodyPr wrap="none">
            <a:spAutoFit/>
          </a:bodyPr>
          <a:lstStyle/>
          <a:p>
            <a:r>
              <a:rPr lang="en-US" b="1" dirty="0">
                <a:solidFill>
                  <a:srgbClr val="006C86"/>
                </a:solidFill>
                <a:latin typeface="Open sans"/>
              </a:rPr>
              <a:t>Table 2 (Course)</a:t>
            </a:r>
            <a:endParaRPr lang="en-US" dirty="0">
              <a:solidFill>
                <a:srgbClr val="006C86"/>
              </a:solidFill>
            </a:endParaRPr>
          </a:p>
        </p:txBody>
      </p:sp>
      <p:pic>
        <p:nvPicPr>
          <p:cNvPr id="15" name="Picture 14">
            <a:extLst>
              <a:ext uri="{FF2B5EF4-FFF2-40B4-BE49-F238E27FC236}">
                <a16:creationId xmlns:a16="http://schemas.microsoft.com/office/drawing/2014/main" xmlns="" id="{6C4DDF01-E21E-42DB-A124-C5DBCDC85BD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6" name="Footer Placeholder 2">
            <a:extLst>
              <a:ext uri="{FF2B5EF4-FFF2-40B4-BE49-F238E27FC236}">
                <a16:creationId xmlns:a16="http://schemas.microsoft.com/office/drawing/2014/main" xmlns="" id="{1E4CC548-E568-4AA5-845D-78EDBE97FBA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49137105"/>
      </p:ext>
    </p:extLst>
  </p:cSld>
  <p:clrMapOvr>
    <a:masterClrMapping/>
  </p:clrMapOvr>
  <p:timing>
    <p:tnLst>
      <p:par>
        <p:cTn id="1" dur="indefinite" restart="never" nodeType="tmRoot"/>
      </p:par>
    </p:tnLst>
  </p:timing>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11" name="Rectangle 10"/>
          <p:cNvSpPr/>
          <p:nvPr/>
        </p:nvSpPr>
        <p:spPr>
          <a:xfrm>
            <a:off x="838622" y="1556792"/>
            <a:ext cx="10513168" cy="2476640"/>
          </a:xfrm>
          <a:prstGeom prst="rect">
            <a:avLst/>
          </a:prstGeom>
        </p:spPr>
        <p:txBody>
          <a:bodyPr wrap="square">
            <a:spAutoFit/>
          </a:bodyPr>
          <a:lstStyle/>
          <a:p>
            <a:r>
              <a:rPr lang="en-US" sz="2000" b="1" dirty="0">
                <a:latin typeface="Palatino Linotype" panose="02040502050505030304" pitchFamily="18" charset="0"/>
              </a:rPr>
              <a:t>For a table to be in the First Normal Form, it should follow the following 4 rules:</a:t>
            </a:r>
          </a:p>
          <a:p>
            <a:endParaRPr lang="en-US"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only have single(atomic) valued attributes/columns.</a:t>
            </a:r>
          </a:p>
          <a:p>
            <a:pPr marL="457200" indent="-457200">
              <a:lnSpc>
                <a:spcPct val="150000"/>
              </a:lnSpc>
              <a:buFont typeface="+mj-lt"/>
              <a:buAutoNum type="arabicPeriod"/>
            </a:pPr>
            <a:r>
              <a:rPr lang="en-US" sz="2000" dirty="0">
                <a:latin typeface="Palatino Linotype" panose="02040502050505030304" pitchFamily="18" charset="0"/>
              </a:rPr>
              <a:t>Values stored in a column should be of the same domain</a:t>
            </a:r>
          </a:p>
          <a:p>
            <a:pPr marL="457200" indent="-457200">
              <a:lnSpc>
                <a:spcPct val="150000"/>
              </a:lnSpc>
              <a:buFont typeface="+mj-lt"/>
              <a:buAutoNum type="arabicPeriod"/>
            </a:pPr>
            <a:r>
              <a:rPr lang="en-US" sz="2000" dirty="0">
                <a:latin typeface="Palatino Linotype" panose="02040502050505030304" pitchFamily="18" charset="0"/>
              </a:rPr>
              <a:t>All the columns in a table should have unique names.</a:t>
            </a:r>
          </a:p>
          <a:p>
            <a:pPr marL="457200" indent="-457200">
              <a:lnSpc>
                <a:spcPct val="150000"/>
              </a:lnSpc>
              <a:buFont typeface="+mj-lt"/>
              <a:buAutoNum type="arabicPeriod"/>
            </a:pPr>
            <a:r>
              <a:rPr lang="en-US" sz="2000" dirty="0">
                <a:latin typeface="Palatino Linotype" panose="02040502050505030304" pitchFamily="18" charset="0"/>
              </a:rPr>
              <a:t>And the order in which data is stored, does not matter.</a:t>
            </a:r>
          </a:p>
        </p:txBody>
      </p:sp>
      <p:pic>
        <p:nvPicPr>
          <p:cNvPr id="6" name="Picture 5">
            <a:extLst>
              <a:ext uri="{FF2B5EF4-FFF2-40B4-BE49-F238E27FC236}">
                <a16:creationId xmlns:a16="http://schemas.microsoft.com/office/drawing/2014/main" xmlns="" id="{F7F7E17F-DC24-4378-8C5B-63F9F4598E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B45364A-63B2-4980-89B3-17BEDF92C3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First Normal Form (1NF)</a:t>
            </a:r>
          </a:p>
        </p:txBody>
      </p:sp>
      <p:sp>
        <p:nvSpPr>
          <p:cNvPr id="8" name="Rectangle 7"/>
          <p:cNvSpPr/>
          <p:nvPr/>
        </p:nvSpPr>
        <p:spPr>
          <a:xfrm>
            <a:off x="1676182" y="838202"/>
            <a:ext cx="8838049" cy="830997"/>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The First normal form simply says that each cell of a table should contain exactly one value.</a:t>
            </a:r>
            <a:endParaRPr lang="en-IN" sz="2400" dirty="0">
              <a:latin typeface="Palatino Linotype" panose="02040502050505030304" pitchFamily="18" charset="0"/>
              <a:cs typeface="Segoe UI Light" panose="020B0502040204020203"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xmlns="" val="3549854271"/>
              </p:ext>
            </p:extLst>
          </p:nvPr>
        </p:nvGraphicFramePr>
        <p:xfrm>
          <a:off x="1523802" y="1752600"/>
          <a:ext cx="9142810" cy="1334546"/>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292847">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481106">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 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292847">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sp>
        <p:nvSpPr>
          <p:cNvPr id="4" name="Rectangle 3"/>
          <p:cNvSpPr/>
          <p:nvPr/>
        </p:nvSpPr>
        <p:spPr>
          <a:xfrm>
            <a:off x="1676182" y="3276602"/>
            <a:ext cx="8838049" cy="1323439"/>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Here, the issue is that in the first row, we are storing 2 courses against </a:t>
            </a:r>
            <a:r>
              <a:rPr lang="en-US" sz="2000" dirty="0">
                <a:solidFill>
                  <a:srgbClr val="222222"/>
                </a:solidFill>
                <a:latin typeface="Palatino Linotype" panose="02040502050505030304" pitchFamily="18" charset="0"/>
              </a:rPr>
              <a:t>Prof. </a:t>
            </a:r>
            <a:r>
              <a:rPr lang="en-US" sz="2000">
                <a:solidFill>
                  <a:srgbClr val="222222"/>
                </a:solidFill>
                <a:latin typeface="Palatino Linotype" panose="02040502050505030304" pitchFamily="18" charset="0"/>
              </a:rPr>
              <a:t>Ronald</a:t>
            </a:r>
            <a:r>
              <a:rPr lang="en-US" sz="2000">
                <a:solidFill>
                  <a:srgbClr val="333333"/>
                </a:solidFill>
                <a:latin typeface="Palatino Linotype" panose="02040502050505030304" pitchFamily="18" charset="0"/>
              </a:rPr>
              <a:t>.</a:t>
            </a:r>
            <a:r>
              <a:rPr lang="en-US" sz="2000" dirty="0">
                <a:solidFill>
                  <a:srgbClr val="333333"/>
                </a:solidFill>
                <a:latin typeface="Palatino Linotype" panose="02040502050505030304" pitchFamily="18" charset="0"/>
              </a:rPr>
              <a:t> A better method would be to store the courses separately. This way, if we want to edit some information related to </a:t>
            </a:r>
            <a:r>
              <a:rPr lang="en-US" sz="2000" b="1" dirty="0">
                <a:solidFill>
                  <a:srgbClr val="0070C0"/>
                </a:solidFill>
                <a:latin typeface="Palatino Linotype" panose="02040502050505030304" pitchFamily="18" charset="0"/>
              </a:rPr>
              <a:t>CS101</a:t>
            </a:r>
            <a:r>
              <a:rPr lang="en-US" sz="2000" dirty="0">
                <a:solidFill>
                  <a:srgbClr val="333333"/>
                </a:solidFill>
                <a:latin typeface="Palatino Linotype" panose="02040502050505030304" pitchFamily="18" charset="0"/>
              </a:rPr>
              <a:t>, we do not have to touch the data corresponding to </a:t>
            </a:r>
            <a:r>
              <a:rPr lang="en-US" sz="2000" b="1" dirty="0">
                <a:solidFill>
                  <a:srgbClr val="0070C0"/>
                </a:solidFill>
                <a:latin typeface="Palatino Linotype" panose="02040502050505030304" pitchFamily="18" charset="0"/>
              </a:rPr>
              <a:t>CS154</a:t>
            </a:r>
            <a:r>
              <a:rPr lang="en-US" sz="2000" dirty="0">
                <a:solidFill>
                  <a:srgbClr val="333333"/>
                </a:solidFill>
                <a:latin typeface="Palatino Linotype" panose="02040502050505030304" pitchFamily="18" charset="0"/>
              </a:rPr>
              <a:t>.</a:t>
            </a:r>
          </a:p>
        </p:txBody>
      </p:sp>
      <p:graphicFrame>
        <p:nvGraphicFramePr>
          <p:cNvPr id="5" name="Table 4"/>
          <p:cNvGraphicFramePr>
            <a:graphicFrameLocks noGrp="1"/>
          </p:cNvGraphicFramePr>
          <p:nvPr>
            <p:extLst>
              <p:ext uri="{D42A27DB-BD31-4B8C-83A1-F6EECF244321}">
                <p14:modId xmlns:p14="http://schemas.microsoft.com/office/powerpoint/2010/main" xmlns="" val="3791741944"/>
              </p:ext>
            </p:extLst>
          </p:nvPr>
        </p:nvGraphicFramePr>
        <p:xfrm>
          <a:off x="1523802" y="4725144"/>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pic>
        <p:nvPicPr>
          <p:cNvPr id="10" name="Picture 9">
            <a:extLst>
              <a:ext uri="{FF2B5EF4-FFF2-40B4-BE49-F238E27FC236}">
                <a16:creationId xmlns:a16="http://schemas.microsoft.com/office/drawing/2014/main" xmlns="" id="{24E88342-DE0A-47C3-AE87-CADF07E4616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F6C3DF93-5878-48F2-B5A3-029AE07CB6D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57101609"/>
      </p:ext>
    </p:extLst>
  </p:cSld>
  <p:clrMapOvr>
    <a:masterClrMapping/>
  </p:clrMapOvr>
  <p:timing>
    <p:tnLst>
      <p:par>
        <p:cTn id="1" dur="indefinite" restart="never" nodeType="tmRoot"/>
      </p:par>
    </p:tnLst>
  </p:timing>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9" name="Rectangle 8"/>
          <p:cNvSpPr/>
          <p:nvPr/>
        </p:nvSpPr>
        <p:spPr>
          <a:xfrm>
            <a:off x="2710830" y="1556792"/>
            <a:ext cx="6092825" cy="1631216"/>
          </a:xfrm>
          <a:prstGeom prst="rect">
            <a:avLst/>
          </a:prstGeom>
        </p:spPr>
        <p:txBody>
          <a:bodyPr>
            <a:spAutoFit/>
          </a:bodyPr>
          <a:lstStyle/>
          <a:p>
            <a:r>
              <a:rPr lang="en-US" sz="2000" b="1" dirty="0">
                <a:latin typeface="Palatino Linotype" panose="02040502050505030304" pitchFamily="18" charset="0"/>
              </a:rPr>
              <a:t>For a table to be in the Second Normal Form</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should be in the First Normal form.</a:t>
            </a:r>
          </a:p>
          <a:p>
            <a:pPr marL="457200" indent="-457200">
              <a:lnSpc>
                <a:spcPct val="150000"/>
              </a:lnSpc>
              <a:buFont typeface="+mj-lt"/>
              <a:buAutoNum type="arabicPeriod"/>
            </a:pPr>
            <a:r>
              <a:rPr lang="en-US" sz="2000" dirty="0">
                <a:latin typeface="Palatino Linotype" panose="02040502050505030304" pitchFamily="18" charset="0"/>
              </a:rPr>
              <a:t>And, it should not have Partial Dependency</a:t>
            </a:r>
            <a:r>
              <a:rPr lang="en-US" dirty="0">
                <a:latin typeface="Palatino Linotype" panose="02040502050505030304" pitchFamily="18" charset="0"/>
              </a:rPr>
              <a:t>.</a:t>
            </a:r>
          </a:p>
        </p:txBody>
      </p:sp>
      <p:pic>
        <p:nvPicPr>
          <p:cNvPr id="6" name="Picture 5">
            <a:extLst>
              <a:ext uri="{FF2B5EF4-FFF2-40B4-BE49-F238E27FC236}">
                <a16:creationId xmlns:a16="http://schemas.microsoft.com/office/drawing/2014/main" xmlns="" id="{FDA1D036-A77C-4956-B379-55F33A575D3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0299016B-32B0-437D-AF7A-7C49C056E7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sp>
        <p:nvSpPr>
          <p:cNvPr id="8" name="Rectangle 7"/>
          <p:cNvSpPr/>
          <p:nvPr/>
        </p:nvSpPr>
        <p:spPr>
          <a:xfrm>
            <a:off x="478582" y="885112"/>
            <a:ext cx="11233248" cy="1200329"/>
          </a:xfrm>
          <a:prstGeom prst="rect">
            <a:avLst/>
          </a:prstGeom>
        </p:spPr>
        <p:txBody>
          <a:bodyPr wrap="square">
            <a:spAutoFit/>
          </a:bodyPr>
          <a:lstStyle/>
          <a:p>
            <a:r>
              <a:rPr lang="en-US" sz="2400" dirty="0">
                <a:latin typeface="Palatino Linotype" panose="02040502050505030304" pitchFamily="18" charset="0"/>
                <a:cs typeface="Segoe UI Light" panose="020B0502040204020203" pitchFamily="34" charset="0"/>
              </a:rPr>
              <a:t>For a table to be in second normal form, the following 2 conditions are to be met:</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table should be in the first normal form.</a:t>
            </a:r>
          </a:p>
          <a:p>
            <a:pPr marL="342900" indent="-342900">
              <a:buFont typeface="Arial" panose="020B0604020202020204" pitchFamily="34" charset="0"/>
              <a:buChar char="•"/>
            </a:pPr>
            <a:r>
              <a:rPr lang="en-US" sz="2400" b="1" dirty="0">
                <a:solidFill>
                  <a:srgbClr val="0070C0"/>
                </a:solidFill>
                <a:latin typeface="Palatino Linotype" panose="02040502050505030304" pitchFamily="18" charset="0"/>
                <a:cs typeface="Segoe UI Light" panose="020B0502040204020203" pitchFamily="34" charset="0"/>
              </a:rPr>
              <a:t>The primary key of the table should compose of exactly 1 column</a:t>
            </a:r>
            <a:r>
              <a:rPr lang="en-US" sz="2400" dirty="0">
                <a:solidFill>
                  <a:srgbClr val="0070C0"/>
                </a:solidFill>
                <a:latin typeface="Palatino Linotype" panose="02040502050505030304" pitchFamily="18" charset="0"/>
                <a:cs typeface="Segoe UI Light" panose="020B0502040204020203" pitchFamily="34" charset="0"/>
              </a:rPr>
              <a:t>.</a:t>
            </a:r>
          </a:p>
        </p:txBody>
      </p:sp>
      <p:sp>
        <p:nvSpPr>
          <p:cNvPr id="3" name="Rectangle 2"/>
          <p:cNvSpPr/>
          <p:nvPr/>
        </p:nvSpPr>
        <p:spPr>
          <a:xfrm>
            <a:off x="478582" y="2590802"/>
            <a:ext cx="11233248" cy="1015663"/>
          </a:xfrm>
          <a:prstGeom prst="rect">
            <a:avLst/>
          </a:prstGeom>
        </p:spPr>
        <p:txBody>
          <a:bodyPr wrap="square">
            <a:spAutoFit/>
          </a:bodyPr>
          <a:lstStyle/>
          <a:p>
            <a:pPr algn="just"/>
            <a:r>
              <a:rPr lang="en-US" sz="2000" dirty="0">
                <a:solidFill>
                  <a:srgbClr val="333333"/>
                </a:solidFill>
                <a:latin typeface="Palatino Linotype" panose="02040502050505030304" pitchFamily="18" charset="0"/>
              </a:rPr>
              <a:t>Let us take another example of storing student enrollment in various courses. Each student may enroll in multiple courses. Similarly, each course may have multiple enrollments.</a:t>
            </a:r>
          </a:p>
          <a:p>
            <a:pPr algn="just"/>
            <a:r>
              <a:rPr lang="en-US" sz="2000" dirty="0">
                <a:latin typeface="Palatino Linotype" panose="02040502050505030304" pitchFamily="18" charset="0"/>
              </a:rPr>
              <a:t>A sample table may look like this (</a:t>
            </a:r>
            <a:r>
              <a:rPr lang="en-US" sz="2000" b="1" dirty="0">
                <a:solidFill>
                  <a:srgbClr val="006C86"/>
                </a:solidFill>
                <a:latin typeface="Palatino Linotype" panose="02040502050505030304" pitchFamily="18" charset="0"/>
              </a:rPr>
              <a:t>student name and course code</a:t>
            </a:r>
            <a:r>
              <a:rPr lang="en-US" sz="2000" dirty="0">
                <a:latin typeface="Palatino Linotype" panose="02040502050505030304" pitchFamily="18" charset="0"/>
              </a:rPr>
              <a:t>)</a:t>
            </a:r>
            <a:endParaRPr lang="en-US" sz="2000" dirty="0">
              <a:solidFill>
                <a:srgbClr val="333333"/>
              </a:solidFill>
              <a:latin typeface="Palatino Linotype" panose="0204050205050503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4051631883"/>
              </p:ext>
            </p:extLst>
          </p:nvPr>
        </p:nvGraphicFramePr>
        <p:xfrm>
          <a:off x="1567335" y="4149080"/>
          <a:ext cx="9099276" cy="2133600"/>
        </p:xfrm>
        <a:graphic>
          <a:graphicData uri="http://schemas.openxmlformats.org/drawingml/2006/table">
            <a:tbl>
              <a:tblPr/>
              <a:tblGrid>
                <a:gridCol w="4549638">
                  <a:extLst>
                    <a:ext uri="{9D8B030D-6E8A-4147-A177-3AD203B41FA5}">
                      <a16:colId xmlns:a16="http://schemas.microsoft.com/office/drawing/2014/main" xmlns="" val="20000"/>
                    </a:ext>
                  </a:extLst>
                </a:gridCol>
                <a:gridCol w="4549638">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pic>
        <p:nvPicPr>
          <p:cNvPr id="9" name="Picture 8">
            <a:extLst>
              <a:ext uri="{FF2B5EF4-FFF2-40B4-BE49-F238E27FC236}">
                <a16:creationId xmlns:a16="http://schemas.microsoft.com/office/drawing/2014/main" xmlns="" id="{DDF4DE13-9C8A-479C-9AEA-27F398C76F5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6097E4E7-899D-4EB3-9261-066D0E053AB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83721001"/>
      </p:ext>
    </p:extLst>
  </p:cSld>
  <p:clrMapOvr>
    <a:masterClrMapping/>
  </p:clrMapOvr>
  <p:timing>
    <p:tnLst>
      <p:par>
        <p:cTn id="1" dur="indefinite" restart="never" nodeType="tmRoot"/>
      </p:par>
    </p:tnLst>
  </p:timing>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p:cNvSpPr/>
          <p:nvPr/>
        </p:nvSpPr>
        <p:spPr>
          <a:xfrm>
            <a:off x="808794" y="571480"/>
            <a:ext cx="10144196" cy="1200329"/>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As per the second normal form definition, our enrollments table above isn’t in second normal form. To achieve the same (1NF to 2NF), we can rather break it into 2 tables</a:t>
            </a:r>
            <a:endParaRPr lang="en-IN" sz="2400" dirty="0">
              <a:latin typeface="Palatino Linotype" panose="02040502050505030304" pitchFamily="18" charset="0"/>
              <a:cs typeface="Segoe UI Light" panose="020B0502040204020203" pitchFamily="34" charset="0"/>
            </a:endParaRPr>
          </a:p>
        </p:txBody>
      </p:sp>
      <p:sp>
        <p:nvSpPr>
          <p:cNvPr id="10" name="Rectangle 9"/>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Second Normal Form (2NF)</a:t>
            </a:r>
          </a:p>
        </p:txBody>
      </p:sp>
      <p:graphicFrame>
        <p:nvGraphicFramePr>
          <p:cNvPr id="3" name="Table 2"/>
          <p:cNvGraphicFramePr>
            <a:graphicFrameLocks noGrp="1"/>
          </p:cNvGraphicFramePr>
          <p:nvPr>
            <p:extLst>
              <p:ext uri="{D42A27DB-BD31-4B8C-83A1-F6EECF244321}">
                <p14:modId xmlns:p14="http://schemas.microsoft.com/office/powerpoint/2010/main" xmlns="" val="2056134691"/>
              </p:ext>
            </p:extLst>
          </p:nvPr>
        </p:nvGraphicFramePr>
        <p:xfrm>
          <a:off x="1523802" y="2288846"/>
          <a:ext cx="9142810" cy="1706880"/>
        </p:xfrm>
        <a:graphic>
          <a:graphicData uri="http://schemas.openxmlformats.org/drawingml/2006/table">
            <a:tbl>
              <a:tblPr/>
              <a:tblGrid>
                <a:gridCol w="4571405">
                  <a:extLst>
                    <a:ext uri="{9D8B030D-6E8A-4147-A177-3AD203B41FA5}">
                      <a16:colId xmlns:a16="http://schemas.microsoft.com/office/drawing/2014/main" xmlns="" val="20000"/>
                    </a:ext>
                  </a:extLst>
                </a:gridCol>
                <a:gridCol w="4571405">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Student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a:solidFill>
                            <a:srgbClr val="222222"/>
                          </a:solidFill>
                          <a:effectLst/>
                        </a:rPr>
                        <a:t>Rahul</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a:solidFill>
                            <a:srgbClr val="222222"/>
                          </a:solidFill>
                          <a:effectLst/>
                        </a:rPr>
                        <a:t>Rajat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smtClean="0">
                          <a:solidFill>
                            <a:srgbClr val="222222"/>
                          </a:solidFill>
                          <a:effectLst/>
                        </a:rPr>
                        <a:t>2</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Raman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1" name="Rectangle 10"/>
          <p:cNvSpPr/>
          <p:nvPr/>
        </p:nvSpPr>
        <p:spPr>
          <a:xfrm>
            <a:off x="1523802" y="1785926"/>
            <a:ext cx="2039588" cy="369332"/>
          </a:xfrm>
          <a:prstGeom prst="rect">
            <a:avLst/>
          </a:prstGeom>
        </p:spPr>
        <p:txBody>
          <a:bodyPr wrap="none">
            <a:spAutoFit/>
          </a:bodyPr>
          <a:lstStyle/>
          <a:p>
            <a:r>
              <a:rPr lang="en-US" b="1" dirty="0">
                <a:solidFill>
                  <a:srgbClr val="006C86"/>
                </a:solidFill>
                <a:latin typeface="Open sans"/>
              </a:rPr>
              <a:t>Table 1 (Student)</a:t>
            </a:r>
            <a:endParaRPr lang="en-US" dirty="0">
              <a:solidFill>
                <a:srgbClr val="006C86"/>
              </a:solidFill>
            </a:endParaRPr>
          </a:p>
        </p:txBody>
      </p:sp>
      <p:sp>
        <p:nvSpPr>
          <p:cNvPr id="12" name="Rectangle 11"/>
          <p:cNvSpPr/>
          <p:nvPr/>
        </p:nvSpPr>
        <p:spPr>
          <a:xfrm>
            <a:off x="1523802" y="4159794"/>
            <a:ext cx="2130711" cy="369332"/>
          </a:xfrm>
          <a:prstGeom prst="rect">
            <a:avLst/>
          </a:prstGeom>
        </p:spPr>
        <p:txBody>
          <a:bodyPr wrap="none">
            <a:spAutoFit/>
          </a:bodyPr>
          <a:lstStyle/>
          <a:p>
            <a:r>
              <a:rPr lang="en-US" b="1" dirty="0">
                <a:solidFill>
                  <a:srgbClr val="006C86"/>
                </a:solidFill>
                <a:latin typeface="Open sans"/>
              </a:rPr>
              <a:t>Table 2 (</a:t>
            </a:r>
            <a:r>
              <a:rPr lang="en-US" b="1" dirty="0" smtClean="0">
                <a:solidFill>
                  <a:srgbClr val="006C86"/>
                </a:solidFill>
                <a:latin typeface="Open sans"/>
              </a:rPr>
              <a:t>Courses)</a:t>
            </a:r>
            <a:endParaRPr lang="en-US" dirty="0">
              <a:solidFill>
                <a:srgbClr val="006C86"/>
              </a:solidFill>
            </a:endParaRPr>
          </a:p>
        </p:txBody>
      </p:sp>
      <p:graphicFrame>
        <p:nvGraphicFramePr>
          <p:cNvPr id="4" name="Table 3"/>
          <p:cNvGraphicFramePr>
            <a:graphicFrameLocks noGrp="1"/>
          </p:cNvGraphicFramePr>
          <p:nvPr>
            <p:extLst>
              <p:ext uri="{D42A27DB-BD31-4B8C-83A1-F6EECF244321}">
                <p14:modId xmlns:p14="http://schemas.microsoft.com/office/powerpoint/2010/main" xmlns="" val="2993486030"/>
              </p:ext>
            </p:extLst>
          </p:nvPr>
        </p:nvGraphicFramePr>
        <p:xfrm>
          <a:off x="1545568" y="4605326"/>
          <a:ext cx="9121042" cy="2133600"/>
        </p:xfrm>
        <a:graphic>
          <a:graphicData uri="http://schemas.openxmlformats.org/drawingml/2006/table">
            <a:tbl>
              <a:tblPr/>
              <a:tblGrid>
                <a:gridCol w="4560521">
                  <a:extLst>
                    <a:ext uri="{9D8B030D-6E8A-4147-A177-3AD203B41FA5}">
                      <a16:colId xmlns:a16="http://schemas.microsoft.com/office/drawing/2014/main" xmlns="" val="20000"/>
                    </a:ext>
                  </a:extLst>
                </a:gridCol>
                <a:gridCol w="4560521">
                  <a:extLst>
                    <a:ext uri="{9D8B030D-6E8A-4147-A177-3AD203B41FA5}">
                      <a16:colId xmlns:a16="http://schemas.microsoft.com/office/drawing/2014/main" xmlns="" val="20001"/>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Enrolment number</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smtClean="0">
                          <a:solidFill>
                            <a:srgbClr val="222222"/>
                          </a:solidFill>
                          <a:effectLst/>
                        </a:rPr>
                        <a:t>2</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3</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smtClean="0">
                          <a:solidFill>
                            <a:srgbClr val="222222"/>
                          </a:solidFill>
                          <a:effectLst/>
                        </a:rPr>
                        <a:t>1</a:t>
                      </a:r>
                      <a:endParaRPr lang="en-US" dirty="0">
                        <a:solidFill>
                          <a:srgbClr val="222222"/>
                        </a:solidFill>
                        <a:effectLst/>
                      </a:endParaRP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4"/>
                  </a:ext>
                </a:extLst>
              </a:tr>
            </a:tbl>
          </a:graphicData>
        </a:graphic>
      </p:graphicFrame>
      <p:pic>
        <p:nvPicPr>
          <p:cNvPr id="13" name="Picture 12">
            <a:extLst>
              <a:ext uri="{FF2B5EF4-FFF2-40B4-BE49-F238E27FC236}">
                <a16:creationId xmlns:a16="http://schemas.microsoft.com/office/drawing/2014/main" xmlns="" id="{FC94AB6A-7AA9-42B1-A4B0-786B61B78F2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4209179547"/>
      </p:ext>
    </p:extLst>
  </p:cSld>
  <p:clrMapOvr>
    <a:masterClrMapping/>
  </p:clrMapOvr>
  <p:timing>
    <p:tnLst>
      <p:par>
        <p:cTn id="1" dur="indefinite" restart="never" nodeType="tmRoot"/>
      </p:par>
    </p:tnLst>
  </p:timing>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9" name="Rectangle 8"/>
          <p:cNvSpPr/>
          <p:nvPr/>
        </p:nvSpPr>
        <p:spPr>
          <a:xfrm>
            <a:off x="2782838" y="1844824"/>
            <a:ext cx="6092825" cy="1891865"/>
          </a:xfrm>
          <a:prstGeom prst="rect">
            <a:avLst/>
          </a:prstGeom>
        </p:spPr>
        <p:txBody>
          <a:bodyPr>
            <a:spAutoFit/>
          </a:bodyPr>
          <a:lstStyle/>
          <a:p>
            <a:r>
              <a:rPr lang="en-US" sz="2000" b="1" dirty="0">
                <a:latin typeface="Palatino Linotype" panose="02040502050505030304" pitchFamily="18" charset="0"/>
              </a:rPr>
              <a:t>A table is said to be in the Third Normal Form when,</a:t>
            </a:r>
          </a:p>
          <a:p>
            <a:endParaRPr lang="en-US" sz="2000" b="1" dirty="0">
              <a:latin typeface="Palatino Linotype" panose="02040502050505030304" pitchFamily="18" charset="0"/>
            </a:endParaRPr>
          </a:p>
          <a:p>
            <a:pPr marL="457200" indent="-457200">
              <a:lnSpc>
                <a:spcPct val="150000"/>
              </a:lnSpc>
              <a:buFont typeface="+mj-lt"/>
              <a:buAutoNum type="arabicPeriod"/>
            </a:pPr>
            <a:r>
              <a:rPr lang="en-US" sz="2000" dirty="0">
                <a:latin typeface="Palatino Linotype" panose="02040502050505030304" pitchFamily="18" charset="0"/>
              </a:rPr>
              <a:t>It is in the Second Normal form.</a:t>
            </a:r>
          </a:p>
          <a:p>
            <a:pPr marL="457200" indent="-457200">
              <a:lnSpc>
                <a:spcPct val="150000"/>
              </a:lnSpc>
              <a:buFont typeface="+mj-lt"/>
              <a:buAutoNum type="arabicPeriod"/>
            </a:pPr>
            <a:r>
              <a:rPr lang="en-US" sz="2000" dirty="0">
                <a:latin typeface="Palatino Linotype" panose="02040502050505030304" pitchFamily="18" charset="0"/>
              </a:rPr>
              <a:t>And, it doesn't have Transitive Dependency.</a:t>
            </a:r>
          </a:p>
        </p:txBody>
      </p:sp>
      <p:pic>
        <p:nvPicPr>
          <p:cNvPr id="6" name="Picture 5">
            <a:extLst>
              <a:ext uri="{FF2B5EF4-FFF2-40B4-BE49-F238E27FC236}">
                <a16:creationId xmlns:a16="http://schemas.microsoft.com/office/drawing/2014/main" xmlns="" id="{A0CB1152-68DC-4459-9EE8-05EF094CED2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E0C55E7B-3DCE-443F-A118-1989BC0144A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p:cNvSpPr/>
          <p:nvPr/>
        </p:nvSpPr>
        <p:spPr>
          <a:xfrm>
            <a:off x="380166" y="4643446"/>
            <a:ext cx="6092825" cy="646331"/>
          </a:xfrm>
          <a:prstGeom prst="rect">
            <a:avLst/>
          </a:prstGeom>
        </p:spPr>
        <p:txBody>
          <a:bodyPr>
            <a:spAutoFit/>
          </a:bodyPr>
          <a:lstStyle/>
          <a:p>
            <a:r>
              <a:rPr lang="en-US" dirty="0" smtClean="0"/>
              <a:t>FD: </a:t>
            </a:r>
            <a:r>
              <a:rPr lang="en-US" b="1" dirty="0" smtClean="0"/>
              <a:t>X → Y means</a:t>
            </a:r>
            <a:r>
              <a:rPr lang="en-US" dirty="0" smtClean="0"/>
              <a:t> that the values of Y are determined by the values of X.</a:t>
            </a:r>
            <a:endParaRPr lang="en-US" dirty="0"/>
          </a:p>
        </p:txBody>
      </p:sp>
      <p:sp>
        <p:nvSpPr>
          <p:cNvPr id="11" name="Rectangle 10"/>
          <p:cNvSpPr/>
          <p:nvPr/>
        </p:nvSpPr>
        <p:spPr>
          <a:xfrm>
            <a:off x="308728" y="5429264"/>
            <a:ext cx="6092825" cy="923330"/>
          </a:xfrm>
          <a:prstGeom prst="rect">
            <a:avLst/>
          </a:prstGeom>
        </p:spPr>
        <p:txBody>
          <a:bodyPr>
            <a:spAutoFit/>
          </a:bodyPr>
          <a:lstStyle/>
          <a:p>
            <a:r>
              <a:rPr lang="en-US" dirty="0" smtClean="0"/>
              <a:t>When an indirect relationship causes functional dependency it is called </a:t>
            </a:r>
            <a:r>
              <a:rPr lang="en-US" b="1" dirty="0" smtClean="0"/>
              <a:t>Transitive Dependency</a:t>
            </a:r>
            <a:r>
              <a:rPr lang="en-US" dirty="0" smtClean="0"/>
              <a:t>. If P -&gt; Q and Q -&gt; R is true, then P-&gt; R </a:t>
            </a:r>
            <a:endParaRPr lang="en-US" dirty="0"/>
          </a:p>
        </p:txBody>
      </p:sp>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8" name="Rectangle 7"/>
          <p:cNvSpPr/>
          <p:nvPr/>
        </p:nvSpPr>
        <p:spPr>
          <a:xfrm>
            <a:off x="478582" y="838200"/>
            <a:ext cx="11161240" cy="1938992"/>
          </a:xfrm>
          <a:prstGeom prst="rect">
            <a:avLst/>
          </a:prstGeom>
        </p:spPr>
        <p:txBody>
          <a:bodyPr wrap="square">
            <a:spAutoFit/>
          </a:bodyPr>
          <a:lstStyle/>
          <a:p>
            <a:pPr algn="just"/>
            <a:r>
              <a:rPr lang="en-US" sz="2400" dirty="0">
                <a:latin typeface="Palatino Linotype" panose="02040502050505030304" pitchFamily="18" charset="0"/>
                <a:cs typeface="Segoe UI Light" panose="020B0502040204020203" pitchFamily="34" charset="0"/>
              </a:rPr>
              <a:t>Column A is said to be functionally dependent on column </a:t>
            </a:r>
            <a:r>
              <a:rPr lang="en-US" sz="2400" dirty="0" smtClean="0">
                <a:latin typeface="Palatino Linotype" panose="02040502050505030304" pitchFamily="18" charset="0"/>
                <a:cs typeface="Segoe UI Light" panose="020B0502040204020203" pitchFamily="34" charset="0"/>
              </a:rPr>
              <a:t>B, </a:t>
            </a:r>
            <a:r>
              <a:rPr lang="en-US" sz="2400" dirty="0">
                <a:latin typeface="Palatino Linotype" panose="02040502050505030304" pitchFamily="18" charset="0"/>
                <a:cs typeface="Segoe UI Light" panose="020B0502040204020203" pitchFamily="34" charset="0"/>
              </a:rPr>
              <a:t>if changing the value of A may require a change in the value of B.</a:t>
            </a:r>
          </a:p>
          <a:p>
            <a:pPr algn="just"/>
            <a:r>
              <a:rPr lang="en-US" sz="2400" dirty="0">
                <a:latin typeface="Palatino Linotype" panose="02040502050505030304" pitchFamily="18" charset="0"/>
                <a:cs typeface="Segoe UI Light" panose="020B0502040204020203" pitchFamily="34" charset="0"/>
              </a:rPr>
              <a:t>Here, the department column is dependent on the professor name column. This is because if in a particular row, we change the name of the professor, we will also have to change the department value.</a:t>
            </a:r>
            <a:endParaRPr lang="en-IN" sz="2400" dirty="0">
              <a:latin typeface="Palatino Linotype" panose="02040502050505030304" pitchFamily="18" charset="0"/>
              <a:cs typeface="Segoe UI Light" panose="020B0502040204020203" pitchFamily="34" charset="0"/>
            </a:endParaRPr>
          </a:p>
        </p:txBody>
      </p:sp>
      <p:graphicFrame>
        <p:nvGraphicFramePr>
          <p:cNvPr id="5" name="Table 4"/>
          <p:cNvGraphicFramePr>
            <a:graphicFrameLocks noGrp="1"/>
          </p:cNvGraphicFramePr>
          <p:nvPr>
            <p:extLst>
              <p:ext uri="{D42A27DB-BD31-4B8C-83A1-F6EECF244321}">
                <p14:modId xmlns:p14="http://schemas.microsoft.com/office/powerpoint/2010/main" xmlns="" val="3108957532"/>
              </p:ext>
            </p:extLst>
          </p:nvPr>
        </p:nvGraphicFramePr>
        <p:xfrm>
          <a:off x="1523802" y="3291840"/>
          <a:ext cx="9142809" cy="1706880"/>
        </p:xfrm>
        <a:graphic>
          <a:graphicData uri="http://schemas.openxmlformats.org/drawingml/2006/table">
            <a:tbl>
              <a:tblPr/>
              <a:tblGrid>
                <a:gridCol w="1828562">
                  <a:extLst>
                    <a:ext uri="{9D8B030D-6E8A-4147-A177-3AD203B41FA5}">
                      <a16:colId xmlns:a16="http://schemas.microsoft.com/office/drawing/2014/main" xmlns="" val="20000"/>
                    </a:ext>
                  </a:extLst>
                </a:gridCol>
                <a:gridCol w="2133322">
                  <a:extLst>
                    <a:ext uri="{9D8B030D-6E8A-4147-A177-3AD203B41FA5}">
                      <a16:colId xmlns:a16="http://schemas.microsoft.com/office/drawing/2014/main" xmlns="" val="20001"/>
                    </a:ext>
                  </a:extLst>
                </a:gridCol>
                <a:gridCol w="2133322">
                  <a:extLst>
                    <a:ext uri="{9D8B030D-6E8A-4147-A177-3AD203B41FA5}">
                      <a16:colId xmlns:a16="http://schemas.microsoft.com/office/drawing/2014/main" xmlns="" val="20002"/>
                    </a:ext>
                  </a:extLst>
                </a:gridCol>
                <a:gridCol w="3047603">
                  <a:extLst>
                    <a:ext uri="{9D8B030D-6E8A-4147-A177-3AD203B41FA5}">
                      <a16:colId xmlns:a16="http://schemas.microsoft.com/office/drawing/2014/main" xmlns="" val="20003"/>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r>
                        <a:rPr lang="en-US" dirty="0">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xmlns="" val="10003"/>
                  </a:ext>
                </a:extLst>
              </a:tr>
            </a:tbl>
          </a:graphicData>
        </a:graphic>
      </p:graphicFrame>
      <p:pic>
        <p:nvPicPr>
          <p:cNvPr id="9" name="Picture 8">
            <a:extLst>
              <a:ext uri="{FF2B5EF4-FFF2-40B4-BE49-F238E27FC236}">
                <a16:creationId xmlns:a16="http://schemas.microsoft.com/office/drawing/2014/main" xmlns="" id="{71B75666-073F-48F7-8F03-79576F4C343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BF3B52E-62DF-482C-A071-87667464DB8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47042617"/>
      </p:ext>
    </p:extLst>
  </p:cSld>
  <p:clrMapOvr>
    <a:masterClrMapping/>
  </p:clrMapOvr>
  <p:timing>
    <p:tnLst>
      <p:par>
        <p:cTn id="1" dur="indefinite" restart="never" nodeType="tmRoot"/>
      </p:par>
    </p:tnLst>
  </p:timing>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4" name="Rectangle 3"/>
          <p:cNvSpPr/>
          <p:nvPr/>
        </p:nvSpPr>
        <p:spPr>
          <a:xfrm>
            <a:off x="1589107" y="873325"/>
            <a:ext cx="9001314" cy="1323439"/>
          </a:xfrm>
          <a:prstGeom prst="rect">
            <a:avLst/>
          </a:prstGeom>
        </p:spPr>
        <p:txBody>
          <a:bodyPr wrap="square">
            <a:spAutoFit/>
          </a:bodyPr>
          <a:lstStyle/>
          <a:p>
            <a:r>
              <a:rPr lang="en-US" sz="2000" dirty="0">
                <a:latin typeface="Palatino Linotype" panose="02040502050505030304" pitchFamily="18" charset="0"/>
                <a:cs typeface="Segoe UI Light" pitchFamily="34" charset="0"/>
              </a:rPr>
              <a:t>Here, when we changed the name of the professor, we also had to change the department column. This is not desirable since someone who is updating the database may remember to change the name of the professor, but may forget updating the department value. This can cause inconsistency in the database.</a:t>
            </a:r>
          </a:p>
        </p:txBody>
      </p:sp>
      <p:sp>
        <p:nvSpPr>
          <p:cNvPr id="9" name="Rectangle 8"/>
          <p:cNvSpPr/>
          <p:nvPr/>
        </p:nvSpPr>
        <p:spPr>
          <a:xfrm>
            <a:off x="1665297" y="2343090"/>
            <a:ext cx="8848934" cy="400110"/>
          </a:xfrm>
          <a:prstGeom prst="rect">
            <a:avLst/>
          </a:prstGeom>
        </p:spPr>
        <p:txBody>
          <a:bodyPr wrap="square">
            <a:spAutoFit/>
          </a:bodyPr>
          <a:lstStyle/>
          <a:p>
            <a:r>
              <a:rPr lang="en-US" sz="2000" dirty="0">
                <a:solidFill>
                  <a:srgbClr val="C41A1A"/>
                </a:solidFill>
                <a:latin typeface="Helvetica" panose="020B0604020202020204" pitchFamily="34" charset="0"/>
              </a:rPr>
              <a:t>Third normal form avoids this by breaking this into separate tables</a:t>
            </a:r>
            <a:endParaRPr lang="en-US" sz="2000" dirty="0">
              <a:solidFill>
                <a:srgbClr val="C41A1A"/>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xmlns="" val="3366835948"/>
              </p:ext>
            </p:extLst>
          </p:nvPr>
        </p:nvGraphicFramePr>
        <p:xfrm>
          <a:off x="1523802" y="2834640"/>
          <a:ext cx="9142809" cy="1706880"/>
        </p:xfrm>
        <a:graphic>
          <a:graphicData uri="http://schemas.openxmlformats.org/drawingml/2006/table">
            <a:tbl>
              <a:tblPr/>
              <a:tblGrid>
                <a:gridCol w="3047603">
                  <a:extLst>
                    <a:ext uri="{9D8B030D-6E8A-4147-A177-3AD203B41FA5}">
                      <a16:colId xmlns:a16="http://schemas.microsoft.com/office/drawing/2014/main" xmlns="" val="20000"/>
                    </a:ext>
                  </a:extLst>
                </a:gridCol>
                <a:gridCol w="3047603">
                  <a:extLst>
                    <a:ext uri="{9D8B030D-6E8A-4147-A177-3AD203B41FA5}">
                      <a16:colId xmlns:a16="http://schemas.microsoft.com/office/drawing/2014/main" xmlns="" val="20001"/>
                    </a:ext>
                  </a:extLst>
                </a:gridCol>
                <a:gridCol w="3047603">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Course code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Course venue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CS101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Lecture Hall 18</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CS152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Auditorium building,</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3F3F3"/>
                    </a:solidFill>
                  </a:tcPr>
                </a:tc>
                <a:extLst>
                  <a:ext uri="{0D108BD9-81ED-4DB2-BD59-A6C34878D82A}">
                    <a16:rowId xmlns:a16="http://schemas.microsoft.com/office/drawing/2014/main" xmlns="" val="10002"/>
                  </a:ext>
                </a:extLst>
              </a:tr>
              <a:tr h="0">
                <a:tc>
                  <a:txBody>
                    <a:bodyPr/>
                    <a:lstStyle/>
                    <a:p>
                      <a:pPr algn="l" fontAlgn="t"/>
                      <a:r>
                        <a:rPr lang="en-US" dirty="0">
                          <a:solidFill>
                            <a:srgbClr val="222222"/>
                          </a:solidFill>
                          <a:effectLst/>
                        </a:rPr>
                        <a:t>CS154</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Lecture Hall 19</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3"/>
                  </a:ext>
                </a:extLst>
              </a:tr>
            </a:tbl>
          </a:graphicData>
        </a:graphic>
      </p:graphicFrame>
      <p:sp>
        <p:nvSpPr>
          <p:cNvPr id="13" name="Rectangle 12"/>
          <p:cNvSpPr/>
          <p:nvPr/>
        </p:nvSpPr>
        <p:spPr>
          <a:xfrm>
            <a:off x="1676182" y="4800600"/>
            <a:ext cx="8838049" cy="400110"/>
          </a:xfrm>
          <a:prstGeom prst="rect">
            <a:avLst/>
          </a:prstGeom>
        </p:spPr>
        <p:txBody>
          <a:bodyPr wrap="square">
            <a:spAutoFit/>
          </a:bodyPr>
          <a:lstStyle/>
          <a:p>
            <a:r>
              <a:rPr lang="en-US" sz="2000" dirty="0">
                <a:solidFill>
                  <a:srgbClr val="C41A1A"/>
                </a:solidFill>
                <a:latin typeface="Helvetica" panose="020B0604020202020204" pitchFamily="34" charset="0"/>
              </a:rPr>
              <a:t>Here, the third column is the ID of the professor who’s taking the course.</a:t>
            </a:r>
          </a:p>
        </p:txBody>
      </p:sp>
      <p:graphicFrame>
        <p:nvGraphicFramePr>
          <p:cNvPr id="14" name="Table 13"/>
          <p:cNvGraphicFramePr>
            <a:graphicFrameLocks noGrp="1"/>
          </p:cNvGraphicFramePr>
          <p:nvPr>
            <p:extLst>
              <p:ext uri="{D42A27DB-BD31-4B8C-83A1-F6EECF244321}">
                <p14:modId xmlns:p14="http://schemas.microsoft.com/office/powerpoint/2010/main" xmlns="" val="891458083"/>
              </p:ext>
            </p:extLst>
          </p:nvPr>
        </p:nvGraphicFramePr>
        <p:xfrm>
          <a:off x="1523801" y="5425440"/>
          <a:ext cx="9066621" cy="1280160"/>
        </p:xfrm>
        <a:graphic>
          <a:graphicData uri="http://schemas.openxmlformats.org/drawingml/2006/table">
            <a:tbl>
              <a:tblPr/>
              <a:tblGrid>
                <a:gridCol w="3022207">
                  <a:extLst>
                    <a:ext uri="{9D8B030D-6E8A-4147-A177-3AD203B41FA5}">
                      <a16:colId xmlns:a16="http://schemas.microsoft.com/office/drawing/2014/main" xmlns="" val="20000"/>
                    </a:ext>
                  </a:extLst>
                </a:gridCol>
                <a:gridCol w="3022207">
                  <a:extLst>
                    <a:ext uri="{9D8B030D-6E8A-4147-A177-3AD203B41FA5}">
                      <a16:colId xmlns:a16="http://schemas.microsoft.com/office/drawing/2014/main" xmlns="" val="20001"/>
                    </a:ext>
                  </a:extLst>
                </a:gridCol>
                <a:gridCol w="3022207">
                  <a:extLst>
                    <a:ext uri="{9D8B030D-6E8A-4147-A177-3AD203B41FA5}">
                      <a16:colId xmlns:a16="http://schemas.microsoft.com/office/drawing/2014/main" xmlns="" val="20002"/>
                    </a:ext>
                  </a:extLst>
                </a:gridCol>
              </a:tblGrid>
              <a:tr h="0">
                <a:tc>
                  <a:txBody>
                    <a:bodyPr/>
                    <a:lstStyle/>
                    <a:p>
                      <a:pPr algn="l" fontAlgn="ctr"/>
                      <a:r>
                        <a:rPr lang="en-US" b="1" dirty="0">
                          <a:solidFill>
                            <a:srgbClr val="222222"/>
                          </a:solidFill>
                          <a:effectLst/>
                        </a:rPr>
                        <a:t>Instructor's ID</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Instructor's Name</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b="1" dirty="0">
                          <a:solidFill>
                            <a:srgbClr val="222222"/>
                          </a:solidFill>
                          <a:effectLst/>
                        </a:rPr>
                        <a:t>Department</a:t>
                      </a:r>
                    </a:p>
                  </a:txBody>
                  <a:tcPr marL="76190" marR="76190" marT="76200" marB="76200" anchor="ctr">
                    <a:lnL>
                      <a:noFill/>
                    </a:lnL>
                    <a:lnR>
                      <a:noFill/>
                    </a:lnR>
                    <a:lnT>
                      <a:noFill/>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xmlns="" val="10000"/>
                  </a:ext>
                </a:extLst>
              </a:tr>
              <a:tr h="0">
                <a:tc>
                  <a:txBody>
                    <a:bodyPr/>
                    <a:lstStyle/>
                    <a:p>
                      <a:pPr algn="l" fontAlgn="t"/>
                      <a:r>
                        <a:rPr lang="en-US" dirty="0">
                          <a:solidFill>
                            <a:srgbClr val="222222"/>
                          </a:solidFill>
                          <a:effectLst/>
                        </a:rPr>
                        <a:t>1</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dirty="0">
                          <a:solidFill>
                            <a:srgbClr val="222222"/>
                          </a:solidFill>
                          <a:effectLst/>
                        </a:rPr>
                        <a:t>Prof. Ronald</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a:solidFill>
                            <a:srgbClr val="222222"/>
                          </a:solidFill>
                          <a:effectLst/>
                        </a:rPr>
                        <a:t>Mathematics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0">
                <a:tc>
                  <a:txBody>
                    <a:bodyPr/>
                    <a:lstStyle/>
                    <a:p>
                      <a:pPr algn="l" fontAlgn="t"/>
                      <a:r>
                        <a:rPr lang="en-US" dirty="0">
                          <a:solidFill>
                            <a:srgbClr val="222222"/>
                          </a:solidFill>
                          <a:effectLst/>
                        </a:rPr>
                        <a:t>2</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Prof. John</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tc>
                  <a:txBody>
                    <a:bodyPr/>
                    <a:lstStyle/>
                    <a:p>
                      <a:pPr algn="l" fontAlgn="t"/>
                      <a:r>
                        <a:rPr lang="en-US" dirty="0">
                          <a:solidFill>
                            <a:srgbClr val="222222"/>
                          </a:solidFill>
                          <a:effectLst/>
                        </a:rPr>
                        <a:t>Electronics Department</a:t>
                      </a:r>
                    </a:p>
                  </a:txBody>
                  <a:tcPr marL="76190" marR="76190" marT="76200" marB="76200">
                    <a:lnL>
                      <a:noFill/>
                    </a:lnL>
                    <a:lnR>
                      <a:noFill/>
                    </a:lnR>
                    <a:lnT w="9525" cap="flat" cmpd="sng" algn="ctr">
                      <a:solidFill>
                        <a:srgbClr val="DDDDDD"/>
                      </a:solidFill>
                      <a:prstDash val="solid"/>
                      <a:round/>
                      <a:headEnd type="none" w="med" len="med"/>
                      <a:tailEnd type="none" w="med" len="med"/>
                    </a:lnT>
                    <a:lnB>
                      <a:noFill/>
                    </a:lnB>
                    <a:solidFill>
                      <a:srgbClr val="F3F3F3"/>
                    </a:solidFill>
                  </a:tcPr>
                </a:tc>
                <a:extLst>
                  <a:ext uri="{0D108BD9-81ED-4DB2-BD59-A6C34878D82A}">
                    <a16:rowId xmlns:a16="http://schemas.microsoft.com/office/drawing/2014/main" xmlns="" val="10002"/>
                  </a:ext>
                </a:extLst>
              </a:tr>
            </a:tbl>
          </a:graphicData>
        </a:graphic>
      </p:graphicFrame>
      <p:pic>
        <p:nvPicPr>
          <p:cNvPr id="10" name="Picture 9">
            <a:extLst>
              <a:ext uri="{FF2B5EF4-FFF2-40B4-BE49-F238E27FC236}">
                <a16:creationId xmlns:a16="http://schemas.microsoft.com/office/drawing/2014/main" xmlns="" id="{BD8D3099-0BA4-4A69-96FB-CAC74B21212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6045141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 name="Rectangle 1"/>
          <p:cNvSpPr>
            <a:spLocks noChangeArrowheads="1"/>
          </p:cNvSpPr>
          <p:nvPr/>
        </p:nvSpPr>
        <p:spPr bwMode="auto">
          <a:xfrm>
            <a:off x="695309" y="2439097"/>
            <a:ext cx="9613560" cy="2246476"/>
          </a:xfrm>
          <a:prstGeom prst="rect">
            <a:avLst/>
          </a:prstGeom>
          <a:solidFill>
            <a:schemeClr val="bg1"/>
          </a:solidFill>
          <a:ln w="9525">
            <a:noFill/>
            <a:miter lim="800000"/>
            <a:headEnd/>
            <a:tailEnd/>
          </a:ln>
          <a:effectLst/>
        </p:spPr>
        <p:txBody>
          <a:bodyPr vert="horz" wrap="square" lIns="91428" tIns="45714" rIns="91428" bIns="45714" numCol="1" anchor="ctr" anchorCtr="0" compatLnSpc="1">
            <a:prstTxWarp prst="textNoShape">
              <a:avLst/>
            </a:prstTxWarp>
            <a:spAutoFit/>
          </a:bodyPr>
          <a:lstStyle/>
          <a:p>
            <a:pPr marL="514299" indent="-514299">
              <a:buFont typeface="+mj-lt"/>
              <a:buAutoNum type="arabicPeriod"/>
            </a:pPr>
            <a:r>
              <a:rPr lang="en-US" sz="2800" dirty="0">
                <a:latin typeface="Arial" pitchFamily="34" charset="0"/>
                <a:cs typeface="Arial" pitchFamily="34" charset="0"/>
              </a:rPr>
              <a:t>one-to-one (1:1)</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one-to-many (1:M)</a:t>
            </a:r>
          </a:p>
          <a:p>
            <a:pPr marL="514299" indent="-514299">
              <a:buFont typeface="+mj-lt"/>
              <a:buAutoNum type="arabicPeriod"/>
            </a:pPr>
            <a:endParaRPr lang="en-US" sz="2800" dirty="0">
              <a:latin typeface="Arial" pitchFamily="34" charset="0"/>
              <a:cs typeface="Arial" pitchFamily="34" charset="0"/>
            </a:endParaRPr>
          </a:p>
          <a:p>
            <a:pPr marL="514299" indent="-514299">
              <a:buFont typeface="+mj-lt"/>
              <a:buAutoNum type="arabicPeriod"/>
            </a:pPr>
            <a:r>
              <a:rPr lang="en-US" sz="2800" dirty="0">
                <a:latin typeface="Arial" pitchFamily="34" charset="0"/>
                <a:cs typeface="Arial" pitchFamily="34" charset="0"/>
              </a:rPr>
              <a:t>many-to-many (M:N)</a:t>
            </a: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pic>
        <p:nvPicPr>
          <p:cNvPr id="7" name="Picture 6" descr="one_to_one_entity_relationship_diagram.jpg"/>
          <p:cNvPicPr>
            <a:picLocks noChangeAspect="1"/>
          </p:cNvPicPr>
          <p:nvPr/>
        </p:nvPicPr>
        <p:blipFill>
          <a:blip r:embed="rId2" cstate="print"/>
          <a:stretch>
            <a:fillRect/>
          </a:stretch>
        </p:blipFill>
        <p:spPr>
          <a:xfrm>
            <a:off x="5790447" y="2166255"/>
            <a:ext cx="1857133" cy="790472"/>
          </a:xfrm>
          <a:prstGeom prst="rect">
            <a:avLst/>
          </a:prstGeom>
        </p:spPr>
      </p:pic>
      <p:pic>
        <p:nvPicPr>
          <p:cNvPr id="8" name="Picture 7" descr="many_to_many_entity_relationship_diagram.jpg"/>
          <p:cNvPicPr>
            <a:picLocks noChangeAspect="1"/>
          </p:cNvPicPr>
          <p:nvPr/>
        </p:nvPicPr>
        <p:blipFill>
          <a:blip r:embed="rId3" cstate="print"/>
          <a:stretch>
            <a:fillRect/>
          </a:stretch>
        </p:blipFill>
        <p:spPr>
          <a:xfrm>
            <a:off x="6004131" y="4620267"/>
            <a:ext cx="2314274" cy="1457135"/>
          </a:xfrm>
          <a:prstGeom prst="rect">
            <a:avLst/>
          </a:prstGeom>
        </p:spPr>
      </p:pic>
      <p:pic>
        <p:nvPicPr>
          <p:cNvPr id="9" name="Picture 8" descr="one_to_many_entity_relationship_diagram.jpg"/>
          <p:cNvPicPr>
            <a:picLocks noChangeAspect="1"/>
          </p:cNvPicPr>
          <p:nvPr/>
        </p:nvPicPr>
        <p:blipFill>
          <a:blip r:embed="rId4" cstate="print"/>
          <a:stretch>
            <a:fillRect/>
          </a:stretch>
        </p:blipFill>
        <p:spPr>
          <a:xfrm>
            <a:off x="5928541" y="2995104"/>
            <a:ext cx="2828557" cy="1333326"/>
          </a:xfrm>
          <a:prstGeom prst="rect">
            <a:avLst/>
          </a:prstGeom>
        </p:spPr>
      </p:pic>
      <p:sp>
        <p:nvSpPr>
          <p:cNvPr id="4" name="Rectangle 3"/>
          <p:cNvSpPr/>
          <p:nvPr/>
        </p:nvSpPr>
        <p:spPr>
          <a:xfrm>
            <a:off x="695309" y="1174826"/>
            <a:ext cx="6410099" cy="461605"/>
          </a:xfrm>
          <a:prstGeom prst="rect">
            <a:avLst/>
          </a:prstGeom>
        </p:spPr>
        <p:txBody>
          <a:bodyPr wrap="square">
            <a:spAutoFit/>
          </a:bodyPr>
          <a:lstStyle/>
          <a:p>
            <a:r>
              <a:rPr lang="en-IN" sz="2400" dirty="0">
                <a:latin typeface="Arial" panose="020B0604020202020204" pitchFamily="34" charset="0"/>
                <a:cs typeface="Arial" panose="020B0604020202020204" pitchFamily="34" charset="0"/>
              </a:rPr>
              <a:t>There are three degrees of relationship</a:t>
            </a:r>
            <a:endParaRPr lang="en-IN" sz="2400" dirty="0"/>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3" name="Picture 2">
            <a:extLst>
              <a:ext uri="{FF2B5EF4-FFF2-40B4-BE49-F238E27FC236}">
                <a16:creationId xmlns:a16="http://schemas.microsoft.com/office/drawing/2014/main" xmlns="" id="{4F867958-8963-4763-A5D8-6DBA4888AEEA}"/>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6B28B65B-19C5-4E26-9C42-AADC7F79DD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99620105"/>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Third Normal Form (3NF)</a:t>
            </a:r>
          </a:p>
        </p:txBody>
      </p:sp>
      <p:sp>
        <p:nvSpPr>
          <p:cNvPr id="3" name="Rectangle 2"/>
          <p:cNvSpPr/>
          <p:nvPr/>
        </p:nvSpPr>
        <p:spPr>
          <a:xfrm>
            <a:off x="1665297" y="1065074"/>
            <a:ext cx="9001314" cy="1631216"/>
          </a:xfrm>
          <a:prstGeom prst="rect">
            <a:avLst/>
          </a:prstGeom>
        </p:spPr>
        <p:txBody>
          <a:bodyPr wrap="square">
            <a:spAutoFit/>
          </a:bodyPr>
          <a:lstStyle/>
          <a:p>
            <a:r>
              <a:rPr lang="en-US" sz="2000" dirty="0">
                <a:latin typeface="Helvetica" panose="020B0604020202020204" pitchFamily="34" charset="0"/>
              </a:rPr>
              <a:t>Therefore, in the third normal form, the following conditions are required:</a:t>
            </a:r>
          </a:p>
          <a:p>
            <a:endParaRPr lang="en-US" sz="2000" dirty="0">
              <a:latin typeface="Helvetica" panose="020B0604020202020204" pitchFamily="34" charset="0"/>
            </a:endParaRPr>
          </a:p>
          <a:p>
            <a:pPr>
              <a:lnSpc>
                <a:spcPct val="150000"/>
              </a:lnSpc>
              <a:buFont typeface="Arial" panose="020B0604020202020204" pitchFamily="34" charset="0"/>
              <a:buChar char="•"/>
            </a:pPr>
            <a:r>
              <a:rPr lang="en-US" sz="2000" dirty="0">
                <a:latin typeface="Helvetica" panose="020B0604020202020204" pitchFamily="34" charset="0"/>
              </a:rPr>
              <a:t>The table should be in the second normal form.</a:t>
            </a:r>
          </a:p>
          <a:p>
            <a:pPr>
              <a:lnSpc>
                <a:spcPct val="150000"/>
              </a:lnSpc>
              <a:buFont typeface="Arial" panose="020B0604020202020204" pitchFamily="34" charset="0"/>
              <a:buChar char="•"/>
            </a:pPr>
            <a:r>
              <a:rPr lang="en-US" sz="2000" dirty="0">
                <a:latin typeface="Helvetica" panose="020B0604020202020204" pitchFamily="34" charset="0"/>
              </a:rPr>
              <a:t>There should not be any functional dependency.</a:t>
            </a:r>
          </a:p>
        </p:txBody>
      </p:sp>
      <p:pic>
        <p:nvPicPr>
          <p:cNvPr id="8" name="Picture 7">
            <a:extLst>
              <a:ext uri="{FF2B5EF4-FFF2-40B4-BE49-F238E27FC236}">
                <a16:creationId xmlns:a16="http://schemas.microsoft.com/office/drawing/2014/main" xmlns="" id="{69E625C0-F2E8-495A-AEA4-B5C7264974A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30277409-4961-4FAF-B9E2-845AEB9FA4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77053545"/>
      </p:ext>
    </p:extLst>
  </p:cSld>
  <p:clrMapOvr>
    <a:masterClrMapping/>
  </p:clrMapOvr>
  <p:transition/>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13, 14, 16</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71DFA203-6EB9-4D3D-A233-4C3D75A5868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4A11F341-03E0-4689-AFBC-7F00B33135B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05497767"/>
      </p:ext>
    </p:extLst>
  </p:cSld>
  <p:clrMapOvr>
    <a:masterClrMapping/>
  </p:clrMapOvr>
  <p:timing>
    <p:tnLst>
      <p:par>
        <p:cTn id="1" dur="indefinite" restart="never" nodeType="tmRoot"/>
      </p:par>
    </p:tnLst>
  </p:timing>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4752" y="1219202"/>
            <a:ext cx="4571405" cy="1676741"/>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MYSQL Programming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Cursor</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Stored Procedures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Functions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Exceptions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xmlns="" id="{B8FA71DA-63B1-4227-96C1-E5B54CE6B6B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3FAF714-4F28-4CC9-8BA0-1E3D9A8BE74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50342669"/>
      </p:ext>
    </p:extLst>
  </p:cSld>
  <p:clrMapOvr>
    <a:masterClrMapping/>
  </p:clrMapOvr>
  <p:timing>
    <p:tnLst>
      <p:par>
        <p:cTn id="1" dur="indefinite" restart="never" nodeType="tmRoot"/>
      </p:par>
    </p:tnLst>
  </p:timing>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PL/SQL</a:t>
            </a:r>
          </a:p>
        </p:txBody>
      </p:sp>
      <p:sp>
        <p:nvSpPr>
          <p:cNvPr id="3" name="Rectangle 2"/>
          <p:cNvSpPr/>
          <p:nvPr/>
        </p:nvSpPr>
        <p:spPr>
          <a:xfrm>
            <a:off x="1599992" y="3352802"/>
            <a:ext cx="8990430" cy="923330"/>
          </a:xfrm>
          <a:prstGeom prst="rect">
            <a:avLst/>
          </a:prstGeom>
        </p:spPr>
        <p:txBody>
          <a:bodyPr wrap="square">
            <a:spAutoFit/>
          </a:bodyPr>
          <a:lstStyle/>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PL/SQL is a procedural language extension to Structured Query Language (SQL). </a:t>
            </a:r>
          </a:p>
          <a:p>
            <a:pPr marL="342900" indent="-342900" algn="just">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purpose of PL/SQL is to combine database language and procedural programming language.</a:t>
            </a:r>
          </a:p>
        </p:txBody>
      </p:sp>
      <p:pic>
        <p:nvPicPr>
          <p:cNvPr id="4" name="Picture 3">
            <a:extLst>
              <a:ext uri="{FF2B5EF4-FFF2-40B4-BE49-F238E27FC236}">
                <a16:creationId xmlns:a16="http://schemas.microsoft.com/office/drawing/2014/main" xmlns="" id="{25ADC5A5-49E9-42C1-930F-A67C357F0C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6FA8F31-FB2C-4722-A397-9986383BF2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99257173"/>
      </p:ext>
    </p:extLst>
  </p:cSld>
  <p:clrMapOvr>
    <a:masterClrMapping/>
  </p:clrMapOvr>
  <p:timing>
    <p:tnLst>
      <p:par>
        <p:cTn id="1" dur="indefinite" restart="never" nodeType="tmRoot"/>
      </p:par>
    </p:tnLst>
  </p:timing>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CREATE PROCEDURE and CREATE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D4585D5-E621-45F5-B88F-C459E897E66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A65B438-F9EF-4F5A-B0B8-EC270CBA89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TextBox 4">
            <a:extLst>
              <a:ext uri="{FF2B5EF4-FFF2-40B4-BE49-F238E27FC236}">
                <a16:creationId xmlns:a16="http://schemas.microsoft.com/office/drawing/2014/main" xmlns="" id="{94081766-5B8F-4133-80BD-3E0FF5394F41}"/>
              </a:ext>
            </a:extLst>
          </p:cNvPr>
          <p:cNvSpPr txBox="1"/>
          <p:nvPr/>
        </p:nvSpPr>
        <p:spPr>
          <a:xfrm>
            <a:off x="1676400" y="4117756"/>
            <a:ext cx="8839200" cy="70788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GRANT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EXECUTE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cs typeface="Segoe UI Semilight" panose="020B0402040204020203" pitchFamily="34" charset="0"/>
              </a:rPr>
              <a:t> ] object_name </a:t>
            </a:r>
            <a:r>
              <a:rPr lang="en-IN" dirty="0">
                <a:solidFill>
                  <a:srgbClr val="0077AA"/>
                </a:solidFill>
                <a:latin typeface="Segoe UI Semilight" panose="020B0402040204020203" pitchFamily="34" charset="0"/>
                <a:cs typeface="Segoe UI Semilight" panose="020B0402040204020203" pitchFamily="34" charset="0"/>
              </a:rPr>
              <a:t>TO</a:t>
            </a:r>
            <a:r>
              <a:rPr lang="en-IN" dirty="0">
                <a:latin typeface="Segoe UI Semilight" panose="020B0402040204020203" pitchFamily="34" charset="0"/>
                <a:cs typeface="Segoe UI Semilight" panose="020B0402040204020203" pitchFamily="34" charset="0"/>
              </a:rPr>
              <a:t> user;</a:t>
            </a:r>
          </a:p>
          <a:p>
            <a:endParaRPr lang="en-IN" sz="400" dirty="0">
              <a:latin typeface="Segoe UI Semilight" panose="020B0402040204020203" pitchFamily="34" charset="0"/>
              <a:cs typeface="Segoe UI Semilight" panose="020B0402040204020203" pitchFamily="34" charset="0"/>
            </a:endParaRPr>
          </a:p>
          <a:p>
            <a:pPr marL="285750" indent="-285750">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REVOKE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EXECUTE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latin typeface="Segoe UI Semilight" panose="020B0402040204020203" pitchFamily="34" charset="0"/>
                <a:cs typeface="Segoe UI Semilight" panose="020B0402040204020203" pitchFamily="34" charset="0"/>
              </a:rPr>
              <a:t> ] object_name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user;</a:t>
            </a:r>
            <a:endParaRPr lang="en-IN" dirty="0">
              <a:latin typeface="Segoe UI Semilight" panose="020B0402040204020203" pitchFamily="34" charset="0"/>
              <a:cs typeface="Segoe UI Semilight" panose="020B0402040204020203" pitchFamily="34" charset="0"/>
            </a:endParaRPr>
          </a:p>
        </p:txBody>
      </p:sp>
      <p:sp>
        <p:nvSpPr>
          <p:cNvPr id="6" name="Rectangle 5">
            <a:extLst>
              <a:ext uri="{FF2B5EF4-FFF2-40B4-BE49-F238E27FC236}">
                <a16:creationId xmlns:a16="http://schemas.microsoft.com/office/drawing/2014/main" xmlns="" id="{A2F9AB36-5777-4C04-8B09-57BBE31FF0EC}"/>
              </a:ext>
            </a:extLst>
          </p:cNvPr>
          <p:cNvSpPr/>
          <p:nvPr/>
        </p:nvSpPr>
        <p:spPr>
          <a:xfrm>
            <a:off x="191344" y="808836"/>
            <a:ext cx="11809312" cy="1184940"/>
          </a:xfrm>
          <a:prstGeom prst="rect">
            <a:avLst/>
          </a:prstGeom>
          <a:noFill/>
        </p:spPr>
        <p:txBody>
          <a:bodyPr wrap="square">
            <a:spAutoFit/>
          </a:bodyPr>
          <a:lstStyle/>
          <a:p>
            <a:pPr algn="just"/>
            <a:r>
              <a:rPr lang="en-IN" sz="2300" dirty="0">
                <a:solidFill>
                  <a:srgbClr val="FF0000"/>
                </a:solidFill>
                <a:latin typeface="Arial" panose="020B0604020202020204" pitchFamily="34" charset="0"/>
                <a:cs typeface="Arial" panose="020B0604020202020204" pitchFamily="34"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sz="2000" dirty="0">
                <a:solidFill>
                  <a:schemeClr val="tx2">
                    <a:lumMod val="75000"/>
                  </a:schemeClr>
                </a:solidFill>
                <a:latin typeface="Palatino Linotype" panose="02040502050505030304" pitchFamily="18" charset="0"/>
              </a:rPr>
              <a:t>Statements that return a </a:t>
            </a:r>
            <a:r>
              <a:rPr lang="en-IN" sz="2000" b="1" dirty="0">
                <a:solidFill>
                  <a:schemeClr val="tx2">
                    <a:lumMod val="75000"/>
                  </a:schemeClr>
                </a:solidFill>
                <a:latin typeface="Palatino Linotype" panose="02040502050505030304" pitchFamily="18" charset="0"/>
              </a:rPr>
              <a:t>result set </a:t>
            </a:r>
            <a:r>
              <a:rPr lang="en-IN" sz="2000" dirty="0">
                <a:solidFill>
                  <a:schemeClr val="tx2">
                    <a:lumMod val="75000"/>
                  </a:schemeClr>
                </a:solidFill>
                <a:latin typeface="Palatino Linotype" panose="02040502050505030304" pitchFamily="18" charset="0"/>
              </a:rPr>
              <a:t>can be used within a Stored Procedure but not within a Stored Function. This prohibition includes </a:t>
            </a:r>
            <a:r>
              <a:rPr lang="en-IN" sz="2000" dirty="0">
                <a:solidFill>
                  <a:srgbClr val="006C86"/>
                </a:solidFill>
                <a:latin typeface="Palatino Linotype" panose="02040502050505030304" pitchFamily="18" charset="0"/>
              </a:rPr>
              <a:t>SELECT</a:t>
            </a:r>
            <a:r>
              <a:rPr lang="en-IN" sz="2000" dirty="0">
                <a:solidFill>
                  <a:schemeClr val="tx2">
                    <a:lumMod val="75000"/>
                  </a:schemeClr>
                </a:solidFill>
                <a:latin typeface="Palatino Linotype" panose="02040502050505030304" pitchFamily="18" charset="0"/>
              </a:rPr>
              <a:t> statements that do not have an </a:t>
            </a:r>
            <a:r>
              <a:rPr lang="en-IN" sz="2000" dirty="0">
                <a:solidFill>
                  <a:srgbClr val="006C86"/>
                </a:solidFill>
                <a:latin typeface="Palatino Linotype" panose="02040502050505030304" pitchFamily="18" charset="0"/>
              </a:rPr>
              <a:t>INTO</a:t>
            </a:r>
            <a:r>
              <a:rPr lang="en-IN" sz="2000" dirty="0">
                <a:solidFill>
                  <a:schemeClr val="tx2">
                    <a:lumMod val="75000"/>
                  </a:schemeClr>
                </a:solidFill>
                <a:latin typeface="Palatino Linotype" panose="02040502050505030304" pitchFamily="18" charset="0"/>
              </a:rPr>
              <a:t> </a:t>
            </a:r>
            <a:r>
              <a:rPr lang="en-IN" sz="2000" dirty="0">
                <a:solidFill>
                  <a:srgbClr val="006C86"/>
                </a:solidFill>
                <a:latin typeface="Palatino Linotype" panose="02040502050505030304" pitchFamily="18" charset="0"/>
              </a:rPr>
              <a:t>var_list </a:t>
            </a:r>
            <a:r>
              <a:rPr lang="en-IN" sz="2000" dirty="0">
                <a:solidFill>
                  <a:schemeClr val="tx2">
                    <a:lumMod val="75000"/>
                  </a:schemeClr>
                </a:solidFill>
                <a:latin typeface="Palatino Linotype" panose="02040502050505030304" pitchFamily="18" charset="0"/>
              </a:rPr>
              <a:t>clause.</a:t>
            </a:r>
          </a:p>
        </p:txBody>
      </p:sp>
    </p:spTree>
    <p:extLst>
      <p:ext uri="{BB962C8B-B14F-4D97-AF65-F5344CB8AC3E}">
        <p14:creationId xmlns:p14="http://schemas.microsoft.com/office/powerpoint/2010/main" xmlns="" val="3691138925"/>
      </p:ext>
    </p:extLst>
  </p:cSld>
  <p:clrMapOvr>
    <a:masterClrMapping/>
  </p:clrMapOvr>
  <p:timing>
    <p:tnLst>
      <p:par>
        <p:cTn id="1" dur="indefinite" restart="never" nodeType="tmRoot"/>
      </p:par>
    </p:tn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3" name="Rectangle 2"/>
          <p:cNvSpPr/>
          <p:nvPr/>
        </p:nvSpPr>
        <p:spPr>
          <a:xfrm>
            <a:off x="262558" y="838200"/>
            <a:ext cx="1166529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These statements create stored routines. By default, a routine is associated with the default database. To associate the routine explicitly with a given database, specify the name as db_name.sp_name when you create it.</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61027" y="1705214"/>
            <a:ext cx="8761859" cy="1938992"/>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dirty="0">
                <a:solidFill>
                  <a:srgbClr val="0077AA"/>
                </a:solidFill>
                <a:latin typeface="Liberation Mono"/>
              </a:rPr>
              <a:t>CREATE PROCEDURE sp_name ([proc_parameter[,...]])</a:t>
            </a:r>
          </a:p>
          <a:p>
            <a:r>
              <a:rPr lang="en-IN" sz="2000" dirty="0">
                <a:solidFill>
                  <a:srgbClr val="0077AA"/>
                </a:solidFill>
                <a:latin typeface="Liberation Mono"/>
              </a:rPr>
              <a:t>      proc_parameter:</a:t>
            </a:r>
          </a:p>
          <a:p>
            <a:r>
              <a:rPr lang="en-IN" sz="2000" dirty="0">
                <a:solidFill>
                  <a:srgbClr val="0077AA"/>
                </a:solidFill>
                <a:latin typeface="Liberation Mono"/>
              </a:rPr>
              <a:t>          [ IN | OUT | INOUT ] param_name type</a:t>
            </a:r>
          </a:p>
          <a:p>
            <a:endParaRPr lang="en-IN" sz="2000" dirty="0">
              <a:solidFill>
                <a:srgbClr val="0077AA"/>
              </a:solidFill>
              <a:latin typeface="Liberation Mono"/>
            </a:endParaRPr>
          </a:p>
          <a:p>
            <a:pPr marL="342900" indent="-342900">
              <a:buFont typeface="Arial" panose="020B0604020202020204" pitchFamily="34" charset="0"/>
              <a:buChar char="•"/>
            </a:pPr>
            <a:r>
              <a:rPr lang="en-IN" sz="2000" dirty="0">
                <a:solidFill>
                  <a:srgbClr val="0077AA"/>
                </a:solidFill>
                <a:latin typeface="Liberation Mono"/>
              </a:rPr>
              <a:t>CREATE FUNCTION sp_name ([func_parameter[,...]])</a:t>
            </a:r>
          </a:p>
          <a:p>
            <a:r>
              <a:rPr lang="en-IN" sz="2000" dirty="0">
                <a:solidFill>
                  <a:srgbClr val="0077AA"/>
                </a:solidFill>
                <a:latin typeface="Liberation Mono"/>
              </a:rPr>
              <a:t>          RETURNS type</a:t>
            </a:r>
          </a:p>
        </p:txBody>
      </p:sp>
      <p:sp>
        <p:nvSpPr>
          <p:cNvPr id="2" name="Rectangle 1"/>
          <p:cNvSpPr/>
          <p:nvPr/>
        </p:nvSpPr>
        <p:spPr>
          <a:xfrm>
            <a:off x="361027" y="4088104"/>
            <a:ext cx="4942091" cy="2092881"/>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8" name="Picture 7">
            <a:extLst>
              <a:ext uri="{FF2B5EF4-FFF2-40B4-BE49-F238E27FC236}">
                <a16:creationId xmlns:a16="http://schemas.microsoft.com/office/drawing/2014/main" xmlns="" id="{76C37FF1-5F83-4096-AE0F-19D8D046A6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2AD836BD-6957-4E31-BA2A-6F19A182C04B}"/>
              </a:ext>
            </a:extLst>
          </p:cNvPr>
          <p:cNvSpPr/>
          <p:nvPr/>
        </p:nvSpPr>
        <p:spPr>
          <a:xfrm>
            <a:off x="5903170" y="4088104"/>
            <a:ext cx="5808660" cy="2369880"/>
          </a:xfrm>
          <a:prstGeom prst="rect">
            <a:avLst/>
          </a:prstGeom>
          <a:noFill/>
        </p:spPr>
        <p:txBody>
          <a:bodyPr wrap="square">
            <a:spAutoFit/>
          </a:bodyPr>
          <a:lstStyle/>
          <a:p>
            <a:r>
              <a:rPr lang="en-IN" dirty="0">
                <a:solidFill>
                  <a:srgbClr val="0077AA"/>
                </a:solidFill>
                <a:latin typeface="Liberation Mono"/>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IF EXISTS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Liberation Mono"/>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Liberation Mono"/>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RETURNS </a:t>
            </a:r>
            <a:r>
              <a:rPr lang="en-IN" dirty="0">
                <a:solidFill>
                  <a:srgbClr val="834689"/>
                </a:solidFill>
                <a:latin typeface="Liberation Mono"/>
                <a:cs typeface="Arial" panose="020B0604020202020204" pitchFamily="34" charset="0"/>
              </a:rPr>
              <a:t>int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Footer Placeholder 2">
            <a:extLst>
              <a:ext uri="{FF2B5EF4-FFF2-40B4-BE49-F238E27FC236}">
                <a16:creationId xmlns:a16="http://schemas.microsoft.com/office/drawing/2014/main" xmlns="" id="{10BEC256-1D7E-4113-8F86-662589D9326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351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4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arguments and parameters?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1676182" y="4038602"/>
            <a:ext cx="8838049" cy="1015663"/>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IN" sz="2000" b="1" dirty="0">
                <a:latin typeface="Palatino Linotype" panose="02040502050505030304" pitchFamily="18" charset="0"/>
              </a:rPr>
              <a:t>Parameter</a:t>
            </a:r>
            <a:r>
              <a:rPr lang="en-IN" sz="2000" dirty="0">
                <a:latin typeface="Palatino Linotype" panose="02040502050505030304" pitchFamily="18" charset="0"/>
              </a:rPr>
              <a:t> is variable in the declaration of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a:p>
            <a:pPr marL="342900" indent="-342900">
              <a:buFont typeface="Arial" panose="020B0604020202020204" pitchFamily="34" charset="0"/>
              <a:buChar char="•"/>
            </a:pPr>
            <a:r>
              <a:rPr lang="en-IN" sz="2000" b="1" dirty="0">
                <a:latin typeface="Palatino Linotype" panose="02040502050505030304" pitchFamily="18" charset="0"/>
              </a:rPr>
              <a:t>Argument</a:t>
            </a:r>
            <a:r>
              <a:rPr lang="en-IN" sz="2000" dirty="0">
                <a:latin typeface="Palatino Linotype" panose="02040502050505030304" pitchFamily="18" charset="0"/>
              </a:rPr>
              <a:t> is the actual value of this variable that gets passed to a </a:t>
            </a:r>
            <a:r>
              <a:rPr lang="en-IN" sz="2000" b="1" i="1" dirty="0">
                <a:latin typeface="Palatino Linotype" panose="02040502050505030304" pitchFamily="18" charset="0"/>
              </a:rPr>
              <a:t>procedure</a:t>
            </a:r>
            <a:r>
              <a:rPr lang="en-IN" sz="2000" dirty="0">
                <a:latin typeface="Palatino Linotype" panose="02040502050505030304" pitchFamily="18" charset="0"/>
              </a:rPr>
              <a:t> or a </a:t>
            </a:r>
            <a:r>
              <a:rPr lang="en-IN" sz="2000" b="1" i="1" dirty="0">
                <a:latin typeface="Palatino Linotype" panose="02040502050505030304" pitchFamily="18" charset="0"/>
              </a:rPr>
              <a:t>function</a:t>
            </a:r>
            <a:r>
              <a:rPr lang="en-IN" sz="2000" dirty="0">
                <a:latin typeface="Palatino Linotype" panose="02040502050505030304" pitchFamily="18" charset="0"/>
              </a:rPr>
              <a:t>.</a:t>
            </a:r>
          </a:p>
        </p:txBody>
      </p:sp>
      <p:sp>
        <p:nvSpPr>
          <p:cNvPr id="5" name="Rectangle 4"/>
          <p:cNvSpPr/>
          <p:nvPr/>
        </p:nvSpPr>
        <p:spPr>
          <a:xfrm>
            <a:off x="262558" y="1137518"/>
            <a:ext cx="11665296" cy="923330"/>
          </a:xfrm>
          <a:prstGeom prst="rect">
            <a:avLst/>
          </a:prstGeom>
        </p:spPr>
        <p:txBody>
          <a:bodyPr wrap="square">
            <a:spAutoFit/>
          </a:bodyPr>
          <a:lstStyle/>
          <a:p>
            <a:pPr algn="just"/>
            <a:r>
              <a:rPr lang="en-IN" dirty="0">
                <a:solidFill>
                  <a:schemeClr val="tx1">
                    <a:lumMod val="95000"/>
                    <a:lumOff val="5000"/>
                  </a:schemeClr>
                </a:solidFill>
                <a:latin typeface="Palatino Linotype" panose="02040502050505030304" pitchFamily="18" charset="0"/>
              </a:rPr>
              <a:t>A parameter is a variable in a method definition. When a method is called, the arguments are the data you pass into the method's parameters.  Parameter  is variable in the declaration of function. Argument is the actual value of this variable that gets passed to function.</a:t>
            </a:r>
          </a:p>
        </p:txBody>
      </p:sp>
      <p:pic>
        <p:nvPicPr>
          <p:cNvPr id="6" name="Picture 5">
            <a:extLst>
              <a:ext uri="{FF2B5EF4-FFF2-40B4-BE49-F238E27FC236}">
                <a16:creationId xmlns:a16="http://schemas.microsoft.com/office/drawing/2014/main" xmlns="" id="{A538FB8E-0D2D-4118-8D1B-E1B410AAFC3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1E358DB2-23FE-44A6-A65C-F05989015C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18865071"/>
      </p:ext>
    </p:extLst>
  </p:cSld>
  <p:clrMapOvr>
    <a:masterClrMapping/>
  </p:clrMapOvr>
  <p:transition/>
</p:sld>
</file>

<file path=ppt/slides/slide4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grpSp>
        <p:nvGrpSpPr>
          <p:cNvPr id="2" name="Group 2"/>
          <p:cNvGrpSpPr/>
          <p:nvPr/>
        </p:nvGrpSpPr>
        <p:grpSpPr>
          <a:xfrm>
            <a:off x="2159488" y="1078468"/>
            <a:ext cx="7366899" cy="4255532"/>
            <a:chOff x="177800" y="914400"/>
            <a:chExt cx="6698053" cy="4255532"/>
          </a:xfrm>
        </p:grpSpPr>
        <p:pic>
          <p:nvPicPr>
            <p:cNvPr id="5" name="Picture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7800" y="1959662"/>
              <a:ext cx="6553200" cy="2231338"/>
            </a:xfrm>
            <a:prstGeom prst="rect">
              <a:avLst/>
            </a:prstGeom>
          </p:spPr>
        </p:pic>
        <p:cxnSp>
          <p:nvCxnSpPr>
            <p:cNvPr id="12" name="Elbow Connector 11"/>
            <p:cNvCxnSpPr/>
            <p:nvPr/>
          </p:nvCxnSpPr>
          <p:spPr>
            <a:xfrm rot="5400000">
              <a:off x="5493534" y="948520"/>
              <a:ext cx="581183" cy="1350360"/>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5409818" y="914400"/>
              <a:ext cx="1466035" cy="369332"/>
            </a:xfrm>
            <a:prstGeom prst="rect">
              <a:avLst/>
            </a:prstGeom>
            <a:solidFill>
              <a:srgbClr val="CFFF21"/>
            </a:solidFill>
          </p:spPr>
          <p:txBody>
            <a:bodyPr wrap="none">
              <a:spAutoFit/>
            </a:bodyPr>
            <a:lstStyle/>
            <a:p>
              <a:r>
                <a:rPr lang="en-IN" b="1" dirty="0"/>
                <a:t>Parameter</a:t>
              </a:r>
              <a:r>
                <a:rPr lang="en-IN" dirty="0"/>
                <a:t>  </a:t>
              </a:r>
              <a:r>
                <a:rPr lang="en-IN" b="1" dirty="0"/>
                <a:t>List</a:t>
              </a:r>
            </a:p>
          </p:txBody>
        </p:sp>
        <p:sp>
          <p:nvSpPr>
            <p:cNvPr id="17" name="Rectangle 16"/>
            <p:cNvSpPr/>
            <p:nvPr/>
          </p:nvSpPr>
          <p:spPr>
            <a:xfrm>
              <a:off x="2670403" y="4800600"/>
              <a:ext cx="1378179" cy="369332"/>
            </a:xfrm>
            <a:prstGeom prst="rect">
              <a:avLst/>
            </a:prstGeom>
            <a:solidFill>
              <a:srgbClr val="CFFF21"/>
            </a:solidFill>
          </p:spPr>
          <p:txBody>
            <a:bodyPr wrap="none">
              <a:spAutoFit/>
            </a:bodyPr>
            <a:lstStyle/>
            <a:p>
              <a:r>
                <a:rPr lang="en-IN" b="1" dirty="0"/>
                <a:t>Argument</a:t>
              </a:r>
              <a:r>
                <a:rPr lang="en-IN" dirty="0"/>
                <a:t> </a:t>
              </a:r>
              <a:r>
                <a:rPr lang="en-IN" b="1" dirty="0"/>
                <a:t>List</a:t>
              </a:r>
            </a:p>
          </p:txBody>
        </p:sp>
        <p:cxnSp>
          <p:nvCxnSpPr>
            <p:cNvPr id="19" name="Elbow Connector 18"/>
            <p:cNvCxnSpPr/>
            <p:nvPr/>
          </p:nvCxnSpPr>
          <p:spPr>
            <a:xfrm rot="16200000" flipV="1">
              <a:off x="2930438" y="4140606"/>
              <a:ext cx="590124" cy="614713"/>
            </a:xfrm>
            <a:prstGeom prst="bentConnector3">
              <a:avLst/>
            </a:prstGeom>
            <a:ln w="190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xmlns="" id="{07732951-CC68-4EC6-B920-4202733EFC40}"/>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40144453-E53F-4A26-A708-58545AF236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08170250"/>
      </p:ext>
    </p:extLst>
  </p:cSld>
  <p:clrMapOvr>
    <a:masterClrMapping/>
  </p:clrMapOvr>
  <p:transition/>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Difference between Stored Procedure and Function?</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AE6F64E1-9390-462B-8DA1-03E5FD1A751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F6D8C95-7062-4D72-8EEE-050E461D34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96420847"/>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Stored Procedure and Function</a:t>
            </a:r>
          </a:p>
        </p:txBody>
      </p:sp>
      <p:sp>
        <p:nvSpPr>
          <p:cNvPr id="2" name="Rectangle 1"/>
          <p:cNvSpPr/>
          <p:nvPr/>
        </p:nvSpPr>
        <p:spPr>
          <a:xfrm>
            <a:off x="478582" y="956915"/>
            <a:ext cx="11305256" cy="261610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IN" sz="2000" dirty="0">
                <a:latin typeface="Palatino Linotype" panose="02040502050505030304" pitchFamily="18" charset="0"/>
              </a:rPr>
              <a:t>A FUNCTION always returns a value using the return statement. PROCEDURE may return one or more values through OUT parameter(s) or may not return any at all.</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Functions are normally used for computations where as procedures are normally used for executing business logic.</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returns 1 value only. Procedure can return multiple values (max 1024).</a:t>
            </a:r>
          </a:p>
          <a:p>
            <a:pPr marL="285750" indent="-285750">
              <a:buFont typeface="Arial" panose="020B0604020202020204" pitchFamily="34" charset="0"/>
              <a:buChar char="•"/>
            </a:pPr>
            <a:endParaRPr lang="en-IN" sz="800" dirty="0">
              <a:latin typeface="Palatino Linotype" panose="02040502050505030304" pitchFamily="18" charset="0"/>
            </a:endParaRPr>
          </a:p>
          <a:p>
            <a:pPr marL="285750" indent="-285750">
              <a:buFont typeface="Arial" panose="020B0604020202020204" pitchFamily="34" charset="0"/>
              <a:buChar char="•"/>
            </a:pPr>
            <a:r>
              <a:rPr lang="en-IN" sz="2000" dirty="0">
                <a:latin typeface="Palatino Linotype" panose="02040502050505030304" pitchFamily="18" charset="0"/>
              </a:rPr>
              <a:t>A function can be called directly by SQL statement like SELECT func_name [ from table_name ] while procedures cannot.</a:t>
            </a:r>
          </a:p>
        </p:txBody>
      </p:sp>
      <p:sp>
        <p:nvSpPr>
          <p:cNvPr id="3" name="Rectangle 2"/>
          <p:cNvSpPr/>
          <p:nvPr/>
        </p:nvSpPr>
        <p:spPr>
          <a:xfrm>
            <a:off x="694606" y="3933056"/>
            <a:ext cx="10945216" cy="769441"/>
          </a:xfrm>
          <a:prstGeom prst="rect">
            <a:avLst/>
          </a:prstGeom>
        </p:spPr>
        <p:txBody>
          <a:bodyPr wrap="square">
            <a:spAutoFit/>
          </a:bodyPr>
          <a:lstStyle/>
          <a:p>
            <a:pPr algn="just"/>
            <a:r>
              <a:rPr lang="en-IN" sz="2200" dirty="0">
                <a:solidFill>
                  <a:srgbClr val="0070C0"/>
                </a:solidFill>
                <a:latin typeface="Palatino Linotype" panose="02040502050505030304" pitchFamily="18" charset="0"/>
                <a:cs typeface="Segoe UI Light" panose="020B0502040204020203" pitchFamily="34" charset="0"/>
              </a:rPr>
              <a:t>The major difference is that UDFs can be used like any other expression within SQL statements, whereas stored procedures must be invoked using the </a:t>
            </a:r>
            <a:r>
              <a:rPr lang="en-IN" sz="2200" b="1" dirty="0">
                <a:solidFill>
                  <a:srgbClr val="0070C0"/>
                </a:solidFill>
                <a:latin typeface="Palatino Linotype" panose="02040502050505030304" pitchFamily="18" charset="0"/>
                <a:cs typeface="Segoe UI Light" panose="020B0502040204020203" pitchFamily="34" charset="0"/>
              </a:rPr>
              <a:t>CALL</a:t>
            </a:r>
            <a:r>
              <a:rPr lang="en-IN" sz="2200" dirty="0">
                <a:solidFill>
                  <a:srgbClr val="0070C0"/>
                </a:solidFill>
                <a:latin typeface="Palatino Linotype" panose="02040502050505030304" pitchFamily="18" charset="0"/>
                <a:cs typeface="Segoe UI Light" panose="020B0502040204020203" pitchFamily="34" charset="0"/>
              </a:rPr>
              <a:t> statement.</a:t>
            </a:r>
          </a:p>
        </p:txBody>
      </p:sp>
      <p:pic>
        <p:nvPicPr>
          <p:cNvPr id="5" name="Picture 4">
            <a:extLst>
              <a:ext uri="{FF2B5EF4-FFF2-40B4-BE49-F238E27FC236}">
                <a16:creationId xmlns:a16="http://schemas.microsoft.com/office/drawing/2014/main" xmlns="" id="{6D85AF99-B52C-401E-A74A-185BA8EB02F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7" name="Straight Connector 6">
            <a:extLst>
              <a:ext uri="{FF2B5EF4-FFF2-40B4-BE49-F238E27FC236}">
                <a16:creationId xmlns:a16="http://schemas.microsoft.com/office/drawing/2014/main" xmlns="" id="{3A17EEC0-795F-4170-B1E0-924CD534EBFA}"/>
              </a:ext>
            </a:extLst>
          </p:cNvPr>
          <p:cNvCxnSpPr>
            <a:cxnSpLocks/>
          </p:cNvCxnSpPr>
          <p:nvPr/>
        </p:nvCxnSpPr>
        <p:spPr>
          <a:xfrm>
            <a:off x="694606" y="4869160"/>
            <a:ext cx="10945216"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xmlns="" id="{B23F21F6-621C-4593-A66E-BF78C6AB12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xmlns="" id="{618D34D0-7610-40C6-B79E-0FF4854960D3}"/>
              </a:ext>
            </a:extLst>
          </p:cNvPr>
          <p:cNvSpPr txBox="1"/>
          <p:nvPr/>
        </p:nvSpPr>
        <p:spPr>
          <a:xfrm>
            <a:off x="298562" y="5078214"/>
            <a:ext cx="11737304" cy="1231106"/>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endParaRPr lang="en-IN" sz="800" dirty="0"/>
          </a:p>
          <a:p>
            <a:pPr marL="285750" indent="-285750">
              <a:buFont typeface="Arial" panose="020B0604020202020204" pitchFamily="34" charset="0"/>
              <a:buChar char="•"/>
            </a:pPr>
            <a:r>
              <a:rPr lang="en-IN" dirty="0">
                <a:latin typeface="Palatino Linotype" panose="02040502050505030304" pitchFamily="18" charset="0"/>
              </a:rPr>
              <a:t>MySQL permits routines to contain DDL statements, such as CREATE, ALTER and DROP in </a:t>
            </a:r>
            <a:r>
              <a:rPr lang="en-IN" b="1" dirty="0">
                <a:latin typeface="Palatino Linotype" panose="02040502050505030304" pitchFamily="18" charset="0"/>
              </a:rPr>
              <a:t>stored procedure,</a:t>
            </a:r>
          </a:p>
          <a:p>
            <a:pPr marL="285750" indent="-285750">
              <a:buFont typeface="Arial" panose="020B0604020202020204" pitchFamily="34" charset="0"/>
              <a:buChar char="•"/>
            </a:pPr>
            <a:endParaRPr lang="en-IN" sz="800" b="1" dirty="0">
              <a:latin typeface="Palatino Linotype" panose="02040502050505030304" pitchFamily="18" charset="0"/>
            </a:endParaRPr>
          </a:p>
          <a:p>
            <a:pPr marL="285750" indent="-285750">
              <a:buFont typeface="Arial" panose="020B0604020202020204" pitchFamily="34" charset="0"/>
              <a:buChar char="•"/>
            </a:pPr>
            <a:r>
              <a:rPr lang="en-IN" dirty="0">
                <a:latin typeface="Palatino Linotype" panose="02040502050505030304" pitchFamily="18" charset="0"/>
              </a:rPr>
              <a:t>but DDL statements, such as CREATE, ALTER and DROP are not permits in </a:t>
            </a:r>
            <a:r>
              <a:rPr lang="en-IN" b="1" dirty="0">
                <a:latin typeface="Palatino Linotype" panose="02040502050505030304" pitchFamily="18" charset="0"/>
              </a:rPr>
              <a:t>stored function</a:t>
            </a:r>
            <a:r>
              <a:rPr lang="en-IN" dirty="0">
                <a:latin typeface="Palatino Linotype" panose="02040502050505030304" pitchFamily="18" charset="0"/>
              </a:rPr>
              <a:t>.</a:t>
            </a:r>
          </a:p>
        </p:txBody>
      </p:sp>
      <p:cxnSp>
        <p:nvCxnSpPr>
          <p:cNvPr id="11" name="Straight Connector 10">
            <a:extLst>
              <a:ext uri="{FF2B5EF4-FFF2-40B4-BE49-F238E27FC236}">
                <a16:creationId xmlns:a16="http://schemas.microsoft.com/office/drawing/2014/main" xmlns="" id="{3CB273D8-3AF9-49AF-A223-2792C0A8A31F}"/>
              </a:ext>
            </a:extLst>
          </p:cNvPr>
          <p:cNvCxnSpPr>
            <a:cxnSpLocks/>
          </p:cNvCxnSpPr>
          <p:nvPr/>
        </p:nvCxnSpPr>
        <p:spPr>
          <a:xfrm>
            <a:off x="694606" y="3789040"/>
            <a:ext cx="109452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333021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1038" name="Picture 14" descr="https://d2slcw3kip6qmk.cloudfront.net/marketing/pages/chart/erd-symbols/ERD-Notation.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839306" y="1143299"/>
            <a:ext cx="10583798" cy="5014398"/>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1">
            <a:extLst>
              <a:ext uri="{FF2B5EF4-FFF2-40B4-BE49-F238E27FC236}">
                <a16:creationId xmlns:a16="http://schemas.microsoft.com/office/drawing/2014/main" xmlns="" id="{60AD3F21-1AE2-43D1-951F-4CC2A5B87CF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xmlns="" id="{38DEF1D7-9716-4F18-99A5-0591CC55C5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50444949"/>
      </p:ext>
    </p:extLst>
  </p:cSld>
  <p:clrMapOvr>
    <a:masterClrMapping/>
  </p:clrMapOvr>
  <p:transition/>
</p:sld>
</file>

<file path=ppt/slides/slide4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1077218"/>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Calling Procedure from Function and contrariwise</a:t>
            </a:r>
          </a:p>
        </p:txBody>
      </p:sp>
      <p:grpSp>
        <p:nvGrpSpPr>
          <p:cNvPr id="5" name="Group 11"/>
          <p:cNvGrpSpPr/>
          <p:nvPr/>
        </p:nvGrpSpPr>
        <p:grpSpPr>
          <a:xfrm>
            <a:off x="334566" y="1066798"/>
            <a:ext cx="11737304" cy="5355312"/>
            <a:chOff x="76200" y="762000"/>
            <a:chExt cx="8991600" cy="5355312"/>
          </a:xfrm>
        </p:grpSpPr>
        <p:sp>
          <p:nvSpPr>
            <p:cNvPr id="2" name="Rectangle 1"/>
            <p:cNvSpPr/>
            <p:nvPr/>
          </p:nvSpPr>
          <p:spPr>
            <a:xfrm>
              <a:off x="76200" y="762000"/>
              <a:ext cx="8991600" cy="5355312"/>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FUNCTION if exists F1;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FUNCTION F1() returns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x varchar(100) default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call p1(x);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return x;</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endPar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P1(out para1 varchar(100))</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"Hello World123"</a:t>
              </a:r>
              <a:r>
                <a:rPr lang="en-IN" dirty="0">
                  <a:solidFill>
                    <a:srgbClr val="92D050"/>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into para1;</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3" name="Rectangle 2"/>
            <p:cNvSpPr/>
            <p:nvPr/>
          </p:nvSpPr>
          <p:spPr>
            <a:xfrm>
              <a:off x="5083630" y="4791075"/>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grpSp>
          <p:nvGrpSpPr>
            <p:cNvPr id="6" name="Group 8"/>
            <p:cNvGrpSpPr/>
            <p:nvPr/>
          </p:nvGrpSpPr>
          <p:grpSpPr>
            <a:xfrm>
              <a:off x="1981201" y="5467350"/>
              <a:ext cx="2172295" cy="560804"/>
              <a:chOff x="1981200" y="5467350"/>
              <a:chExt cx="2233984" cy="560804"/>
            </a:xfrm>
          </p:grpSpPr>
          <p:grpSp>
            <p:nvGrpSpPr>
              <p:cNvPr id="9" name="Group 5"/>
              <p:cNvGrpSpPr/>
              <p:nvPr/>
            </p:nvGrpSpPr>
            <p:grpSpPr>
              <a:xfrm>
                <a:off x="1981200" y="5467350"/>
                <a:ext cx="876300" cy="381000"/>
                <a:chOff x="1981200" y="5323116"/>
                <a:chExt cx="876300" cy="381000"/>
              </a:xfrm>
            </p:grpSpPr>
            <p:cxnSp>
              <p:nvCxnSpPr>
                <p:cNvPr id="13" name="Straight Connector 12"/>
                <p:cNvCxnSpPr/>
                <p:nvPr/>
              </p:nvCxnSpPr>
              <p:spPr>
                <a:xfrm>
                  <a:off x="1981200" y="5323116"/>
                  <a:ext cx="0" cy="38100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H="1">
                  <a:off x="1981200" y="5704116"/>
                  <a:ext cx="876300" cy="0"/>
                </a:xfrm>
                <a:prstGeom prst="line">
                  <a:avLst/>
                </a:prstGeom>
                <a:ln w="12700">
                  <a:solidFill>
                    <a:srgbClr val="92D05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TextBox 7"/>
              <p:cNvSpPr txBox="1"/>
              <p:nvPr/>
            </p:nvSpPr>
            <p:spPr>
              <a:xfrm>
                <a:off x="2774043" y="5689600"/>
                <a:ext cx="1441141" cy="338554"/>
              </a:xfrm>
              <a:prstGeom prst="rect">
                <a:avLst/>
              </a:prstGeom>
              <a:noFill/>
            </p:spPr>
            <p:txBody>
              <a:bodyPr wrap="none" rtlCol="0">
                <a:spAutoFit/>
              </a:bodyPr>
              <a:lstStyle/>
              <a:p>
                <a:r>
                  <a:rPr lang="en-IN" sz="1600" dirty="0">
                    <a:solidFill>
                      <a:srgbClr val="00B050"/>
                    </a:solidFill>
                    <a:latin typeface="Gill Sans MT (Body)"/>
                  </a:rPr>
                  <a:t>This will work</a:t>
                </a:r>
              </a:p>
            </p:txBody>
          </p:sp>
        </p:grpSp>
        <p:cxnSp>
          <p:nvCxnSpPr>
            <p:cNvPr id="11" name="Straight Arrow Connector 10"/>
            <p:cNvCxnSpPr/>
            <p:nvPr/>
          </p:nvCxnSpPr>
          <p:spPr>
            <a:xfrm>
              <a:off x="2905125" y="5086350"/>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953000" y="2047013"/>
              <a:ext cx="3886200" cy="584775"/>
            </a:xfrm>
            <a:prstGeom prst="rect">
              <a:avLst/>
            </a:prstGeom>
          </p:spPr>
          <p:txBody>
            <a:bodyPr wrap="square">
              <a:spAutoFit/>
            </a:bodyPr>
            <a:lstStyle/>
            <a:p>
              <a:r>
                <a:rPr lang="en-IN" sz="1600" dirty="0">
                  <a:solidFill>
                    <a:srgbClr val="FF0000"/>
                  </a:solidFill>
                </a:rPr>
                <a:t> // ERROR 1415 (0A000): Not allowed to return a result set from a function</a:t>
              </a:r>
            </a:p>
          </p:txBody>
        </p:sp>
        <p:cxnSp>
          <p:nvCxnSpPr>
            <p:cNvPr id="15" name="Straight Arrow Connector 14"/>
            <p:cNvCxnSpPr/>
            <p:nvPr/>
          </p:nvCxnSpPr>
          <p:spPr>
            <a:xfrm>
              <a:off x="2774495" y="2342288"/>
              <a:ext cx="2209800" cy="0"/>
            </a:xfrm>
            <a:prstGeom prst="straightConnector1">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a:extLst>
              <a:ext uri="{FF2B5EF4-FFF2-40B4-BE49-F238E27FC236}">
                <a16:creationId xmlns:a16="http://schemas.microsoft.com/office/drawing/2014/main" xmlns="" id="{A397F580-D2AA-4465-B4A3-789C404676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7" name="Footer Placeholder 2">
            <a:extLst>
              <a:ext uri="{FF2B5EF4-FFF2-40B4-BE49-F238E27FC236}">
                <a16:creationId xmlns:a16="http://schemas.microsoft.com/office/drawing/2014/main" xmlns="" id="{0A1A0B62-AEA7-46B3-BEF8-37B8BFB0B42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4860134"/>
      </p:ext>
    </p:extLst>
  </p:cSld>
  <p:clrMapOvr>
    <a:masterClrMapping/>
  </p:clrMapOvr>
  <p:transition/>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SOURCE and CALL 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93AB8AC0-08A5-42E1-9D97-C91823708D0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974D790-B885-415E-91E7-4F53A8708F1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7963402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SOURCE and CALL Stored Procedure</a:t>
            </a:r>
          </a:p>
        </p:txBody>
      </p:sp>
      <p:sp>
        <p:nvSpPr>
          <p:cNvPr id="3" name="Rectangle 2"/>
          <p:cNvSpPr/>
          <p:nvPr/>
        </p:nvSpPr>
        <p:spPr>
          <a:xfrm>
            <a:off x="406574" y="971436"/>
            <a:ext cx="11449272"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are already running mysql, you can execute an SQL script file using the following</a:t>
            </a:r>
            <a:r>
              <a:rPr lang="en-IN" b="1" dirty="0">
                <a:latin typeface="Palatino Linotype" panose="02040502050505030304" pitchFamily="18" charset="0"/>
                <a:cs typeface="Arial" panose="020B0604020202020204" pitchFamily="34" charset="0"/>
              </a:rPr>
              <a:t> </a:t>
            </a:r>
            <a:r>
              <a:rPr lang="en-IN" dirty="0">
                <a:latin typeface="Palatino Linotype" panose="02040502050505030304" pitchFamily="18" charset="0"/>
                <a:cs typeface="Arial" panose="020B0604020202020204" pitchFamily="34" charset="0"/>
              </a:rPr>
              <a:t>command.</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550590" y="1340768"/>
            <a:ext cx="8761859" cy="880369"/>
          </a:xfrm>
          <a:prstGeom prst="rect">
            <a:avLst/>
          </a:prstGeom>
          <a:solidFill>
            <a:schemeClr val="bg1"/>
          </a:solidFill>
        </p:spPr>
        <p:txBody>
          <a:bodyPr wrap="square">
            <a:spAutoFit/>
          </a:bodyPr>
          <a:lstStyle/>
          <a:p>
            <a:pPr marL="285750" indent="-285750">
              <a:lnSpc>
                <a:spcPct val="150000"/>
              </a:lnSpc>
              <a:buFont typeface="Arial" panose="020B0604020202020204" pitchFamily="34" charset="0"/>
              <a:buChar char="•"/>
            </a:pPr>
            <a:r>
              <a:rPr lang="en-IN" dirty="0">
                <a:solidFill>
                  <a:srgbClr val="0077AA"/>
                </a:solidFill>
                <a:latin typeface="Liberation Mono"/>
              </a:rPr>
              <a:t>source </a:t>
            </a:r>
            <a:r>
              <a:rPr lang="en-IN" i="1" dirty="0">
                <a:solidFill>
                  <a:srgbClr val="000000"/>
                </a:solidFill>
                <a:latin typeface="Liberation Mono"/>
              </a:rPr>
              <a:t>file_name.sql</a:t>
            </a:r>
          </a:p>
          <a:p>
            <a:pPr marL="285750" indent="-285750">
              <a:lnSpc>
                <a:spcPct val="150000"/>
              </a:lnSpc>
              <a:buFont typeface="Arial" panose="020B0604020202020204" pitchFamily="34" charset="0"/>
              <a:buChar char="•"/>
            </a:pPr>
            <a:r>
              <a:rPr lang="en-IN" dirty="0">
                <a:solidFill>
                  <a:srgbClr val="0077AA"/>
                </a:solidFill>
                <a:latin typeface="Liberation Mono"/>
              </a:rPr>
              <a:t>\. </a:t>
            </a:r>
            <a:r>
              <a:rPr lang="en-IN" i="1" dirty="0">
                <a:solidFill>
                  <a:srgbClr val="000000"/>
                </a:solidFill>
                <a:latin typeface="Liberation Mono"/>
              </a:rPr>
              <a:t>file_name.sql</a:t>
            </a:r>
          </a:p>
        </p:txBody>
      </p:sp>
      <p:sp>
        <p:nvSpPr>
          <p:cNvPr id="2" name="Rectangle 1"/>
          <p:cNvSpPr/>
          <p:nvPr/>
        </p:nvSpPr>
        <p:spPr>
          <a:xfrm>
            <a:off x="550590" y="2307957"/>
            <a:ext cx="8838049" cy="923330"/>
          </a:xfrm>
          <a:prstGeom prst="rect">
            <a:avLst/>
          </a:prstGeom>
          <a:noFill/>
        </p:spPr>
        <p:txBody>
          <a:bodyPr wrap="square">
            <a:spAutoFit/>
          </a:bodyPr>
          <a:lstStyle/>
          <a:p>
            <a:r>
              <a:rPr lang="en-IN" dirty="0">
                <a:solidFill>
                  <a:srgbClr val="FF0000"/>
                </a:solidFill>
                <a:latin typeface="Segoe UI Semilight" panose="020B0402040204020203" pitchFamily="34" charset="0"/>
                <a:ea typeface="Segoe UI Symbol" panose="020B0502040204020203" pitchFamily="34" charset="0"/>
                <a:cs typeface="Segoe UI Semilight" panose="020B0402040204020203" pitchFamily="34" charset="0"/>
              </a:rPr>
              <a:t>e.g.</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source pl1.sql;</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 file_name.sql;</a:t>
            </a:r>
          </a:p>
        </p:txBody>
      </p:sp>
      <p:sp>
        <p:nvSpPr>
          <p:cNvPr id="6" name="Rectangle 5"/>
          <p:cNvSpPr/>
          <p:nvPr/>
        </p:nvSpPr>
        <p:spPr>
          <a:xfrm>
            <a:off x="406574" y="3464526"/>
            <a:ext cx="1144927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CALL statement invokes a stored procedure that was defined previously with CREATE PROCEDURE.</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 Stored procedures that take no arguments can be invoked without parentheses. That is, CALL sp_name or CALL sp_name().</a:t>
            </a:r>
            <a:endParaRPr lang="en-IN" dirty="0">
              <a:solidFill>
                <a:schemeClr val="bg1"/>
              </a:solidFill>
              <a:latin typeface="Palatino Linotype" panose="02040502050505030304" pitchFamily="18" charset="0"/>
              <a:cs typeface="Arial" panose="020B0604020202020204" pitchFamily="34" charset="0"/>
            </a:endParaRPr>
          </a:p>
        </p:txBody>
      </p:sp>
      <p:sp>
        <p:nvSpPr>
          <p:cNvPr id="8" name="Rectangle 7"/>
          <p:cNvSpPr/>
          <p:nvPr/>
        </p:nvSpPr>
        <p:spPr>
          <a:xfrm>
            <a:off x="550590" y="5877272"/>
            <a:ext cx="8838049" cy="646331"/>
          </a:xfrm>
          <a:prstGeom prst="rect">
            <a:avLst/>
          </a:prstGeom>
          <a:no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MySQL&gt; call sp_name();</a:t>
            </a:r>
          </a:p>
        </p:txBody>
      </p:sp>
      <p:sp>
        <p:nvSpPr>
          <p:cNvPr id="9" name="Rectangle 8"/>
          <p:cNvSpPr/>
          <p:nvPr/>
        </p:nvSpPr>
        <p:spPr>
          <a:xfrm>
            <a:off x="550590" y="5031879"/>
            <a:ext cx="4571405" cy="646331"/>
          </a:xfrm>
          <a:prstGeom prst="rect">
            <a:avLst/>
          </a:prstGeom>
        </p:spPr>
        <p:txBody>
          <a:bodyPr>
            <a:spAutoFit/>
          </a:bodyPr>
          <a:lstStyle/>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endParaRPr lang="en-IN" dirty="0">
              <a:solidFill>
                <a:srgbClr val="0077AA"/>
              </a:solidFill>
              <a:latin typeface="Liberation Mono"/>
            </a:endParaRPr>
          </a:p>
          <a:p>
            <a:pPr marL="285750" indent="-285750">
              <a:buFont typeface="Arial" panose="020B0604020202020204" pitchFamily="34" charset="0"/>
              <a:buChar char="•"/>
            </a:pPr>
            <a:r>
              <a:rPr lang="en-IN" dirty="0">
                <a:solidFill>
                  <a:srgbClr val="0077AA"/>
                </a:solidFill>
                <a:latin typeface="Liberation Mono"/>
              </a:rPr>
              <a:t>CALL</a:t>
            </a:r>
            <a:r>
              <a:rPr lang="en-IN" dirty="0">
                <a:solidFill>
                  <a:srgbClr val="000000"/>
                </a:solidFill>
                <a:latin typeface="Liberation Mono"/>
              </a:rPr>
              <a:t> </a:t>
            </a:r>
            <a:r>
              <a:rPr lang="en-IN" i="1" dirty="0">
                <a:solidFill>
                  <a:srgbClr val="000000"/>
                </a:solidFill>
                <a:latin typeface="Liberation Mono"/>
              </a:rPr>
              <a:t>sp_name</a:t>
            </a:r>
            <a:r>
              <a:rPr lang="en-IN" dirty="0">
                <a:solidFill>
                  <a:srgbClr val="999999"/>
                </a:solidFill>
                <a:latin typeface="Liberation Mono"/>
              </a:rPr>
              <a:t>([</a:t>
            </a:r>
            <a:r>
              <a:rPr lang="en-IN" i="1" dirty="0">
                <a:solidFill>
                  <a:srgbClr val="000000"/>
                </a:solidFill>
                <a:latin typeface="Liberation Mono"/>
              </a:rPr>
              <a:t>parameter</a:t>
            </a:r>
            <a:r>
              <a:rPr lang="en-IN" dirty="0">
                <a:solidFill>
                  <a:srgbClr val="999999"/>
                </a:solidFill>
                <a:latin typeface="Liberation Mono"/>
              </a:rPr>
              <a:t>[,...]])</a:t>
            </a:r>
          </a:p>
        </p:txBody>
      </p:sp>
      <p:pic>
        <p:nvPicPr>
          <p:cNvPr id="10" name="Picture 9">
            <a:extLst>
              <a:ext uri="{FF2B5EF4-FFF2-40B4-BE49-F238E27FC236}">
                <a16:creationId xmlns:a16="http://schemas.microsoft.com/office/drawing/2014/main" xmlns="" id="{40E18E86-E0C6-4D31-9D47-01B03F16AF6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58A0AE6B-E5F5-4677-A527-6189C81665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966268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b="1" i="1" dirty="0">
                <a:solidFill>
                  <a:srgbClr val="DC525C"/>
                </a:solidFill>
                <a:latin typeface="Segoe UI Light" panose="020B0502040204020203" pitchFamily="34" charset="0"/>
                <a:cs typeface="Segoe UI Light" panose="020B0502040204020203" pitchFamily="34" charset="0"/>
              </a:rPr>
              <a:t>DELIMITER</a:t>
            </a:r>
            <a:r>
              <a:rPr lang="en-IN" sz="4800" dirty="0">
                <a:solidFill>
                  <a:srgbClr val="DC525C"/>
                </a:solidFill>
                <a:latin typeface="Segoe UI Light" panose="020B0502040204020203" pitchFamily="34" charset="0"/>
                <a:cs typeface="Segoe UI Light" panose="020B0502040204020203" pitchFamily="34" charset="0"/>
              </a:rPr>
              <a:t> </a:t>
            </a:r>
            <a:r>
              <a:rPr lang="en-US" sz="4800" b="1" i="1" dirty="0">
                <a:solidFill>
                  <a:srgbClr val="DC525C"/>
                </a:solidFill>
                <a:latin typeface="Segoe UI Light" panose="020B0502040204020203" pitchFamily="34" charset="0"/>
                <a:cs typeface="Segoe UI Light" panose="020B0502040204020203" pitchFamily="34" charset="0"/>
              </a:rPr>
              <a:t>- Statement</a:t>
            </a:r>
          </a:p>
        </p:txBody>
      </p:sp>
      <p:sp>
        <p:nvSpPr>
          <p:cNvPr id="3" name="Rectangle 2"/>
          <p:cNvSpPr/>
          <p:nvPr/>
        </p:nvSpPr>
        <p:spPr>
          <a:xfrm>
            <a:off x="406575" y="3356992"/>
            <a:ext cx="11377264" cy="923330"/>
          </a:xfrm>
          <a:prstGeom prst="rect">
            <a:avLst/>
          </a:prstGeom>
          <a:solidFill>
            <a:schemeClr val="bg1"/>
          </a:solidFill>
        </p:spPr>
        <p:txBody>
          <a:bodyPr wrap="square">
            <a:spAutoFit/>
          </a:bodyPr>
          <a:lstStyle/>
          <a:p>
            <a:pPr algn="just"/>
            <a:r>
              <a:rPr lang="en-IN" dirty="0">
                <a:solidFill>
                  <a:schemeClr val="tx1">
                    <a:lumMod val="95000"/>
                    <a:lumOff val="5000"/>
                  </a:schemeClr>
                </a:solidFill>
                <a:latin typeface="Palatino Linotype" panose="02040502050505030304" pitchFamily="18" charset="0"/>
                <a:cs typeface="Segoe UI Light" pitchFamily="34" charset="0"/>
              </a:rPr>
              <a:t>By default, mysql itself recognizes the semicolon as a statement delimiter, so you must redefine the delimiter temporarily to cause mysql to pass the entire stored program definition to the server. To redefine the mysql delimiter, use the delimiter command.</a:t>
            </a:r>
          </a:p>
        </p:txBody>
      </p:sp>
      <p:pic>
        <p:nvPicPr>
          <p:cNvPr id="4" name="Picture 3">
            <a:extLst>
              <a:ext uri="{FF2B5EF4-FFF2-40B4-BE49-F238E27FC236}">
                <a16:creationId xmlns:a16="http://schemas.microsoft.com/office/drawing/2014/main" xmlns="" id="{23E2561C-5929-4549-A242-64F8D99B0F4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3C0A495-76EE-45ED-9963-316458D281A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9702557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39008"/>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BEGIN ... END </a:t>
            </a:r>
          </a:p>
          <a:p>
            <a:pPr algn="ctr"/>
            <a:r>
              <a:rPr lang="en-US" sz="4800" dirty="0">
                <a:solidFill>
                  <a:srgbClr val="DC525C"/>
                </a:solidFill>
                <a:latin typeface="Segoe UI Light" panose="020B0502040204020203" pitchFamily="34" charset="0"/>
                <a:cs typeface="Segoe UI Light" panose="020B0502040204020203" pitchFamily="34" charset="0"/>
              </a:rPr>
              <a:t>Compound-Statement</a:t>
            </a:r>
          </a:p>
        </p:txBody>
      </p:sp>
      <p:sp>
        <p:nvSpPr>
          <p:cNvPr id="3" name="Rectangle 2"/>
          <p:cNvSpPr/>
          <p:nvPr/>
        </p:nvSpPr>
        <p:spPr>
          <a:xfrm>
            <a:off x="550590" y="4221088"/>
            <a:ext cx="11089232" cy="2185214"/>
          </a:xfrm>
          <a:prstGeom prst="rect">
            <a:avLst/>
          </a:prstGeom>
          <a:noFill/>
        </p:spPr>
        <p:txBody>
          <a:bodyPr wrap="square">
            <a:spAutoFit/>
          </a:bodyPr>
          <a:lstStyle/>
          <a:p>
            <a:pPr algn="just"/>
            <a:r>
              <a:rPr lang="en-IN" sz="2000" dirty="0">
                <a:solidFill>
                  <a:schemeClr val="tx1">
                    <a:lumMod val="95000"/>
                    <a:lumOff val="5000"/>
                  </a:schemeClr>
                </a:solidFill>
                <a:latin typeface="Palatino Linotype" panose="02040502050505030304" pitchFamily="18" charset="0"/>
                <a:cs typeface="Segoe UI Light" pitchFamily="34" charset="0"/>
              </a:rPr>
              <a:t>A compound statement is a block that can contain:</a:t>
            </a:r>
          </a:p>
          <a:p>
            <a:pPr algn="just"/>
            <a:endParaRPr lang="en-IN" sz="800" dirty="0">
              <a:solidFill>
                <a:schemeClr val="tx1">
                  <a:lumMod val="95000"/>
                  <a:lumOff val="5000"/>
                </a:schemeClr>
              </a:solidFill>
              <a:latin typeface="Palatino Linotype" panose="02040502050505030304" pitchFamily="18" charset="0"/>
              <a:cs typeface="Segoe UI Light" pitchFamily="34" charset="0"/>
            </a:endParaRP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other blocks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variables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cursors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declarations of exception handlers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compound statements</a:t>
            </a:r>
          </a:p>
          <a:p>
            <a:pPr marL="285750" indent="-285750" algn="just">
              <a:buFont typeface="Arial" panose="020B0604020202020204" pitchFamily="34" charset="0"/>
              <a:buChar char="•"/>
            </a:pPr>
            <a:r>
              <a:rPr lang="en-IN" dirty="0">
                <a:solidFill>
                  <a:srgbClr val="006C86"/>
                </a:solidFill>
                <a:latin typeface="Palatino Linotype" panose="02040502050505030304" pitchFamily="18" charset="0"/>
                <a:cs typeface="Segoe UI Light" pitchFamily="34" charset="0"/>
              </a:rPr>
              <a:t>flow control constructs such as loops and conditional tests.</a:t>
            </a:r>
          </a:p>
        </p:txBody>
      </p:sp>
      <p:pic>
        <p:nvPicPr>
          <p:cNvPr id="4" name="Picture 3">
            <a:extLst>
              <a:ext uri="{FF2B5EF4-FFF2-40B4-BE49-F238E27FC236}">
                <a16:creationId xmlns:a16="http://schemas.microsoft.com/office/drawing/2014/main" xmlns="" id="{788ECE69-2A6A-4C8F-AE3A-7A4A42753FC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F4E37F5-6BBF-4133-A49F-360508F320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xmlns="" id="{9D69CA78-9E8C-4521-8334-27B87E5E86DA}"/>
              </a:ext>
            </a:extLst>
          </p:cNvPr>
          <p:cNvSpPr/>
          <p:nvPr/>
        </p:nvSpPr>
        <p:spPr>
          <a:xfrm>
            <a:off x="2062758" y="295710"/>
            <a:ext cx="4501957" cy="209288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MyProcedure()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xmlns="" id="{FD84B067-7AC4-4C70-AB5E-86CDFC8151C1}"/>
              </a:ext>
            </a:extLst>
          </p:cNvPr>
          <p:cNvSpPr/>
          <p:nvPr/>
        </p:nvSpPr>
        <p:spPr>
          <a:xfrm>
            <a:off x="6921840" y="252393"/>
            <a:ext cx="5150030" cy="236988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functionName()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Liberation Mono"/>
                <a:cs typeface="Arial" panose="020B0604020202020204" pitchFamily="34" charset="0"/>
              </a:rPr>
              <a:t>int</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statements…….</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b="1" dirty="0">
                <a:latin typeface="Segoe UI Semilight" panose="020B0402040204020203" pitchFamily="34" charset="0"/>
                <a:ea typeface="Segoe UI Symbol" panose="020B0502040204020203" pitchFamily="34" charset="0"/>
                <a:cs typeface="Segoe UI Semilight" panose="020B0402040204020203" pitchFamily="34" charset="0"/>
              </a:rPr>
              <a:t>return (something);</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19808519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BEGIN ... END</a:t>
            </a:r>
          </a:p>
        </p:txBody>
      </p:sp>
      <p:sp>
        <p:nvSpPr>
          <p:cNvPr id="3" name="Rectangle 2"/>
          <p:cNvSpPr/>
          <p:nvPr/>
        </p:nvSpPr>
        <p:spPr>
          <a:xfrm>
            <a:off x="334566" y="1087576"/>
            <a:ext cx="11593288" cy="1477328"/>
          </a:xfrm>
          <a:prstGeom prst="rect">
            <a:avLst/>
          </a:prstGeom>
        </p:spPr>
        <p:txBody>
          <a:bodyPr wrap="square">
            <a:spAutoFit/>
          </a:bodyPr>
          <a:lstStyle/>
          <a:p>
            <a:r>
              <a:rPr lang="en-IN" dirty="0">
                <a:latin typeface="Arial" panose="020B0604020202020204" pitchFamily="34" charset="0"/>
                <a:cs typeface="Arial" panose="020B0604020202020204" pitchFamily="34" charset="0"/>
              </a:rPr>
              <a:t>BEGIN ... END syntax is used for writing compound statements, which can appear within stored programs (stored procedures and functions, triggers, and events). A compound statement can contain multiple statements, enclosed by the BEGIN and END keywords. statement_list represents a list of one or more statements, each terminated by a semicolon (;) statement delimiter. The statement_list itself is optional, so the empty compound statement (BEGIN END) is legal.</a:t>
            </a:r>
            <a:endParaRPr lang="en-IN" dirty="0">
              <a:solidFill>
                <a:schemeClr val="bg1"/>
              </a:solidFill>
              <a:latin typeface="Arial" panose="020B0604020202020204" pitchFamily="34" charset="0"/>
              <a:cs typeface="Arial" panose="020B0604020202020204" pitchFamily="34" charset="0"/>
            </a:endParaRPr>
          </a:p>
        </p:txBody>
      </p:sp>
      <p:sp>
        <p:nvSpPr>
          <p:cNvPr id="5" name="Rectangle 4"/>
          <p:cNvSpPr/>
          <p:nvPr/>
        </p:nvSpPr>
        <p:spPr>
          <a:xfrm>
            <a:off x="334566" y="3039486"/>
            <a:ext cx="8761859" cy="923330"/>
          </a:xfrm>
          <a:prstGeom prst="rect">
            <a:avLst/>
          </a:prstGeom>
          <a:solidFill>
            <a:schemeClr val="bg1"/>
          </a:solidFill>
        </p:spPr>
        <p:txBody>
          <a:bodyPr wrap="square">
            <a:spAutoFit/>
          </a:bodyPr>
          <a:lstStyle/>
          <a:p>
            <a:r>
              <a:rPr lang="en-IN" dirty="0">
                <a:solidFill>
                  <a:srgbClr val="0077AA"/>
                </a:solidFill>
                <a:latin typeface="Liberation Mono"/>
              </a:rPr>
              <a:t>[begin_label:] BEGIN</a:t>
            </a:r>
          </a:p>
          <a:p>
            <a:r>
              <a:rPr lang="en-IN" dirty="0">
                <a:solidFill>
                  <a:srgbClr val="0077AA"/>
                </a:solidFill>
                <a:latin typeface="Liberation Mono"/>
              </a:rPr>
              <a:t>       [statement_list]</a:t>
            </a:r>
          </a:p>
          <a:p>
            <a:r>
              <a:rPr lang="en-IN" dirty="0">
                <a:solidFill>
                  <a:srgbClr val="0077AA"/>
                </a:solidFill>
                <a:latin typeface="Liberation Mono"/>
              </a:rPr>
              <a:t>END [end_label]</a:t>
            </a:r>
          </a:p>
        </p:txBody>
      </p:sp>
      <p:pic>
        <p:nvPicPr>
          <p:cNvPr id="6" name="Picture 5">
            <a:extLst>
              <a:ext uri="{FF2B5EF4-FFF2-40B4-BE49-F238E27FC236}">
                <a16:creationId xmlns:a16="http://schemas.microsoft.com/office/drawing/2014/main" xmlns="" id="{BB455B9A-1F9F-4F47-9C99-460A769C780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5F9BE83B-2ED0-4EA4-B432-9299509F5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xmlns="" id="{960DC4B5-0C6F-45A9-80BA-8AEBFCB7A6F2}"/>
              </a:ext>
            </a:extLst>
          </p:cNvPr>
          <p:cNvSpPr txBox="1"/>
          <p:nvPr/>
        </p:nvSpPr>
        <p:spPr>
          <a:xfrm>
            <a:off x="5375126" y="2852936"/>
            <a:ext cx="6093724" cy="3477875"/>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 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latin typeface="Segoe UI Semilight" panose="020B0402040204020203" pitchFamily="34" charset="0"/>
                <a:cs typeface="Segoe UI Semilight" panose="020B0402040204020203" pitchFamily="34" charset="0"/>
              </a:rPr>
              <a:t>delimiter $$</a:t>
            </a:r>
          </a:p>
          <a:p>
            <a:pPr marL="273050"/>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procedurename</a:t>
            </a:r>
            <a:r>
              <a:rPr lang="en-IN" dirty="0">
                <a:latin typeface="Segoe UI Semilight" panose="020B0402040204020203" pitchFamily="34" charset="0"/>
                <a:cs typeface="Segoe UI Semilight" panose="020B0402040204020203" pitchFamily="34" charset="0"/>
              </a:rPr>
              <a:t>()</a:t>
            </a:r>
          </a:p>
          <a:p>
            <a:pPr marL="273050"/>
            <a:r>
              <a:rPr lang="en-IN" dirty="0">
                <a:solidFill>
                  <a:srgbClr val="0077AA"/>
                </a:solidFill>
                <a:latin typeface="Segoe UI Semilight" panose="020B0402040204020203" pitchFamily="34" charset="0"/>
                <a:cs typeface="Segoe UI Semilight" panose="020B0402040204020203" pitchFamily="34" charset="0"/>
              </a:rPr>
              <a:t>begin</a:t>
            </a:r>
          </a:p>
          <a:p>
            <a:pPr marL="273050"/>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false;</a:t>
            </a:r>
          </a:p>
          <a:p>
            <a:pPr marL="273050"/>
            <a:r>
              <a:rPr lang="en-IN" dirty="0">
                <a:solidFill>
                  <a:srgbClr val="0077AA"/>
                </a:solidFill>
                <a:latin typeface="Segoe UI Semilight" panose="020B0402040204020203" pitchFamily="34" charset="0"/>
                <a:cs typeface="Segoe UI Semilight" panose="020B0402040204020203" pitchFamily="34" charset="0"/>
              </a:rPr>
              <a:t>   begin</a:t>
            </a:r>
          </a:p>
          <a:p>
            <a:pPr marL="273050"/>
            <a:r>
              <a:rPr lang="en-IN" dirty="0">
                <a:latin typeface="Segoe UI Semilight" panose="020B0402040204020203" pitchFamily="34" charset="0"/>
                <a:cs typeface="Segoe UI Semilight" panose="020B0402040204020203" pitchFamily="34" charset="0"/>
              </a:rPr>
              <a:t>      declare y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50"/>
            <a:r>
              <a:rPr lang="en-IN" dirty="0">
                <a:latin typeface="Segoe UI Semilight" panose="020B0402040204020203" pitchFamily="34" charset="0"/>
                <a:cs typeface="Segoe UI Semilight" panose="020B0402040204020203" pitchFamily="34" charset="0"/>
              </a:rPr>
              <a:t>      SELECT x;</a:t>
            </a:r>
          </a:p>
          <a:p>
            <a:pPr marL="273050"/>
            <a:r>
              <a:rPr lang="en-IN" dirty="0">
                <a:solidFill>
                  <a:srgbClr val="0077AA"/>
                </a:solidFill>
                <a:latin typeface="Segoe UI Semilight" panose="020B0402040204020203" pitchFamily="34" charset="0"/>
                <a:cs typeface="Segoe UI Semilight" panose="020B0402040204020203" pitchFamily="34" charset="0"/>
              </a:rPr>
              <a:t>   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   SELECT y;</a:t>
            </a:r>
          </a:p>
          <a:p>
            <a:pPr marL="273050"/>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50"/>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69278079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65669"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DECLARE VARIABLES</a:t>
            </a:r>
          </a:p>
        </p:txBody>
      </p:sp>
      <p:sp>
        <p:nvSpPr>
          <p:cNvPr id="4" name="Rectangle 3"/>
          <p:cNvSpPr/>
          <p:nvPr/>
        </p:nvSpPr>
        <p:spPr>
          <a:xfrm>
            <a:off x="296068" y="4278575"/>
            <a:ext cx="11487769" cy="2246769"/>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endParaRPr lang="en-IN" sz="22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endParaRPr lang="en-IN" sz="800" dirty="0">
              <a:solidFill>
                <a:schemeClr val="tx1">
                  <a:lumMod val="95000"/>
                  <a:lumOff val="5000"/>
                </a:schemeClr>
              </a:solidFill>
              <a:latin typeface="Palatino Linotype" panose="02040502050505030304" pitchFamily="18" charset="0"/>
              <a:cs typeface="Segoe UI Light" panose="020B0502040204020203" pitchFamily="34" charset="0"/>
            </a:endParaRP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First, you specify the variable name after the DECLARE keyword. The variable name must follow the naming rules of MySQL table column names.</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Second, you specify the data type of the variable and its size. A variable can have any MySQL data types such as INT, VARCHAR , and DATETIME.</a:t>
            </a:r>
          </a:p>
          <a:p>
            <a:pPr marL="342900" indent="-342900" algn="just">
              <a:buFont typeface="Arial" panose="020B0604020202020204" pitchFamily="34" charset="0"/>
              <a:buChar char="•"/>
            </a:pPr>
            <a:r>
              <a:rPr lang="en-IN" dirty="0">
                <a:solidFill>
                  <a:schemeClr val="tx1">
                    <a:lumMod val="95000"/>
                    <a:lumOff val="5000"/>
                  </a:schemeClr>
                </a:solidFill>
                <a:latin typeface="Palatino Linotype" panose="02040502050505030304" pitchFamily="18" charset="0"/>
                <a:cs typeface="Segoe UI Light" panose="020B0502040204020203" pitchFamily="34" charset="0"/>
              </a:rPr>
              <a:t>Third, when you declare a variable, its initial value is NULL. You can assign the variable a default value using the </a:t>
            </a:r>
            <a:r>
              <a:rPr lang="en-IN" i="1" dirty="0">
                <a:solidFill>
                  <a:schemeClr val="tx1">
                    <a:lumMod val="95000"/>
                    <a:lumOff val="5000"/>
                  </a:schemeClr>
                </a:solidFill>
                <a:latin typeface="Palatino Linotype" panose="02040502050505030304" pitchFamily="18" charset="0"/>
                <a:cs typeface="Segoe UI Light" panose="020B0502040204020203" pitchFamily="34" charset="0"/>
              </a:rPr>
              <a:t>DEFAULT</a:t>
            </a:r>
            <a:r>
              <a:rPr lang="en-IN" dirty="0">
                <a:solidFill>
                  <a:schemeClr val="tx1">
                    <a:lumMod val="95000"/>
                    <a:lumOff val="5000"/>
                  </a:schemeClr>
                </a:solidFill>
                <a:latin typeface="Palatino Linotype" panose="02040502050505030304" pitchFamily="18" charset="0"/>
                <a:cs typeface="Segoe UI Light" panose="020B0502040204020203" pitchFamily="34" charset="0"/>
              </a:rPr>
              <a:t> keyword.</a:t>
            </a:r>
          </a:p>
        </p:txBody>
      </p:sp>
      <p:graphicFrame>
        <p:nvGraphicFramePr>
          <p:cNvPr id="3" name="Table 2"/>
          <p:cNvGraphicFramePr>
            <a:graphicFrameLocks noGrp="1"/>
          </p:cNvGraphicFramePr>
          <p:nvPr>
            <p:extLst>
              <p:ext uri="{D42A27DB-BD31-4B8C-83A1-F6EECF244321}">
                <p14:modId xmlns:p14="http://schemas.microsoft.com/office/powerpoint/2010/main" xmlns="" val="3381803073"/>
              </p:ext>
            </p:extLst>
          </p:nvPr>
        </p:nvGraphicFramePr>
        <p:xfrm>
          <a:off x="255946" y="692696"/>
          <a:ext cx="8838049" cy="396240"/>
        </p:xfrm>
        <a:graphic>
          <a:graphicData uri="http://schemas.openxmlformats.org/drawingml/2006/table">
            <a:tbl>
              <a:tblPr/>
              <a:tblGrid>
                <a:gridCol w="8838049">
                  <a:extLst>
                    <a:ext uri="{9D8B030D-6E8A-4147-A177-3AD203B41FA5}">
                      <a16:colId xmlns:a16="http://schemas.microsoft.com/office/drawing/2014/main" xmlns="" val="20000"/>
                    </a:ext>
                  </a:extLst>
                </a:gridCol>
              </a:tblGrid>
              <a:tr h="0">
                <a:tc>
                  <a:txBody>
                    <a:bodyPr/>
                    <a:lstStyle/>
                    <a:p>
                      <a:pPr algn="l" fontAlgn="t" latinLnBrk="1"/>
                      <a:r>
                        <a:rPr lang="en-IN" sz="2000" kern="1200" dirty="0">
                          <a:solidFill>
                            <a:srgbClr val="0077AA"/>
                          </a:solidFill>
                          <a:latin typeface="Liberation Mono"/>
                          <a:ea typeface="+mn-ea"/>
                          <a:cs typeface="+mn-cs"/>
                        </a:rPr>
                        <a:t>DECLARE</a:t>
                      </a:r>
                      <a:r>
                        <a:rPr lang="en-IN" sz="2000" dirty="0">
                          <a:solidFill>
                            <a:schemeClr val="tx1"/>
                          </a:solidFill>
                          <a:effectLst/>
                          <a:latin typeface="Liberation Mono"/>
                        </a:rPr>
                        <a:t> variable_name </a:t>
                      </a:r>
                      <a:r>
                        <a:rPr lang="en-IN" sz="2000" kern="1200" dirty="0">
                          <a:solidFill>
                            <a:srgbClr val="0077AA"/>
                          </a:solidFill>
                          <a:latin typeface="Liberation Mono"/>
                          <a:ea typeface="+mn-ea"/>
                          <a:cs typeface="+mn-cs"/>
                        </a:rPr>
                        <a:t>datatype</a:t>
                      </a:r>
                      <a:r>
                        <a:rPr lang="en-IN" sz="2000" dirty="0">
                          <a:solidFill>
                            <a:schemeClr val="tx1"/>
                          </a:solidFill>
                          <a:effectLst/>
                          <a:latin typeface="Liberation Mono"/>
                        </a:rPr>
                        <a:t>(size) [ </a:t>
                      </a:r>
                      <a:r>
                        <a:rPr lang="en-IN" sz="2000" kern="1200" dirty="0">
                          <a:solidFill>
                            <a:srgbClr val="0077AA"/>
                          </a:solidFill>
                          <a:latin typeface="Liberation Mono"/>
                          <a:ea typeface="+mn-ea"/>
                          <a:cs typeface="+mn-cs"/>
                        </a:rPr>
                        <a:t>DEFAULT</a:t>
                      </a:r>
                      <a:r>
                        <a:rPr lang="en-IN" sz="2000" dirty="0">
                          <a:solidFill>
                            <a:schemeClr val="tx1"/>
                          </a:solidFill>
                          <a:effectLst/>
                          <a:latin typeface="Liberation Mono"/>
                        </a:rPr>
                        <a:t> default_value ];</a:t>
                      </a:r>
                    </a:p>
                  </a:txBody>
                  <a:tcPr marL="91428" marR="91428">
                    <a:lnL>
                      <a:noFill/>
                    </a:lnL>
                    <a:lnR>
                      <a:noFill/>
                    </a:lnR>
                    <a:lnT>
                      <a:noFill/>
                    </a:lnT>
                    <a:lnB>
                      <a:noFill/>
                    </a:lnB>
                    <a:noFill/>
                  </a:tcPr>
                </a:tc>
                <a:extLst>
                  <a:ext uri="{0D108BD9-81ED-4DB2-BD59-A6C34878D82A}">
                    <a16:rowId xmlns:a16="http://schemas.microsoft.com/office/drawing/2014/main" xmlns="" val="10000"/>
                  </a:ext>
                </a:extLst>
              </a:tr>
            </a:tbl>
          </a:graphicData>
        </a:graphic>
      </p:graphicFrame>
      <p:sp>
        <p:nvSpPr>
          <p:cNvPr id="6" name="Rectangle 5"/>
          <p:cNvSpPr/>
          <p:nvPr/>
        </p:nvSpPr>
        <p:spPr>
          <a:xfrm>
            <a:off x="296069" y="2924944"/>
            <a:ext cx="11487768" cy="1138773"/>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pPr marL="285750" indent="-285750">
              <a:buFont typeface="Arial" panose="020B0604020202020204" pitchFamily="34" charset="0"/>
              <a:buChar char="•"/>
            </a:pPr>
            <a:endParaRPr lang="en-IN" sz="800" dirty="0">
              <a:solidFill>
                <a:srgbClr val="006C86"/>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6C86"/>
                </a:solidFill>
                <a:latin typeface="Palatino Linotype" panose="02040502050505030304" pitchFamily="18" charset="0"/>
              </a:rPr>
              <a:t>DECLARE </a:t>
            </a:r>
            <a:r>
              <a:rPr lang="en-IN" dirty="0">
                <a:solidFill>
                  <a:schemeClr val="tx2">
                    <a:lumMod val="75000"/>
                  </a:schemeClr>
                </a:solidFill>
                <a:latin typeface="Palatino Linotype" panose="02040502050505030304" pitchFamily="18" charset="0"/>
              </a:rPr>
              <a:t>is permitted only inside a </a:t>
            </a:r>
            <a:r>
              <a:rPr lang="en-IN" dirty="0">
                <a:solidFill>
                  <a:srgbClr val="006C86"/>
                </a:solidFill>
                <a:latin typeface="Palatino Linotype" panose="02040502050505030304" pitchFamily="18" charset="0"/>
              </a:rPr>
              <a:t>BEGIN ... END</a:t>
            </a:r>
            <a:r>
              <a:rPr lang="en-IN" dirty="0">
                <a:solidFill>
                  <a:schemeClr val="tx2">
                    <a:lumMod val="75000"/>
                  </a:schemeClr>
                </a:solidFill>
                <a:latin typeface="Palatino Linotype" panose="02040502050505030304" pitchFamily="18" charset="0"/>
              </a:rPr>
              <a:t> compound statement and must be at its start, before any other statements.</a:t>
            </a:r>
          </a:p>
        </p:txBody>
      </p:sp>
      <p:pic>
        <p:nvPicPr>
          <p:cNvPr id="9" name="Picture 8">
            <a:extLst>
              <a:ext uri="{FF2B5EF4-FFF2-40B4-BE49-F238E27FC236}">
                <a16:creationId xmlns:a16="http://schemas.microsoft.com/office/drawing/2014/main" xmlns="" id="{C1A06C5C-EEEC-445F-93D6-AEAB1BFE93D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78274C8B-893D-465C-9082-E5E60F9CCDC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5" name="Table 10">
            <a:extLst>
              <a:ext uri="{FF2B5EF4-FFF2-40B4-BE49-F238E27FC236}">
                <a16:creationId xmlns:a16="http://schemas.microsoft.com/office/drawing/2014/main" xmlns="" id="{1F8247D9-3A6B-4F73-96BC-7D615A271328}"/>
              </a:ext>
            </a:extLst>
          </p:cNvPr>
          <p:cNvGraphicFramePr>
            <a:graphicFrameLocks noGrp="1"/>
          </p:cNvGraphicFramePr>
          <p:nvPr>
            <p:extLst>
              <p:ext uri="{D42A27DB-BD31-4B8C-83A1-F6EECF244321}">
                <p14:modId xmlns:p14="http://schemas.microsoft.com/office/powerpoint/2010/main" xmlns="" val="2378471058"/>
              </p:ext>
            </p:extLst>
          </p:nvPr>
        </p:nvGraphicFramePr>
        <p:xfrm>
          <a:off x="118542" y="1204352"/>
          <a:ext cx="3456384" cy="1310640"/>
        </p:xfrm>
        <a:graphic>
          <a:graphicData uri="http://schemas.openxmlformats.org/drawingml/2006/table">
            <a:tbl>
              <a:tblPr firstRow="1" bandRow="1">
                <a:tableStyleId>{BDBED569-4797-4DF1-A0F4-6AAB3CD982D8}</a:tableStyleId>
              </a:tblPr>
              <a:tblGrid>
                <a:gridCol w="414766">
                  <a:extLst>
                    <a:ext uri="{9D8B030D-6E8A-4147-A177-3AD203B41FA5}">
                      <a16:colId xmlns:a16="http://schemas.microsoft.com/office/drawing/2014/main" xmlns="" val="1380068625"/>
                    </a:ext>
                  </a:extLst>
                </a:gridCol>
                <a:gridCol w="3041618">
                  <a:extLst>
                    <a:ext uri="{9D8B030D-6E8A-4147-A177-3AD203B41FA5}">
                      <a16:colId xmlns:a16="http://schemas.microsoft.com/office/drawing/2014/main" xmlns="" val="4212706371"/>
                    </a:ext>
                  </a:extLst>
                </a:gridCol>
              </a:tblGrid>
              <a:tr h="370840">
                <a:tc>
                  <a:txBody>
                    <a:bodyPr/>
                    <a:lstStyle/>
                    <a:p>
                      <a:r>
                        <a:rPr lang="en-US" sz="1600" b="0" kern="1200" dirty="0">
                          <a:solidFill>
                            <a:srgbClr val="006C86"/>
                          </a:solidFill>
                          <a:latin typeface="Palatino Linotype" panose="02040502050505030304" pitchFamily="18" charset="0"/>
                          <a:ea typeface="+mn-ea"/>
                          <a:cs typeface="+mn-cs"/>
                        </a:rPr>
                        <a:t>1.</a:t>
                      </a:r>
                    </a:p>
                    <a:p>
                      <a:r>
                        <a:rPr lang="en-US" sz="1600" b="0" kern="1200" dirty="0">
                          <a:solidFill>
                            <a:srgbClr val="006C86"/>
                          </a:solidFill>
                          <a:latin typeface="Palatino Linotype" panose="02040502050505030304" pitchFamily="18" charset="0"/>
                          <a:ea typeface="+mn-ea"/>
                          <a:cs typeface="+mn-cs"/>
                        </a:rPr>
                        <a:t> </a:t>
                      </a:r>
                    </a:p>
                    <a:p>
                      <a:endParaRPr lang="en-US" sz="1600" b="0" kern="1200" dirty="0">
                        <a:solidFill>
                          <a:srgbClr val="006C86"/>
                        </a:solidFill>
                        <a:latin typeface="Palatino Linotype" panose="02040502050505030304" pitchFamily="18" charset="0"/>
                        <a:ea typeface="+mn-ea"/>
                        <a:cs typeface="+mn-cs"/>
                      </a:endParaRPr>
                    </a:p>
                    <a:p>
                      <a:r>
                        <a:rPr lang="en-US" sz="1600" b="0" kern="1200" dirty="0">
                          <a:solidFill>
                            <a:srgbClr val="006C86"/>
                          </a:solidFill>
                          <a:latin typeface="Palatino Linotype" panose="02040502050505030304" pitchFamily="18" charset="0"/>
                          <a:ea typeface="+mn-ea"/>
                          <a:cs typeface="+mn-cs"/>
                        </a:rPr>
                        <a:t>2.</a:t>
                      </a:r>
                    </a:p>
                    <a:p>
                      <a:endParaRPr lang="en-IN" sz="1600" b="0" kern="1200" dirty="0">
                        <a:solidFill>
                          <a:srgbClr val="006C86"/>
                        </a:solidFill>
                        <a:latin typeface="Palatino Linotype" panose="02040502050505030304" pitchFamily="18" charset="0"/>
                        <a:ea typeface="+mn-ea"/>
                        <a:cs typeface="+mn-cs"/>
                      </a:endParaRPr>
                    </a:p>
                  </a:txBody>
                  <a:tcPr/>
                </a:tc>
                <a:tc>
                  <a:txBody>
                    <a:bodyPr/>
                    <a:lstStyle/>
                    <a:p>
                      <a:pPr algn="l" fontAlgn="t" latinLnBrk="1"/>
                      <a:r>
                        <a:rPr lang="en-IN" sz="1600" b="0" kern="1200" dirty="0">
                          <a:solidFill>
                            <a:srgbClr val="006C86"/>
                          </a:solidFill>
                          <a:latin typeface="Palatino Linotype" panose="02040502050505030304" pitchFamily="18" charset="0"/>
                          <a:ea typeface="+mn-ea"/>
                          <a:cs typeface="+mn-cs"/>
                        </a:rPr>
                        <a:t>DECLARE x INT DEFAULT 0;</a:t>
                      </a:r>
                    </a:p>
                    <a:p>
                      <a:pPr algn="l" fontAlgn="t" latinLnBrk="1"/>
                      <a:r>
                        <a:rPr lang="en-IN" sz="1600" b="0" kern="1200" dirty="0">
                          <a:solidFill>
                            <a:srgbClr val="006C86"/>
                          </a:solidFill>
                          <a:latin typeface="Palatino Linotype" panose="02040502050505030304" pitchFamily="18" charset="0"/>
                          <a:ea typeface="+mn-ea"/>
                          <a:cs typeface="+mn-cs"/>
                        </a:rPr>
                        <a:t>SET x = 10;</a:t>
                      </a:r>
                    </a:p>
                    <a:p>
                      <a:endParaRPr lang="en-IN" sz="1600" b="0" kern="1200" dirty="0">
                        <a:solidFill>
                          <a:srgbClr val="006C86"/>
                        </a:solidFill>
                        <a:latin typeface="Palatino Linotype" panose="02040502050505030304" pitchFamily="18" charset="0"/>
                        <a:ea typeface="+mn-ea"/>
                        <a:cs typeface="+mn-cs"/>
                      </a:endParaRPr>
                    </a:p>
                    <a:p>
                      <a:pPr algn="l" fontAlgn="t" latinLnBrk="1"/>
                      <a:r>
                        <a:rPr lang="en-IN" sz="1600" b="0" kern="1200" dirty="0">
                          <a:solidFill>
                            <a:srgbClr val="006C86"/>
                          </a:solidFill>
                          <a:latin typeface="Palatino Linotype" panose="02040502050505030304" pitchFamily="18" charset="0"/>
                          <a:ea typeface="+mn-ea"/>
                          <a:cs typeface="+mn-cs"/>
                        </a:rPr>
                        <a:t>DECLARE y INT;</a:t>
                      </a:r>
                    </a:p>
                    <a:p>
                      <a:pPr algn="l" fontAlgn="t" latinLnBrk="1"/>
                      <a:r>
                        <a:rPr lang="en-IN" sz="1600" b="0" kern="1200" dirty="0">
                          <a:solidFill>
                            <a:srgbClr val="006C86"/>
                          </a:solidFill>
                          <a:latin typeface="Palatino Linotype" panose="02040502050505030304" pitchFamily="18" charset="0"/>
                          <a:ea typeface="+mn-ea"/>
                          <a:cs typeface="+mn-cs"/>
                        </a:rPr>
                        <a:t>SET y = 10;</a:t>
                      </a:r>
                    </a:p>
                  </a:txBody>
                  <a:tcPr/>
                </a:tc>
                <a:extLst>
                  <a:ext uri="{0D108BD9-81ED-4DB2-BD59-A6C34878D82A}">
                    <a16:rowId xmlns:a16="http://schemas.microsoft.com/office/drawing/2014/main" xmlns="" val="485078474"/>
                  </a:ext>
                </a:extLst>
              </a:tr>
            </a:tbl>
          </a:graphicData>
        </a:graphic>
      </p:graphicFrame>
      <p:sp>
        <p:nvSpPr>
          <p:cNvPr id="12" name="Rectangle 11">
            <a:extLst>
              <a:ext uri="{FF2B5EF4-FFF2-40B4-BE49-F238E27FC236}">
                <a16:creationId xmlns:a16="http://schemas.microsoft.com/office/drawing/2014/main" xmlns="" id="{F1F71372-99B6-4D84-AC41-F7F75C632189}"/>
              </a:ext>
            </a:extLst>
          </p:cNvPr>
          <p:cNvSpPr/>
          <p:nvPr/>
        </p:nvSpPr>
        <p:spPr>
          <a:xfrm>
            <a:off x="685711" y="1"/>
            <a:ext cx="10742801" cy="584775"/>
          </a:xfrm>
          <a:prstGeom prst="rect">
            <a:avLst/>
          </a:prstGeom>
          <a:noFill/>
        </p:spPr>
        <p:txBody>
          <a:bodyPr wrap="square">
            <a:spAutoFit/>
          </a:bodyPr>
          <a:lstStyle/>
          <a:p>
            <a:pPr algn="r"/>
            <a:r>
              <a:rPr lang="en-IN" sz="3200" b="1" i="1" dirty="0">
                <a:latin typeface="Arial" pitchFamily="34" charset="0"/>
                <a:cs typeface="Arial" pitchFamily="34" charset="0"/>
              </a:rPr>
              <a:t>Assigning Variables </a:t>
            </a:r>
          </a:p>
        </p:txBody>
      </p:sp>
    </p:spTree>
    <p:extLst>
      <p:ext uri="{BB962C8B-B14F-4D97-AF65-F5344CB8AC3E}">
        <p14:creationId xmlns:p14="http://schemas.microsoft.com/office/powerpoint/2010/main" xmlns="" val="34651244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711" y="1"/>
            <a:ext cx="10742801"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Local and User-Defined Variables </a:t>
            </a:r>
          </a:p>
        </p:txBody>
      </p:sp>
      <p:sp>
        <p:nvSpPr>
          <p:cNvPr id="3" name="Rectangle 2"/>
          <p:cNvSpPr/>
          <p:nvPr/>
        </p:nvSpPr>
        <p:spPr>
          <a:xfrm>
            <a:off x="380166" y="838200"/>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Local variables </a:t>
            </a:r>
            <a:r>
              <a:rPr lang="en-IN" dirty="0">
                <a:latin typeface="Palatino Linotype" panose="02040502050505030304" pitchFamily="18" charset="0"/>
                <a:cs typeface="Arial" panose="020B0604020202020204" pitchFamily="34" charset="0"/>
              </a:rPr>
              <a:t>are declared within stored procedures and are only valid within the BEGIN…END block where they are declared. Local variables can have any SQL data type.</a:t>
            </a:r>
            <a:endParaRPr lang="en-IN" dirty="0">
              <a:solidFill>
                <a:schemeClr val="bg1"/>
              </a:solidFill>
              <a:latin typeface="Palatino Linotype" panose="02040502050505030304" pitchFamily="18" charset="0"/>
              <a:cs typeface="Arial" panose="020B0604020202020204" pitchFamily="34" charset="0"/>
            </a:endParaRPr>
          </a:p>
        </p:txBody>
      </p:sp>
      <p:sp>
        <p:nvSpPr>
          <p:cNvPr id="5" name="Rectangle 4"/>
          <p:cNvSpPr/>
          <p:nvPr/>
        </p:nvSpPr>
        <p:spPr>
          <a:xfrm>
            <a:off x="380166" y="1628800"/>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DECLARE var_name [, var_name] ... type [DEFAULT value]</a:t>
            </a:r>
          </a:p>
        </p:txBody>
      </p:sp>
      <p:sp>
        <p:nvSpPr>
          <p:cNvPr id="6" name="Rectangle 5"/>
          <p:cNvSpPr/>
          <p:nvPr/>
        </p:nvSpPr>
        <p:spPr>
          <a:xfrm>
            <a:off x="380166" y="2332029"/>
            <a:ext cx="11403672" cy="646331"/>
          </a:xfrm>
          <a:prstGeom prst="rect">
            <a:avLst/>
          </a:prstGeom>
        </p:spPr>
        <p:txBody>
          <a:bodyPr wrap="square">
            <a:spAutoFit/>
          </a:bodyPr>
          <a:lstStyle/>
          <a:p>
            <a:r>
              <a:rPr lang="en-IN" b="1" dirty="0">
                <a:latin typeface="Palatino Linotype" panose="02040502050505030304" pitchFamily="18" charset="0"/>
                <a:cs typeface="Arial" panose="020B0604020202020204" pitchFamily="34" charset="0"/>
              </a:rPr>
              <a:t>User variables </a:t>
            </a:r>
            <a:r>
              <a:rPr lang="en-IN" dirty="0">
                <a:latin typeface="Palatino Linotype" panose="02040502050505030304" pitchFamily="18" charset="0"/>
                <a:cs typeface="Arial" panose="020B0604020202020204" pitchFamily="34" charset="0"/>
              </a:rPr>
              <a:t>in MySQL stored procedures, user variables are referenced with an ampersand (@) prefixed to the user variable name.</a:t>
            </a:r>
            <a:endParaRPr lang="en-IN" dirty="0">
              <a:solidFill>
                <a:schemeClr val="bg1"/>
              </a:solidFill>
              <a:latin typeface="Palatino Linotype" panose="02040502050505030304" pitchFamily="18" charset="0"/>
              <a:cs typeface="Arial" panose="020B0604020202020204" pitchFamily="34" charset="0"/>
            </a:endParaRPr>
          </a:p>
        </p:txBody>
      </p:sp>
      <p:sp>
        <p:nvSpPr>
          <p:cNvPr id="7" name="Rectangle 6"/>
          <p:cNvSpPr/>
          <p:nvPr/>
        </p:nvSpPr>
        <p:spPr>
          <a:xfrm>
            <a:off x="380166" y="3094027"/>
            <a:ext cx="8761859" cy="400110"/>
          </a:xfrm>
          <a:prstGeom prst="rect">
            <a:avLst/>
          </a:prstGeom>
          <a:solidFill>
            <a:schemeClr val="bg1"/>
          </a:solidFill>
        </p:spPr>
        <p:txBody>
          <a:bodyPr wrap="square">
            <a:spAutoFit/>
          </a:bodyPr>
          <a:lstStyle/>
          <a:p>
            <a:r>
              <a:rPr lang="en-IN" sz="2000" dirty="0">
                <a:solidFill>
                  <a:srgbClr val="0077AA"/>
                </a:solidFill>
                <a:latin typeface="Liberation Mono"/>
              </a:rPr>
              <a:t>SET @var_name = expr [, @var_name = expr] ...</a:t>
            </a:r>
          </a:p>
        </p:txBody>
      </p:sp>
      <p:grpSp>
        <p:nvGrpSpPr>
          <p:cNvPr id="10" name="Group 9"/>
          <p:cNvGrpSpPr/>
          <p:nvPr/>
        </p:nvGrpSpPr>
        <p:grpSpPr>
          <a:xfrm>
            <a:off x="380166" y="3884450"/>
            <a:ext cx="11144328" cy="2330632"/>
            <a:chOff x="380166" y="3884450"/>
            <a:chExt cx="11144328" cy="2330632"/>
          </a:xfrm>
        </p:grpSpPr>
        <p:sp>
          <p:nvSpPr>
            <p:cNvPr id="2" name="Rectangle 1"/>
            <p:cNvSpPr/>
            <p:nvPr/>
          </p:nvSpPr>
          <p:spPr>
            <a:xfrm>
              <a:off x="380166" y="3884450"/>
              <a:ext cx="557216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declare x varchar(12) default 'Infoway'; </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sp>
          <p:nvSpPr>
            <p:cNvPr id="8" name="Rectangle 7"/>
            <p:cNvSpPr/>
            <p:nvPr/>
          </p:nvSpPr>
          <p:spPr>
            <a:xfrm>
              <a:off x="6151959" y="3906758"/>
              <a:ext cx="5372535" cy="2308324"/>
            </a:xfrm>
            <a:prstGeom prst="rect">
              <a:avLst/>
            </a:prstGeom>
            <a:solidFill>
              <a:schemeClr val="bg1"/>
            </a:solid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MyProcedure;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MyProcedure()</a:t>
              </a:r>
            </a:p>
            <a:p>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b="1" dirty="0">
                  <a:latin typeface="Segoe UI Semilight" panose="020B0402040204020203" pitchFamily="34" charset="0"/>
                  <a:cs typeface="Segoe UI Semilight" panose="020B0402040204020203" pitchFamily="34" charset="0"/>
                </a:rPr>
                <a:t>set @x := 'Infoway';</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@x;</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r>
                <a:rPr lang="en-IN" b="1" dirty="0">
                  <a:solidFill>
                    <a:srgbClr val="FF0000"/>
                  </a:solidFill>
                  <a:latin typeface="Segoe UI Semilight" panose="020B0402040204020203" pitchFamily="34" charset="0"/>
                  <a:cs typeface="Segoe UI Semilight" panose="020B0402040204020203" pitchFamily="34" charset="0"/>
                </a:rPr>
                <a:t>beginLabel </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delimiter ;</a:t>
              </a:r>
            </a:p>
          </p:txBody>
        </p:sp>
      </p:grpSp>
      <p:cxnSp>
        <p:nvCxnSpPr>
          <p:cNvPr id="9" name="Straight Connector 8"/>
          <p:cNvCxnSpPr>
            <a:cxnSpLocks/>
          </p:cNvCxnSpPr>
          <p:nvPr/>
        </p:nvCxnSpPr>
        <p:spPr>
          <a:xfrm>
            <a:off x="303976" y="2204864"/>
            <a:ext cx="11551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04424485-387B-4F52-B708-EC18703A6AE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7ED8F586-54A7-45F4-904C-C10A76C0B6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14601794"/>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IF and LOOP Label</a:t>
            </a:r>
          </a:p>
        </p:txBody>
      </p:sp>
      <p:pic>
        <p:nvPicPr>
          <p:cNvPr id="3" name="Picture 2">
            <a:extLst>
              <a:ext uri="{FF2B5EF4-FFF2-40B4-BE49-F238E27FC236}">
                <a16:creationId xmlns:a16="http://schemas.microsoft.com/office/drawing/2014/main" xmlns="" id="{264C1A53-A772-47D6-837F-8549749FA40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B42BBFD-20FC-4D50-AB91-01E913497E3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9681324"/>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IF</a:t>
            </a:r>
            <a:endParaRPr lang="en-IN" sz="2800" b="1" i="1" dirty="0">
              <a:latin typeface="Arial" pitchFamily="34" charset="0"/>
              <a:cs typeface="Arial" pitchFamily="34" charset="0"/>
            </a:endParaRPr>
          </a:p>
        </p:txBody>
      </p:sp>
      <p:sp>
        <p:nvSpPr>
          <p:cNvPr id="5" name="Rectangle 4"/>
          <p:cNvSpPr/>
          <p:nvPr/>
        </p:nvSpPr>
        <p:spPr>
          <a:xfrm>
            <a:off x="190550" y="725848"/>
            <a:ext cx="8838049" cy="1200329"/>
          </a:xfrm>
          <a:prstGeom prst="rect">
            <a:avLst/>
          </a:prstGeom>
          <a:solidFill>
            <a:schemeClr val="bg1"/>
          </a:solidFill>
        </p:spPr>
        <p:txBody>
          <a:bodyPr wrap="square">
            <a:spAutoFit/>
          </a:bodyPr>
          <a:lstStyle/>
          <a:p>
            <a:r>
              <a:rPr lang="en-IN" dirty="0">
                <a:solidFill>
                  <a:srgbClr val="0077AA"/>
                </a:solidFill>
                <a:latin typeface="Liberation Mono"/>
              </a:rPr>
              <a:t>IF search_condition THEN statement_list</a:t>
            </a:r>
          </a:p>
          <a:p>
            <a:r>
              <a:rPr lang="en-IN" dirty="0">
                <a:solidFill>
                  <a:srgbClr val="0077AA"/>
                </a:solidFill>
                <a:latin typeface="Liberation Mono"/>
              </a:rPr>
              <a:t>    [ELSEIF search_condition THEN statement_list] ...</a:t>
            </a:r>
          </a:p>
          <a:p>
            <a:r>
              <a:rPr lang="en-IN" dirty="0">
                <a:solidFill>
                  <a:srgbClr val="0077AA"/>
                </a:solidFill>
                <a:latin typeface="Liberation Mono"/>
              </a:rPr>
              <a:t>    [ELSE statement_list]</a:t>
            </a:r>
          </a:p>
          <a:p>
            <a:r>
              <a:rPr lang="en-IN" dirty="0">
                <a:solidFill>
                  <a:srgbClr val="0077AA"/>
                </a:solidFill>
                <a:latin typeface="Liberation Mono"/>
              </a:rPr>
              <a:t>END IF</a:t>
            </a:r>
          </a:p>
        </p:txBody>
      </p:sp>
      <p:pic>
        <p:nvPicPr>
          <p:cNvPr id="8" name="Picture 7">
            <a:extLst>
              <a:ext uri="{FF2B5EF4-FFF2-40B4-BE49-F238E27FC236}">
                <a16:creationId xmlns:a16="http://schemas.microsoft.com/office/drawing/2014/main" xmlns="" id="{6A3E7C89-1AB7-4937-B597-7C97920F44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CFDB9D3A-20BB-44F6-9C72-E6436184571D}"/>
              </a:ext>
            </a:extLst>
          </p:cNvPr>
          <p:cNvSpPr/>
          <p:nvPr/>
        </p:nvSpPr>
        <p:spPr>
          <a:xfrm>
            <a:off x="262558" y="2622972"/>
            <a:ext cx="11521280" cy="3693319"/>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ifCondition;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ifCondition(v_value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0'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v_value = 1 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ELSE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'The enter value is neither 0 or 1' as "Message Box";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E634C28E-FF7B-4533-BDA3-B589B3C86FB3}"/>
              </a:ext>
            </a:extLst>
          </p:cNvPr>
          <p:cNvSpPr/>
          <p:nvPr/>
        </p:nvSpPr>
        <p:spPr>
          <a:xfrm>
            <a:off x="262558" y="2204864"/>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7" name="Footer Placeholder 2">
            <a:extLst>
              <a:ext uri="{FF2B5EF4-FFF2-40B4-BE49-F238E27FC236}">
                <a16:creationId xmlns:a16="http://schemas.microsoft.com/office/drawing/2014/main" xmlns="" id="{8AB807C0-C690-4A9B-94BD-53FD5EE9DD8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886001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Relationships</a:t>
            </a:r>
          </a:p>
        </p:txBody>
      </p:sp>
      <p:pic>
        <p:nvPicPr>
          <p:cNvPr id="2" name="Picture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35317" y="621054"/>
            <a:ext cx="11591777" cy="6149313"/>
          </a:xfrm>
          <a:prstGeom prst="rect">
            <a:avLst/>
          </a:prstGeom>
        </p:spPr>
      </p:pic>
    </p:spTree>
    <p:extLst>
      <p:ext uri="{BB962C8B-B14F-4D97-AF65-F5344CB8AC3E}">
        <p14:creationId xmlns:p14="http://schemas.microsoft.com/office/powerpoint/2010/main" xmlns="" val="2042034436"/>
      </p:ext>
    </p:extLst>
  </p:cSld>
  <p:clrMapOvr>
    <a:masterClrMapping/>
  </p:clrMapOvr>
  <p:transition/>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LOOP </a:t>
            </a:r>
            <a:endParaRPr lang="en-IN" sz="2800" b="1" i="1" dirty="0">
              <a:latin typeface="Arial" pitchFamily="34" charset="0"/>
              <a:cs typeface="Arial" pitchFamily="34" charset="0"/>
            </a:endParaRPr>
          </a:p>
        </p:txBody>
      </p:sp>
      <p:sp>
        <p:nvSpPr>
          <p:cNvPr id="7" name="Rectangle 6"/>
          <p:cNvSpPr/>
          <p:nvPr/>
        </p:nvSpPr>
        <p:spPr>
          <a:xfrm>
            <a:off x="334566" y="764704"/>
            <a:ext cx="8838049" cy="1754326"/>
          </a:xfrm>
          <a:prstGeom prst="rect">
            <a:avLst/>
          </a:prstGeom>
          <a:solidFill>
            <a:schemeClr val="bg1"/>
          </a:solidFill>
        </p:spPr>
        <p:txBody>
          <a:bodyPr wrap="square">
            <a:spAutoFit/>
          </a:bodyPr>
          <a:lstStyle/>
          <a:p>
            <a:r>
              <a:rPr lang="en-IN" dirty="0">
                <a:solidFill>
                  <a:srgbClr val="0077AA"/>
                </a:solidFill>
                <a:latin typeface="Liberation Mono"/>
              </a:rPr>
              <a:t>[begin_label:] LOOP</a:t>
            </a:r>
          </a:p>
          <a:p>
            <a:r>
              <a:rPr lang="en-IN" dirty="0">
                <a:solidFill>
                  <a:srgbClr val="0077AA"/>
                </a:solidFill>
                <a:latin typeface="Liberation Mono"/>
              </a:rPr>
              <a:t>         statement_list</a:t>
            </a:r>
          </a:p>
          <a:p>
            <a:r>
              <a:rPr lang="en-IN" dirty="0">
                <a:solidFill>
                  <a:srgbClr val="0077AA"/>
                </a:solidFill>
                <a:latin typeface="Liberation Mono"/>
              </a:rPr>
              <a:t>     END LOOP [end_label]</a:t>
            </a:r>
          </a:p>
          <a:p>
            <a:endParaRPr lang="en-IN" dirty="0">
              <a:solidFill>
                <a:srgbClr val="0077AA"/>
              </a:solidFill>
              <a:latin typeface="Liberation Mono"/>
            </a:endParaRPr>
          </a:p>
          <a:p>
            <a:r>
              <a:rPr lang="en-IN" dirty="0">
                <a:solidFill>
                  <a:srgbClr val="0077AA"/>
                </a:solidFill>
                <a:latin typeface="Liberation Mono"/>
              </a:rPr>
              <a:t>ITERATE label</a:t>
            </a:r>
          </a:p>
          <a:p>
            <a:r>
              <a:rPr lang="en-IN" dirty="0">
                <a:solidFill>
                  <a:srgbClr val="0077AA"/>
                </a:solidFill>
                <a:latin typeface="Liberation Mono"/>
              </a:rPr>
              <a:t>LEAVE label</a:t>
            </a:r>
          </a:p>
        </p:txBody>
      </p:sp>
      <p:sp>
        <p:nvSpPr>
          <p:cNvPr id="2" name="Rectangle 1"/>
          <p:cNvSpPr/>
          <p:nvPr/>
        </p:nvSpPr>
        <p:spPr>
          <a:xfrm>
            <a:off x="3574926" y="836712"/>
            <a:ext cx="8838049" cy="646331"/>
          </a:xfrm>
          <a:prstGeom prst="rect">
            <a:avLst/>
          </a:prstGeom>
        </p:spPr>
        <p:txBody>
          <a:bodyPr wrap="square">
            <a:spAutoFit/>
          </a:bodyPr>
          <a:lstStyle/>
          <a:p>
            <a:r>
              <a:rPr lang="en-IN" b="1" dirty="0">
                <a:latin typeface="Arial" panose="020B0604020202020204" pitchFamily="34" charset="0"/>
                <a:cs typeface="Arial" panose="020B0604020202020204" pitchFamily="34" charset="0"/>
              </a:rPr>
              <a:t>ITERATE</a:t>
            </a:r>
            <a:r>
              <a:rPr lang="en-IN" dirty="0">
                <a:latin typeface="Arial" panose="020B0604020202020204" pitchFamily="34" charset="0"/>
                <a:cs typeface="Arial" panose="020B0604020202020204" pitchFamily="34" charset="0"/>
              </a:rPr>
              <a:t> means "start the loop again."</a:t>
            </a:r>
          </a:p>
          <a:p>
            <a:r>
              <a:rPr lang="en-IN" b="1" dirty="0">
                <a:latin typeface="Arial" panose="020B0604020202020204" pitchFamily="34" charset="0"/>
                <a:cs typeface="Arial" panose="020B0604020202020204" pitchFamily="34" charset="0"/>
              </a:rPr>
              <a:t>LEAVE</a:t>
            </a:r>
            <a:r>
              <a:rPr lang="en-IN" dirty="0">
                <a:latin typeface="Arial" panose="020B0604020202020204" pitchFamily="34" charset="0"/>
                <a:cs typeface="Arial" panose="020B0604020202020204" pitchFamily="34" charset="0"/>
              </a:rPr>
              <a:t> statement is used to exit the flow control construct that has the given label.</a:t>
            </a:r>
          </a:p>
        </p:txBody>
      </p:sp>
      <p:pic>
        <p:nvPicPr>
          <p:cNvPr id="8" name="Picture 7">
            <a:extLst>
              <a:ext uri="{FF2B5EF4-FFF2-40B4-BE49-F238E27FC236}">
                <a16:creationId xmlns:a16="http://schemas.microsoft.com/office/drawing/2014/main" xmlns="" id="{6A3E7C89-1AB7-4937-B597-7C97920F44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66537FE0-C0BD-4C9E-9CDF-A7824BBDE068}"/>
              </a:ext>
            </a:extLst>
          </p:cNvPr>
          <p:cNvSpPr/>
          <p:nvPr/>
        </p:nvSpPr>
        <p:spPr>
          <a:xfrm>
            <a:off x="262558" y="2852936"/>
            <a:ext cx="1152128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numberLoop(v_value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x + 1;</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 v_value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leave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lbl;</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9" name="Rectangle 8">
            <a:extLst>
              <a:ext uri="{FF2B5EF4-FFF2-40B4-BE49-F238E27FC236}">
                <a16:creationId xmlns:a16="http://schemas.microsoft.com/office/drawing/2014/main" xmlns="" id="{750EF2A8-B4EB-47F3-9701-17CE69DB7816}"/>
              </a:ext>
            </a:extLst>
          </p:cNvPr>
          <p:cNvSpPr/>
          <p:nvPr/>
        </p:nvSpPr>
        <p:spPr>
          <a:xfrm>
            <a:off x="262558" y="2485925"/>
            <a:ext cx="11665297" cy="369332"/>
          </a:xfrm>
          <a:prstGeom prst="rect">
            <a:avLst/>
          </a:prstGeom>
          <a:noFill/>
        </p:spPr>
        <p:txBody>
          <a:bodyPr wrap="square">
            <a:spAutoFit/>
          </a:bodyPr>
          <a:lstStyle/>
          <a:p>
            <a:pPr algn="just"/>
            <a:r>
              <a:rPr lang="en-IN" dirty="0">
                <a:solidFill>
                  <a:srgbClr val="FF0000"/>
                </a:solidFill>
                <a:latin typeface="Arial" panose="020B0604020202020204" pitchFamily="34" charset="0"/>
                <a:cs typeface="Arial" panose="020B0604020202020204" pitchFamily="34" charset="0"/>
              </a:rPr>
              <a:t>e.g.</a:t>
            </a:r>
          </a:p>
        </p:txBody>
      </p:sp>
      <p:sp>
        <p:nvSpPr>
          <p:cNvPr id="10" name="Footer Placeholder 2">
            <a:extLst>
              <a:ext uri="{FF2B5EF4-FFF2-40B4-BE49-F238E27FC236}">
                <a16:creationId xmlns:a16="http://schemas.microsoft.com/office/drawing/2014/main" xmlns="" id="{1C54BF1C-AD82-4A55-91C1-710EC87E4C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35039788"/>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Stored Procedure</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3" name="Rectangle 2"/>
          <p:cNvSpPr/>
          <p:nvPr/>
        </p:nvSpPr>
        <p:spPr>
          <a:xfrm>
            <a:off x="2062758" y="3228945"/>
            <a:ext cx="8838049" cy="400110"/>
          </a:xfrm>
          <a:prstGeom prst="rect">
            <a:avLst/>
          </a:prstGeom>
          <a:solidFill>
            <a:schemeClr val="bg1"/>
          </a:solidFill>
        </p:spPr>
        <p:txBody>
          <a:bodyPr wrap="square">
            <a:spAutoFit/>
          </a:bodyPr>
          <a:lstStyle/>
          <a:p>
            <a:pPr algn="just"/>
            <a:r>
              <a:rPr lang="en-IN" sz="2000" dirty="0">
                <a:latin typeface="Arial" panose="020B0604020202020204" pitchFamily="34" charset="0"/>
                <a:cs typeface="Arial" panose="020B0604020202020204" pitchFamily="34" charset="0"/>
              </a:rPr>
              <a:t>A procedure is a group of PL/SQL statements that you can call by name.</a:t>
            </a:r>
          </a:p>
        </p:txBody>
      </p:sp>
      <p:sp>
        <p:nvSpPr>
          <p:cNvPr id="4" name="Rectangle 3"/>
          <p:cNvSpPr/>
          <p:nvPr/>
        </p:nvSpPr>
        <p:spPr>
          <a:xfrm>
            <a:off x="550590" y="3933056"/>
            <a:ext cx="10873208" cy="2369880"/>
          </a:xfrm>
          <a:prstGeom prst="rect">
            <a:avLst/>
          </a:prstGeom>
          <a:solidFill>
            <a:schemeClr val="bg1"/>
          </a:solid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Remember:</a:t>
            </a:r>
          </a:p>
          <a:p>
            <a:pPr>
              <a:buFont typeface="Arial" panose="020B0604020202020204" pitchFamily="34" charset="0"/>
              <a:buNone/>
            </a:pPr>
            <a:endParaRPr lang="en-IN" sz="800" dirty="0">
              <a:solidFill>
                <a:srgbClr val="FF0000"/>
              </a:solidFill>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It is </a:t>
            </a:r>
            <a:r>
              <a:rPr lang="en-IN" b="1" dirty="0">
                <a:latin typeface="Palatino Linotype" panose="02040502050505030304" pitchFamily="18" charset="0"/>
                <a:cs typeface="Segoe UI Light" panose="020B0502040204020203" pitchFamily="34" charset="0"/>
              </a:rPr>
              <a:t>not permitted </a:t>
            </a:r>
            <a:r>
              <a:rPr lang="en-IN" dirty="0">
                <a:latin typeface="Palatino Linotype" panose="02040502050505030304" pitchFamily="18" charset="0"/>
                <a:cs typeface="Segoe UI Light" panose="020B0502040204020203" pitchFamily="34" charset="0"/>
              </a:rPr>
              <a:t>to assign the value DEFAULT to stored procedure or function parameters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solidFill>
                  <a:srgbClr val="FF0000"/>
                </a:solidFill>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PROCEDURE</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insertStudent(in p_ID </a:t>
            </a:r>
            <a:r>
              <a:rPr lang="en-IN" dirty="0">
                <a:solidFill>
                  <a:srgbClr val="834689"/>
                </a:solidFill>
                <a:latin typeface="Palatino Linotype" panose="02040502050505030304" pitchFamily="18" charset="0"/>
                <a:cs typeface="Arial" panose="020B0604020202020204" pitchFamily="34" charset="0"/>
              </a:rPr>
              <a:t>INT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solidFill>
                  <a:schemeClr val="tx1">
                    <a:lumMod val="95000"/>
                    <a:lumOff val="5000"/>
                  </a:schemeClr>
                </a:solidFill>
                <a:latin typeface="Palatino Linotype" panose="02040502050505030304" pitchFamily="18" charset="0"/>
                <a:ea typeface="Segoe UI Symbol" panose="020B0502040204020203" pitchFamily="34" charset="0"/>
                <a:cs typeface="Segoe UI Semilight" panose="020B0402040204020203" pitchFamily="34" charset="0"/>
              </a:rPr>
              <a:t> 10)</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Or stored program local variables</a:t>
            </a:r>
          </a:p>
          <a:p>
            <a:r>
              <a:rPr lang="en-IN" dirty="0">
                <a:latin typeface="Palatino Linotype" panose="02040502050505030304" pitchFamily="18" charset="0"/>
                <a:cs typeface="Segoe UI Light" panose="020B0502040204020203" pitchFamily="34" charset="0"/>
              </a:rPr>
              <a:t>     </a:t>
            </a:r>
            <a:r>
              <a:rPr lang="en-IN" dirty="0">
                <a:solidFill>
                  <a:srgbClr val="FF0000"/>
                </a:solidFill>
                <a:latin typeface="Palatino Linotype" panose="02040502050505030304" pitchFamily="18" charset="0"/>
                <a:cs typeface="Segoe UI Light" panose="020B0502040204020203" pitchFamily="34" charset="0"/>
              </a:rPr>
              <a:t>e.g. </a:t>
            </a:r>
          </a:p>
          <a:p>
            <a:r>
              <a:rPr lang="en-IN" dirty="0">
                <a:latin typeface="Palatino Linotype" panose="02040502050505030304" pitchFamily="18" charset="0"/>
                <a:cs typeface="Segoe UI Light" panose="020B0502040204020203" pitchFamily="34" charset="0"/>
              </a:rPr>
              <a:t>        </a:t>
            </a:r>
            <a:r>
              <a:rPr lang="en-IN" dirty="0">
                <a:solidFill>
                  <a:srgbClr val="0077AA"/>
                </a:solidFill>
                <a:latin typeface="Palatino Linotype" panose="02040502050505030304" pitchFamily="18" charset="0"/>
                <a:cs typeface="Segoe UI Semilight" panose="020B0402040204020203" pitchFamily="34" charset="0"/>
              </a:rPr>
              <a:t>SET</a:t>
            </a:r>
            <a:r>
              <a:rPr lang="en-IN" dirty="0">
                <a:latin typeface="Palatino Linotype" panose="02040502050505030304" pitchFamily="18" charset="0"/>
                <a:cs typeface="Segoe UI Light" panose="020B0502040204020203" pitchFamily="34" charset="0"/>
              </a:rPr>
              <a:t> var_name = </a:t>
            </a:r>
            <a:r>
              <a:rPr lang="en-IN" dirty="0">
                <a:solidFill>
                  <a:srgbClr val="0077AA"/>
                </a:solidFill>
                <a:latin typeface="Palatino Linotype" panose="02040502050505030304" pitchFamily="18" charset="0"/>
                <a:cs typeface="Segoe UI Semilight" panose="020B0402040204020203" pitchFamily="34" charset="0"/>
              </a:rPr>
              <a:t>DEFAULT</a:t>
            </a:r>
            <a:r>
              <a:rPr lang="en-IN" dirty="0">
                <a:latin typeface="Palatino Linotype" panose="02040502050505030304" pitchFamily="18" charset="0"/>
                <a:cs typeface="Segoe UI Light" panose="020B0502040204020203" pitchFamily="34" charset="0"/>
              </a:rPr>
              <a:t> some_value.</a:t>
            </a:r>
          </a:p>
        </p:txBody>
      </p:sp>
      <p:pic>
        <p:nvPicPr>
          <p:cNvPr id="5" name="Picture 4">
            <a:extLst>
              <a:ext uri="{FF2B5EF4-FFF2-40B4-BE49-F238E27FC236}">
                <a16:creationId xmlns:a16="http://schemas.microsoft.com/office/drawing/2014/main" xmlns="" id="{F2063924-0DD0-426E-B45B-B06D07D99C2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36C32B08-0469-4B5B-AFFD-33F31A46456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08444974"/>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7" name="Rectangle 6"/>
          <p:cNvSpPr/>
          <p:nvPr/>
        </p:nvSpPr>
        <p:spPr>
          <a:xfrm>
            <a:off x="262558" y="1196752"/>
            <a:ext cx="8990430"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262558" y="3879046"/>
            <a:ext cx="11521280"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v_namefirst, v_namelast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12;</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concat(v_namefirst," " , v_namelast) as "Full Name";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E4950592-095B-4C53-93C0-4701A6DC83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27728C5E-F407-444A-82B3-22DCEB3E90ED}"/>
              </a:ext>
            </a:extLst>
          </p:cNvPr>
          <p:cNvSpPr/>
          <p:nvPr/>
        </p:nvSpPr>
        <p:spPr>
          <a:xfrm>
            <a:off x="262558" y="783480"/>
            <a:ext cx="8838049"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Q1. Write a stored procedure that prints all student details.</a:t>
            </a:r>
          </a:p>
        </p:txBody>
      </p:sp>
      <p:sp>
        <p:nvSpPr>
          <p:cNvPr id="9" name="Rectangle 8">
            <a:extLst>
              <a:ext uri="{FF2B5EF4-FFF2-40B4-BE49-F238E27FC236}">
                <a16:creationId xmlns:a16="http://schemas.microsoft.com/office/drawing/2014/main" xmlns="" id="{F72F3ED3-91D6-485D-A366-3926E421F759}"/>
              </a:ext>
            </a:extLst>
          </p:cNvPr>
          <p:cNvSpPr/>
          <p:nvPr/>
        </p:nvSpPr>
        <p:spPr>
          <a:xfrm>
            <a:off x="262558" y="3460938"/>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procedure to prints student nameFirst and nameLast whose student ID is 12.</a:t>
            </a:r>
          </a:p>
        </p:txBody>
      </p:sp>
      <p:sp>
        <p:nvSpPr>
          <p:cNvPr id="10" name="Footer Placeholder 2">
            <a:extLst>
              <a:ext uri="{FF2B5EF4-FFF2-40B4-BE49-F238E27FC236}">
                <a16:creationId xmlns:a16="http://schemas.microsoft.com/office/drawing/2014/main" xmlns="" id="{64A759CA-942E-4B7E-B9C7-8147A102101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00863234"/>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sp>
        <p:nvSpPr>
          <p:cNvPr id="8" name="Rectangle 7"/>
          <p:cNvSpPr/>
          <p:nvPr/>
        </p:nvSpPr>
        <p:spPr>
          <a:xfrm>
            <a:off x="262558" y="140870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getStudentByID;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getStudentByID(</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student_qualifications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student_qualifications.studentID and  student.ID = para1;</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xmlns="" id="{0BBD154F-8AB3-4057-A161-AAD9681787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7052C9-C14D-4B53-9AB0-A84A45AFFAD2}"/>
              </a:ext>
            </a:extLst>
          </p:cNvPr>
          <p:cNvSpPr/>
          <p:nvPr/>
        </p:nvSpPr>
        <p:spPr>
          <a:xfrm>
            <a:off x="262558" y="4289028"/>
            <a:ext cx="1166529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insertStudent;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insertStudent(</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p_emailID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p_namefirst, p_namelast, p_DOB, p_emailID);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10" name="Rectangle 9">
            <a:extLst>
              <a:ext uri="{FF2B5EF4-FFF2-40B4-BE49-F238E27FC236}">
                <a16:creationId xmlns:a16="http://schemas.microsoft.com/office/drawing/2014/main" xmlns="" id="{B71E19C0-AB3E-4024-B599-662238EE53FD}"/>
              </a:ext>
            </a:extLst>
          </p:cNvPr>
          <p:cNvSpPr/>
          <p:nvPr/>
        </p:nvSpPr>
        <p:spPr>
          <a:xfrm>
            <a:off x="262558" y="711472"/>
            <a:ext cx="11665296" cy="646331"/>
          </a:xfrm>
          <a:prstGeom prst="rect">
            <a:avLst/>
          </a:prstGeom>
          <a:noFill/>
        </p:spPr>
        <p:txBody>
          <a:bodyPr wrap="square">
            <a:spAutoFit/>
          </a:bodyPr>
          <a:lstStyle/>
          <a:p>
            <a:r>
              <a:rPr lang="en-IN" dirty="0">
                <a:latin typeface="Arial" panose="020B0604020202020204" pitchFamily="34" charset="0"/>
                <a:cs typeface="Arial" panose="020B0604020202020204" pitchFamily="34" charset="0"/>
              </a:rPr>
              <a:t>Q3. Write a stored procedure to get the student ID from the user, print student data along with his qualification details.</a:t>
            </a:r>
          </a:p>
        </p:txBody>
      </p:sp>
      <p:sp>
        <p:nvSpPr>
          <p:cNvPr id="11" name="Rectangle 10">
            <a:extLst>
              <a:ext uri="{FF2B5EF4-FFF2-40B4-BE49-F238E27FC236}">
                <a16:creationId xmlns:a16="http://schemas.microsoft.com/office/drawing/2014/main" xmlns="" id="{0B1EF17E-2A17-4CA8-951B-8493C5F321A0}"/>
              </a:ext>
            </a:extLst>
          </p:cNvPr>
          <p:cNvSpPr/>
          <p:nvPr/>
        </p:nvSpPr>
        <p:spPr>
          <a:xfrm>
            <a:off x="262558" y="389298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Q4. Write a stored procedure to INSERT data in STUDENT table.</a:t>
            </a:r>
          </a:p>
        </p:txBody>
      </p:sp>
      <p:sp>
        <p:nvSpPr>
          <p:cNvPr id="12" name="Footer Placeholder 2">
            <a:extLst>
              <a:ext uri="{FF2B5EF4-FFF2-40B4-BE49-F238E27FC236}">
                <a16:creationId xmlns:a16="http://schemas.microsoft.com/office/drawing/2014/main" xmlns="" id="{98068D58-1B6C-41CB-83E1-5E82540A8D3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36544262"/>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Stored Procedure - Examples</a:t>
            </a:r>
          </a:p>
        </p:txBody>
      </p:sp>
      <p:pic>
        <p:nvPicPr>
          <p:cNvPr id="6" name="Picture 5">
            <a:extLst>
              <a:ext uri="{FF2B5EF4-FFF2-40B4-BE49-F238E27FC236}">
                <a16:creationId xmlns:a16="http://schemas.microsoft.com/office/drawing/2014/main" xmlns="" id="{0BBD154F-8AB3-4057-A161-AAD9681787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2F0192A5-9AE4-4F2B-89D2-DFF80A8D3294}"/>
              </a:ext>
            </a:extLst>
          </p:cNvPr>
          <p:cNvSpPr/>
          <p:nvPr/>
        </p:nvSpPr>
        <p:spPr>
          <a:xfrm>
            <a:off x="262558" y="1209761"/>
            <a:ext cx="11665296"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getStudentWithAddress;</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getStudentWithAddress(</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IN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(45), </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p_address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(128))</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pPr marL="623888" indent="-623888"/>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namefirst, namelast, address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p_namefirst, p_namelast, p_address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student_address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student_address.studentID and student.ID=p_ID;</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a:extLst>
              <a:ext uri="{FF2B5EF4-FFF2-40B4-BE49-F238E27FC236}">
                <a16:creationId xmlns:a16="http://schemas.microsoft.com/office/drawing/2014/main" xmlns="" id="{4C1C9C4B-1910-4F68-8C0A-74C97B3397F5}"/>
              </a:ext>
            </a:extLst>
          </p:cNvPr>
          <p:cNvSpPr/>
          <p:nvPr/>
        </p:nvSpPr>
        <p:spPr>
          <a:xfrm>
            <a:off x="262558" y="783480"/>
            <a:ext cx="11665296"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Q5. Write a stored procedure to get the student ID from the user, return his </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namefirst, namelast, and his address</a:t>
            </a:r>
            <a:r>
              <a:rPr lang="en-IN" dirty="0">
                <a:latin typeface="Arial" panose="020B0604020202020204" pitchFamily="34" charset="0"/>
                <a:cs typeface="Arial" panose="020B0604020202020204" pitchFamily="34" charset="0"/>
              </a:rPr>
              <a:t> .</a:t>
            </a:r>
          </a:p>
        </p:txBody>
      </p:sp>
      <p:sp>
        <p:nvSpPr>
          <p:cNvPr id="9" name="Footer Placeholder 2">
            <a:extLst>
              <a:ext uri="{FF2B5EF4-FFF2-40B4-BE49-F238E27FC236}">
                <a16:creationId xmlns:a16="http://schemas.microsoft.com/office/drawing/2014/main" xmlns="" id="{29296B16-B0FD-4BB1-879B-12C321F37E5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xmlns="" id="{FC5C95A3-A788-496B-9276-09988C0AB6DA}"/>
              </a:ext>
            </a:extLst>
          </p:cNvPr>
          <p:cNvSpPr txBox="1"/>
          <p:nvPr/>
        </p:nvSpPr>
        <p:spPr>
          <a:xfrm>
            <a:off x="280356" y="4012029"/>
            <a:ext cx="11647497"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latin typeface="Segoe UI Semilight" panose="020B0402040204020203" pitchFamily="34" charset="0"/>
                <a:cs typeface="Segoe UI Semilight" panose="020B0402040204020203" pitchFamily="34" charset="0"/>
              </a:rPr>
              <a:t> procedureName()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aa(c1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ALTER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 ADD c2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TABLE</a:t>
            </a:r>
            <a:r>
              <a:rPr lang="en-IN" dirty="0">
                <a:latin typeface="Segoe UI Semilight" panose="020B0402040204020203" pitchFamily="34" charset="0"/>
                <a:cs typeface="Segoe UI Semilight" panose="020B0402040204020203" pitchFamily="34" charset="0"/>
              </a:rPr>
              <a:t> aa;</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7256918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DELIMITER PROBLEM</a:t>
            </a:r>
          </a:p>
        </p:txBody>
      </p:sp>
      <p:sp>
        <p:nvSpPr>
          <p:cNvPr id="3" name="Rectangle 2"/>
          <p:cNvSpPr/>
          <p:nvPr/>
        </p:nvSpPr>
        <p:spPr>
          <a:xfrm>
            <a:off x="1752372" y="3581402"/>
            <a:ext cx="8685669"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p1;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PROCEDURE</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p1(</a:t>
            </a:r>
            <a:r>
              <a:rPr lang="en-IN" dirty="0">
                <a:solidFill>
                  <a:srgbClr val="CD7311"/>
                </a:solidFill>
                <a:latin typeface="Segoe UI Semilight" panose="020B0402040204020203" pitchFamily="34" charset="0"/>
                <a:ea typeface="Segoe UI Symbol" panose="020B0502040204020203" pitchFamily="34" charset="0"/>
                <a:cs typeface="Segoe UI Semilight" panose="020B0402040204020203" pitchFamily="34" charset="0"/>
              </a:rPr>
              <a:t>OUT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(100))</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"Hello World123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para1;</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85000"/>
                    <a:lumOff val="1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4" name="Picture 3">
            <a:extLst>
              <a:ext uri="{FF2B5EF4-FFF2-40B4-BE49-F238E27FC236}">
                <a16:creationId xmlns:a16="http://schemas.microsoft.com/office/drawing/2014/main" xmlns="" id="{D0A7CBCB-7C39-4366-9F8D-9978908D88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634A863-8799-4272-AEB1-893143F0FF5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810454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C6776BD-8251-41BA-9BD0-9E8B322E62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5021742E-AF5D-4FA1-B19B-8A1EF717F9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itle 1">
            <a:extLst>
              <a:ext uri="{FF2B5EF4-FFF2-40B4-BE49-F238E27FC236}">
                <a16:creationId xmlns:a16="http://schemas.microsoft.com/office/drawing/2014/main" xmlns="" id="{FF789B70-1EB2-4965-BF9A-8B5E196C2611}"/>
              </a:ext>
            </a:extLst>
          </p:cNvPr>
          <p:cNvSpPr txBox="1">
            <a:spLocks/>
          </p:cNvSpPr>
          <p:nvPr/>
        </p:nvSpPr>
        <p:spPr>
          <a:xfrm>
            <a:off x="1676400" y="2060848"/>
            <a:ext cx="8839200"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cursor</a:t>
            </a:r>
          </a:p>
        </p:txBody>
      </p:sp>
      <p:sp>
        <p:nvSpPr>
          <p:cNvPr id="9" name="Rectangle 8">
            <a:extLst>
              <a:ext uri="{FF2B5EF4-FFF2-40B4-BE49-F238E27FC236}">
                <a16:creationId xmlns:a16="http://schemas.microsoft.com/office/drawing/2014/main" xmlns="" id="{7C7BDE77-B22A-4D65-9FD9-678ABBC86584}"/>
              </a:ext>
            </a:extLst>
          </p:cNvPr>
          <p:cNvSpPr/>
          <p:nvPr/>
        </p:nvSpPr>
        <p:spPr>
          <a:xfrm>
            <a:off x="647718" y="5296167"/>
            <a:ext cx="11316186" cy="1107996"/>
          </a:xfrm>
          <a:prstGeom prst="rect">
            <a:avLst/>
          </a:prstGeom>
          <a:noFill/>
        </p:spPr>
        <p:txBody>
          <a:bodyPr wrap="square">
            <a:spAutoFit/>
          </a:bodyPr>
          <a:lstStyle/>
          <a:p>
            <a:pPr>
              <a:buFont typeface="Arial" panose="020B0604020202020204" pitchFamily="34" charset="0"/>
              <a:buNone/>
            </a:pPr>
            <a:r>
              <a:rPr lang="en-IN" sz="2200" dirty="0">
                <a:solidFill>
                  <a:srgbClr val="FF0000"/>
                </a:solidFill>
                <a:latin typeface="Arial" panose="020B0604020202020204" pitchFamily="34" charset="0"/>
                <a:cs typeface="Arial" panose="020B0604020202020204" pitchFamily="34" charset="0"/>
              </a:rPr>
              <a:t>Note:</a:t>
            </a:r>
          </a:p>
          <a:p>
            <a:pPr>
              <a:buFont typeface="Arial" panose="020B0604020202020204" pitchFamily="34" charset="0"/>
              <a:buNone/>
            </a:pPr>
            <a:endParaRPr lang="en-IN" sz="800"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Cursor declarations must appear before handler declarations. Variable and condition declarations must appear before cursor or handler declarations.</a:t>
            </a:r>
          </a:p>
        </p:txBody>
      </p:sp>
      <p:sp>
        <p:nvSpPr>
          <p:cNvPr id="10" name="TextBox 9">
            <a:extLst>
              <a:ext uri="{FF2B5EF4-FFF2-40B4-BE49-F238E27FC236}">
                <a16:creationId xmlns:a16="http://schemas.microsoft.com/office/drawing/2014/main" xmlns="" id="{2D900A49-8A93-41EF-AD71-BC8BDD7D0A38}"/>
              </a:ext>
            </a:extLst>
          </p:cNvPr>
          <p:cNvSpPr txBox="1"/>
          <p:nvPr/>
        </p:nvSpPr>
        <p:spPr>
          <a:xfrm>
            <a:off x="479377" y="2750840"/>
            <a:ext cx="11484528" cy="400110"/>
          </a:xfrm>
          <a:prstGeom prst="rect">
            <a:avLst/>
          </a:prstGeom>
          <a:noFill/>
        </p:spPr>
        <p:txBody>
          <a:bodyPr wrap="square">
            <a:spAutoFit/>
          </a:bodyPr>
          <a:lstStyle/>
          <a:p>
            <a:r>
              <a:rPr lang="en-US" sz="2000" b="0" i="0" dirty="0">
                <a:solidFill>
                  <a:srgbClr val="000000"/>
                </a:solidFill>
                <a:effectLst/>
                <a:latin typeface="Palatino Linotype" panose="02040502050505030304" pitchFamily="18" charset="0"/>
              </a:rPr>
              <a:t>A cursor allows you to </a:t>
            </a:r>
            <a:r>
              <a:rPr lang="en-US" sz="2000" b="0" i="0" u="none" strike="noStrike" dirty="0">
                <a:effectLst/>
                <a:latin typeface="Palatino Linotype" panose="02040502050505030304" pitchFamily="18" charset="0"/>
              </a:rPr>
              <a:t>iterate </a:t>
            </a:r>
            <a:r>
              <a:rPr lang="en-US" sz="2000" b="0" i="0" dirty="0">
                <a:solidFill>
                  <a:srgbClr val="000000"/>
                </a:solidFill>
                <a:effectLst/>
                <a:latin typeface="Palatino Linotype" panose="02040502050505030304" pitchFamily="18" charset="0"/>
              </a:rPr>
              <a:t>a set of rows returned by a query and process each row individually.</a:t>
            </a:r>
            <a:endParaRPr lang="en-IN" sz="2000" dirty="0">
              <a:latin typeface="Palatino Linotype" panose="02040502050505030304" pitchFamily="18" charset="0"/>
            </a:endParaRPr>
          </a:p>
        </p:txBody>
      </p:sp>
      <p:sp>
        <p:nvSpPr>
          <p:cNvPr id="11" name="TextBox 10">
            <a:extLst>
              <a:ext uri="{FF2B5EF4-FFF2-40B4-BE49-F238E27FC236}">
                <a16:creationId xmlns:a16="http://schemas.microsoft.com/office/drawing/2014/main" xmlns="" id="{A07758F8-2FC5-4547-BE32-46AF327D9161}"/>
              </a:ext>
            </a:extLst>
          </p:cNvPr>
          <p:cNvSpPr txBox="1"/>
          <p:nvPr/>
        </p:nvSpPr>
        <p:spPr>
          <a:xfrm>
            <a:off x="647718" y="3289647"/>
            <a:ext cx="10884138" cy="1938992"/>
          </a:xfrm>
          <a:prstGeom prst="rect">
            <a:avLst/>
          </a:prstGeom>
          <a:no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Remember:</a:t>
            </a:r>
          </a:p>
          <a:p>
            <a:pPr marL="285750" indent="-285750">
              <a:buFont typeface="Arial" panose="020B0604020202020204" pitchFamily="34" charset="0"/>
              <a:buChar char="•"/>
            </a:pPr>
            <a:endParaRPr lang="en-US" sz="8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Read only: </a:t>
            </a:r>
            <a:r>
              <a:rPr lang="en-US" dirty="0">
                <a:latin typeface="Arial" panose="020B0604020202020204" pitchFamily="34" charset="0"/>
                <a:cs typeface="Arial" panose="020B0604020202020204" pitchFamily="34" charset="0"/>
              </a:rPr>
              <a:t>Not updatable.</a:t>
            </a:r>
          </a:p>
          <a:p>
            <a:pPr marL="285750" indent="-285750">
              <a:buFont typeface="Arial" panose="020B0604020202020204" pitchFamily="34" charset="0"/>
              <a:buChar char="•"/>
            </a:pPr>
            <a:r>
              <a:rPr lang="en-US" dirty="0">
                <a:solidFill>
                  <a:srgbClr val="006C86"/>
                </a:solidFill>
                <a:latin typeface="Arial" panose="020B0604020202020204" pitchFamily="34" charset="0"/>
                <a:cs typeface="Arial" panose="020B0604020202020204" pitchFamily="34" charset="0"/>
              </a:rPr>
              <a:t>Nonscrollable:</a:t>
            </a:r>
            <a:r>
              <a:rPr lang="en-US" dirty="0">
                <a:latin typeface="Arial" panose="020B0604020202020204" pitchFamily="34" charset="0"/>
                <a:cs typeface="Arial" panose="020B0604020202020204" pitchFamily="34" charset="0"/>
              </a:rPr>
              <a:t> Can be traversed only in one direction and cannot skip rows.</a:t>
            </a:r>
          </a:p>
          <a:p>
            <a:pPr marL="285750" indent="-285750">
              <a:buFont typeface="Arial" panose="020B0604020202020204" pitchFamily="34" charset="0"/>
              <a:buChar char="•"/>
            </a:pPr>
            <a:r>
              <a:rPr lang="en-IN" dirty="0">
                <a:solidFill>
                  <a:srgbClr val="006C86"/>
                </a:solidFill>
                <a:latin typeface="Arial" panose="020B0604020202020204" pitchFamily="34" charset="0"/>
                <a:cs typeface="Arial" panose="020B0604020202020204" pitchFamily="34" charset="0"/>
              </a:rPr>
              <a:t>Asensitive:</a:t>
            </a:r>
            <a:r>
              <a:rPr lang="en-IN" dirty="0">
                <a:latin typeface="Arial" panose="020B0604020202020204" pitchFamily="34" charset="0"/>
                <a:cs typeface="Arial" panose="020B0604020202020204" pitchFamily="34" charset="0"/>
              </a:rPr>
              <a:t> there are two kinds of cursors: asensitive cursor and insensitive cursor. An asensitive cursor points to the actual data, whereas an insensitive cursor uses a temporary copy of the data. </a:t>
            </a:r>
            <a:r>
              <a:rPr lang="en-IN" b="0" i="0" dirty="0">
                <a:solidFill>
                  <a:srgbClr val="000000"/>
                </a:solidFill>
                <a:effectLst/>
                <a:latin typeface="Arial" panose="020B0604020202020204" pitchFamily="34" charset="0"/>
                <a:cs typeface="Arial" panose="020B0604020202020204" pitchFamily="34" charset="0"/>
              </a:rPr>
              <a:t>MySQL cursor is asensitive.</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xmlns="" id="{8614521A-16C6-4B8F-8880-B939C77D302C}"/>
              </a:ext>
            </a:extLst>
          </p:cNvPr>
          <p:cNvSpPr txBox="1"/>
          <p:nvPr/>
        </p:nvSpPr>
        <p:spPr>
          <a:xfrm>
            <a:off x="164603" y="1558533"/>
            <a:ext cx="5930603"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chemeClr val="tx2">
                    <a:lumMod val="75000"/>
                  </a:schemeClr>
                </a:solidFill>
                <a:effectLst/>
                <a:latin typeface="arial" panose="020B0604020202020204" pitchFamily="34" charset="0"/>
              </a:rPr>
              <a:t>A </a:t>
            </a:r>
            <a:r>
              <a:rPr lang="en-US" b="1" i="0" dirty="0">
                <a:solidFill>
                  <a:schemeClr val="tx2">
                    <a:lumMod val="75000"/>
                  </a:schemeClr>
                </a:solidFill>
                <a:effectLst/>
                <a:latin typeface="arial" panose="020B0604020202020204" pitchFamily="34" charset="0"/>
              </a:rPr>
              <a:t>cursor</a:t>
            </a:r>
            <a:r>
              <a:rPr lang="en-US" b="0" i="0" dirty="0">
                <a:solidFill>
                  <a:schemeClr val="tx2">
                    <a:lumMod val="75000"/>
                  </a:schemeClr>
                </a:solidFill>
                <a:effectLst/>
                <a:latin typeface="arial" panose="020B0604020202020204" pitchFamily="34" charset="0"/>
              </a:rPr>
              <a:t> is a temporary work area created in the system memory when a SQL statement is executed.</a:t>
            </a:r>
            <a:endParaRPr lang="en-IN" dirty="0">
              <a:solidFill>
                <a:schemeClr val="tx2">
                  <a:lumMod val="75000"/>
                </a:schemeClr>
              </a:solidFill>
            </a:endParaRPr>
          </a:p>
        </p:txBody>
      </p:sp>
      <p:pic>
        <p:nvPicPr>
          <p:cNvPr id="13" name="Picture 2" descr="MySQL Cursor Steps">
            <a:extLst>
              <a:ext uri="{FF2B5EF4-FFF2-40B4-BE49-F238E27FC236}">
                <a16:creationId xmlns:a16="http://schemas.microsoft.com/office/drawing/2014/main" xmlns="" id="{E604EC47-4E72-4316-80A7-DAE840488311}"/>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934966" y="69152"/>
            <a:ext cx="7901834" cy="128156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844564716"/>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a:t>
            </a:r>
          </a:p>
        </p:txBody>
      </p:sp>
      <p:sp>
        <p:nvSpPr>
          <p:cNvPr id="3" name="Rectangle 2"/>
          <p:cNvSpPr/>
          <p:nvPr/>
        </p:nvSpPr>
        <p:spPr>
          <a:xfrm>
            <a:off x="262558" y="985366"/>
            <a:ext cx="11593288" cy="5663089"/>
          </a:xfrm>
          <a:prstGeom prst="rect">
            <a:avLst/>
          </a:prstGeom>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STEPS:</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sz="2000" dirty="0">
                <a:solidFill>
                  <a:srgbClr val="0077AA"/>
                </a:solidFill>
                <a:latin typeface="Liberation Mono"/>
              </a:rPr>
              <a:t>DECLARE cursor_name CURSOR FOR select_statement</a:t>
            </a:r>
            <a:endParaRPr lang="en-IN" sz="1900" dirty="0">
              <a:solidFill>
                <a:srgbClr val="0077AA"/>
              </a:solidFill>
              <a:latin typeface="Liberation Mono"/>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endParaRPr lang="en-IN" sz="800" dirty="0">
              <a:solidFill>
                <a:srgbClr val="FF0000"/>
              </a:solidFill>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declares a cursor and associates it with a SELECT statement that retrieves the rows to be traversed by the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OPEN cursor_name</a:t>
            </a:r>
            <a:endParaRPr lang="en-IN"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opens a previously declared cursor.</a:t>
            </a:r>
          </a:p>
          <a:p>
            <a:pPr marL="261938"/>
            <a:endParaRPr lang="en-IN" sz="800" dirty="0">
              <a:solidFill>
                <a:srgbClr val="0077AA"/>
              </a:solidFill>
              <a:latin typeface="Liberation Mono"/>
            </a:endParaRPr>
          </a:p>
          <a:p>
            <a:pPr marL="261938"/>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FETCH [[NEXT] FROM] cursor_name INTO var_name [, var_name] . . .</a:t>
            </a:r>
            <a:endParaRPr lang="en-IN" dirty="0">
              <a:solidFill>
                <a:srgbClr val="0077AA"/>
              </a:solidFill>
              <a:latin typeface="Liberation Mono"/>
            </a:endParaRPr>
          </a:p>
          <a:p>
            <a:pPr marL="285750" indent="-285750">
              <a:buFont typeface="Arial" panose="020B0604020202020204" pitchFamily="34" charset="0"/>
              <a:buChar char="•"/>
            </a:pPr>
            <a:endParaRPr lang="en-IN" sz="400" dirty="0">
              <a:solidFill>
                <a:srgbClr val="0077AA"/>
              </a:solidFill>
              <a:latin typeface="Liberation Mono"/>
            </a:endParaRPr>
          </a:p>
          <a:p>
            <a:pPr marL="261938"/>
            <a:r>
              <a:rPr lang="en-IN" dirty="0">
                <a:latin typeface="Palatino Linotype" panose="02040502050505030304" pitchFamily="18" charset="0"/>
                <a:cs typeface="Arial" panose="020B0604020202020204" pitchFamily="34" charset="0"/>
              </a:rPr>
              <a:t>This statement fetches the next row for the SELECT statement associated with the specified cursor (which must be open), and advances the cursor pointer. If a row exists, the fetched columns are stored in the named variables. The number of columns retrieved by the SELECT statement must match the number of output variables specified in the FETCH statement.</a:t>
            </a:r>
          </a:p>
          <a:p>
            <a:pPr marL="261938"/>
            <a:endParaRPr lang="en-IN" sz="8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If no more rows are available, a </a:t>
            </a:r>
            <a:r>
              <a:rPr lang="en-IN" b="1" dirty="0">
                <a:latin typeface="Palatino Linotype" panose="02040502050505030304" pitchFamily="18" charset="0"/>
                <a:cs typeface="Arial" panose="020B0604020202020204" pitchFamily="34" charset="0"/>
              </a:rPr>
              <a:t>No Data condition</a:t>
            </a:r>
            <a:r>
              <a:rPr lang="en-IN" dirty="0">
                <a:latin typeface="Palatino Linotype" panose="02040502050505030304" pitchFamily="18" charset="0"/>
                <a:cs typeface="Arial" panose="020B0604020202020204" pitchFamily="34" charset="0"/>
              </a:rPr>
              <a:t>.</a:t>
            </a:r>
            <a:endParaRPr lang="en-IN" b="1"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endParaRPr lang="en-IN" sz="800" dirty="0">
              <a:solidFill>
                <a:srgbClr val="0077AA"/>
              </a:solidFill>
              <a:latin typeface="Liberation Mono"/>
            </a:endParaRPr>
          </a:p>
          <a:p>
            <a:pPr marL="285750" indent="-285750">
              <a:buFont typeface="Arial" panose="020B0604020202020204" pitchFamily="34" charset="0"/>
              <a:buChar char="•"/>
            </a:pPr>
            <a:r>
              <a:rPr lang="en-IN" sz="2000" dirty="0">
                <a:solidFill>
                  <a:srgbClr val="0077AA"/>
                </a:solidFill>
                <a:latin typeface="Liberation Mono"/>
              </a:rPr>
              <a:t>CLOSE cursor_name</a:t>
            </a:r>
            <a:endParaRPr lang="en-IN" dirty="0">
              <a:solidFill>
                <a:srgbClr val="0077AA"/>
              </a:solidFill>
              <a:latin typeface="Liberation Mono"/>
            </a:endParaRPr>
          </a:p>
          <a:p>
            <a:endParaRPr lang="en-IN" sz="400" dirty="0">
              <a:latin typeface="Palatino Linotype" panose="02040502050505030304" pitchFamily="18" charset="0"/>
              <a:cs typeface="Arial" panose="020B0604020202020204" pitchFamily="34" charset="0"/>
            </a:endParaRPr>
          </a:p>
          <a:p>
            <a:pPr marL="261938"/>
            <a:r>
              <a:rPr lang="en-IN" dirty="0">
                <a:latin typeface="Palatino Linotype" panose="02040502050505030304" pitchFamily="18" charset="0"/>
                <a:cs typeface="Arial" panose="020B0604020202020204" pitchFamily="34" charset="0"/>
              </a:rPr>
              <a:t>This statement closes a previously opened cursor.</a:t>
            </a:r>
            <a:endParaRPr lang="en-IN" dirty="0">
              <a:solidFill>
                <a:schemeClr val="bg1"/>
              </a:solidFill>
              <a:latin typeface="Palatino Linotype" panose="02040502050505030304" pitchFamily="18" charset="0"/>
              <a:cs typeface="Arial" panose="020B0604020202020204" pitchFamily="34" charset="0"/>
            </a:endParaRPr>
          </a:p>
        </p:txBody>
      </p:sp>
      <p:pic>
        <p:nvPicPr>
          <p:cNvPr id="16" name="Picture 15">
            <a:extLst>
              <a:ext uri="{FF2B5EF4-FFF2-40B4-BE49-F238E27FC236}">
                <a16:creationId xmlns:a16="http://schemas.microsoft.com/office/drawing/2014/main" xmlns="" id="{6C7107E2-8357-45C0-84DA-49ED196282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A17A487-6852-4FAC-9A86-8EF685A3046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4093036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xmlns="" id="{B8A17B3F-CAA5-4093-A098-3DA35FE41E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Using cursor get all student details. </a:t>
            </a:r>
          </a:p>
        </p:txBody>
      </p:sp>
      <p:sp>
        <p:nvSpPr>
          <p:cNvPr id="10" name="Rectangle 9">
            <a:extLst>
              <a:ext uri="{FF2B5EF4-FFF2-40B4-BE49-F238E27FC236}">
                <a16:creationId xmlns:a16="http://schemas.microsoft.com/office/drawing/2014/main" xmlns="" id="{A6AAE254-1EBD-419D-86B0-D26ECDDC8284}"/>
              </a:ext>
            </a:extLst>
          </p:cNvPr>
          <p:cNvSpPr/>
          <p:nvPr/>
        </p:nvSpPr>
        <p:spPr>
          <a:xfrm>
            <a:off x="550590" y="1173618"/>
            <a:ext cx="11377264" cy="563231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 IF EXISTS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getAllStudent;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PROCEDURE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getAllStudent()</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int;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v_namefirst, v_namelast  varchar(45);</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v_dob date;</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v_emailID varchar(128);</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CURSOR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EXIT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HANDLER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NOT FOUND SELECT </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"No more student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OPEN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 </a:t>
            </a:r>
            <a:r>
              <a:rPr lang="en-US" dirty="0">
                <a:solidFill>
                  <a:srgbClr val="0077AA"/>
                </a:solidFill>
                <a:latin typeface="Segoe UI Semilight" panose="020B0402040204020203" pitchFamily="34" charset="0"/>
                <a:cs typeface="Segoe UI Semilight" panose="020B0402040204020203" pitchFamily="34" charset="0"/>
              </a:rPr>
              <a:t>LOOP</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FETCH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v_ID, v_namefirst, v_namelast, v_dob, v_emailID;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LOOP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loopLabel;</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CLOSE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xmlns="" id="{A82E4E90-6A65-44A5-BB95-2A1DB63A2F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3080740"/>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 Examples</a:t>
            </a:r>
          </a:p>
        </p:txBody>
      </p:sp>
      <p:pic>
        <p:nvPicPr>
          <p:cNvPr id="6" name="Picture 5">
            <a:extLst>
              <a:ext uri="{FF2B5EF4-FFF2-40B4-BE49-F238E27FC236}">
                <a16:creationId xmlns:a16="http://schemas.microsoft.com/office/drawing/2014/main" xmlns="" id="{B8A17B3F-CAA5-4093-A098-3DA35FE41EE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83354D7-970D-4888-9F46-BFFCD1A8C4A7}"/>
              </a:ext>
            </a:extLst>
          </p:cNvPr>
          <p:cNvSpPr/>
          <p:nvPr/>
        </p:nvSpPr>
        <p:spPr>
          <a:xfrm>
            <a:off x="2278782" y="476672"/>
            <a:ext cx="9649072"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Q2 Write a program to enter studentID and using cursor get his student qualification details. </a:t>
            </a:r>
          </a:p>
        </p:txBody>
      </p:sp>
      <p:sp>
        <p:nvSpPr>
          <p:cNvPr id="10" name="Rectangle 9">
            <a:extLst>
              <a:ext uri="{FF2B5EF4-FFF2-40B4-BE49-F238E27FC236}">
                <a16:creationId xmlns:a16="http://schemas.microsoft.com/office/drawing/2014/main" xmlns="" id="{A6AAE254-1EBD-419D-86B0-D26ECDDC8284}"/>
              </a:ext>
            </a:extLst>
          </p:cNvPr>
          <p:cNvSpPr/>
          <p:nvPr/>
        </p:nvSpPr>
        <p:spPr>
          <a:xfrm>
            <a:off x="1" y="908720"/>
            <a:ext cx="12190412" cy="6001643"/>
          </a:xfrm>
          <a:prstGeom prst="rect">
            <a:avLst/>
          </a:prstGeom>
          <a:noFill/>
        </p:spPr>
        <p:txBody>
          <a:bodyPr wrap="square">
            <a:spAutoFit/>
          </a:bodyPr>
          <a:lstStyle/>
          <a:p>
            <a:r>
              <a:rPr lang="en-US" sz="1600" dirty="0">
                <a:solidFill>
                  <a:srgbClr val="0077AA"/>
                </a:solidFill>
                <a:latin typeface="Segoe UI Semilight" panose="020B0402040204020203" pitchFamily="34" charset="0"/>
                <a:cs typeface="Segoe UI Semilight" panose="020B0402040204020203" pitchFamily="34" charset="0"/>
              </a:rPr>
              <a:t>DROP</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if EXISTS getStudentQualification;</a:t>
            </a:r>
          </a:p>
          <a:p>
            <a:r>
              <a:rPr lang="en-US" sz="1600" dirty="0">
                <a:solidFill>
                  <a:srgbClr val="0077AA"/>
                </a:solidFill>
                <a:latin typeface="Segoe UI Semilight" panose="020B0402040204020203" pitchFamily="34" charset="0"/>
                <a:cs typeface="Segoe UI Semilight" panose="020B0402040204020203" pitchFamily="34" charset="0"/>
              </a:rPr>
              <a:t>CREATE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PROCEDURE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getStudentQualification(v_ID int)</a:t>
            </a: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b1:begin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x  int;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into x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ID = v_ID;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if</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sz="1600" dirty="0">
                <a:solidFill>
                  <a:srgbClr val="0077AA"/>
                </a:solidFill>
                <a:latin typeface="Segoe UI Semilight" panose="020B0402040204020203" pitchFamily="34" charset="0"/>
                <a:cs typeface="Segoe UI Semilight" panose="020B0402040204020203" pitchFamily="34" charset="0"/>
              </a:rPr>
              <a:t>then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 not found....";</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else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b2: begin</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v_name, v_college, v_university varchar(128);</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v_marks varchar(45);</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v_year int;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cursor for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name, college, university, marks, year </a:t>
            </a:r>
            <a:r>
              <a:rPr lang="en-US" sz="1600" dirty="0">
                <a:solidFill>
                  <a:srgbClr val="0077AA"/>
                </a:solidFill>
                <a:latin typeface="Segoe UI Semilight" panose="020B0402040204020203" pitchFamily="34" charset="0"/>
                <a:cs typeface="Segoe UI Semilight" panose="020B0402040204020203" pitchFamily="34" charset="0"/>
              </a:rPr>
              <a:t>FROM</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student_qualifications </a:t>
            </a:r>
            <a:r>
              <a:rPr lang="en-US" sz="1600" dirty="0">
                <a:solidFill>
                  <a:srgbClr val="0077AA"/>
                </a:solidFill>
                <a:latin typeface="Segoe UI Semilight" panose="020B0402040204020203" pitchFamily="34" charset="0"/>
                <a:cs typeface="Segoe UI Semilight" panose="020B0402040204020203" pitchFamily="34" charset="0"/>
              </a:rPr>
              <a:t>where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studentID = x;</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declare </a:t>
            </a:r>
            <a:r>
              <a:rPr lang="en-US" sz="1600" dirty="0">
                <a:solidFill>
                  <a:srgbClr val="0077AA"/>
                </a:solidFill>
                <a:latin typeface="Segoe UI Semilight" panose="020B0402040204020203" pitchFamily="34" charset="0"/>
                <a:cs typeface="Segoe UI Semilight" panose="020B0402040204020203" pitchFamily="34" charset="0"/>
              </a:rPr>
              <a:t>exit handler for NOT FOUND SELECT </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"Done";</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OPEN</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lbl:loop</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FETCH</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cur1</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INTO</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SELECT</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v_name, v_college, v_university, v_marks, v_year;</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end loop lbl;</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CLOSE</a:t>
            </a:r>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cur1;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b2;</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sz="1600" dirty="0">
                <a:solidFill>
                  <a:srgbClr val="0077AA"/>
                </a:solidFill>
                <a:latin typeface="Segoe UI Semilight" panose="020B0402040204020203" pitchFamily="34" charset="0"/>
                <a:cs typeface="Segoe UI Semilight" panose="020B0402040204020203" pitchFamily="34" charset="0"/>
              </a:rPr>
              <a:t>end if</a:t>
            </a:r>
            <a:endParaRPr lang="en-US" sz="1600"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US" sz="1600" b="1" dirty="0">
                <a:solidFill>
                  <a:schemeClr val="tx1">
                    <a:lumMod val="95000"/>
                    <a:lumOff val="5000"/>
                  </a:schemeClr>
                </a:solidFill>
                <a:latin typeface="Segoe UI Semilight" panose="020B0402040204020203" pitchFamily="34" charset="0"/>
                <a:cs typeface="Segoe UI Semilight" panose="020B0402040204020203" pitchFamily="34" charset="0"/>
              </a:rPr>
              <a:t>end b1 $$</a:t>
            </a:r>
          </a:p>
          <a:p>
            <a:r>
              <a:rPr lang="en-US" sz="1600"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IN" sz="1600"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Footer Placeholder 2">
            <a:extLst>
              <a:ext uri="{FF2B5EF4-FFF2-40B4-BE49-F238E27FC236}">
                <a16:creationId xmlns:a16="http://schemas.microsoft.com/office/drawing/2014/main" xmlns="" id="{B66F5236-7DED-48F6-9576-BADF220FE4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3177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one-to-one relationship</a:t>
            </a:r>
          </a:p>
        </p:txBody>
      </p:sp>
    </p:spTree>
    <p:extLst>
      <p:ext uri="{BB962C8B-B14F-4D97-AF65-F5344CB8AC3E}">
        <p14:creationId xmlns:p14="http://schemas.microsoft.com/office/powerpoint/2010/main" xmlns="" val="1645402670"/>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EXCEPTION / SIGNAL</a:t>
            </a:r>
          </a:p>
        </p:txBody>
      </p:sp>
      <p:pic>
        <p:nvPicPr>
          <p:cNvPr id="3" name="Picture 2">
            <a:extLst>
              <a:ext uri="{FF2B5EF4-FFF2-40B4-BE49-F238E27FC236}">
                <a16:creationId xmlns:a16="http://schemas.microsoft.com/office/drawing/2014/main" xmlns="" id="{A10FBD7A-83CE-4BD2-B1EB-76CE5D7278D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15C11097-8A1F-42E3-8708-7EAE6DD8E9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396936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Exception / Signal </a:t>
            </a:r>
          </a:p>
        </p:txBody>
      </p:sp>
      <p:sp>
        <p:nvSpPr>
          <p:cNvPr id="8" name="Rectangle 7"/>
          <p:cNvSpPr/>
          <p:nvPr/>
        </p:nvSpPr>
        <p:spPr>
          <a:xfrm>
            <a:off x="406574" y="851017"/>
            <a:ext cx="11449272" cy="5632311"/>
          </a:xfrm>
          <a:prstGeom prst="rect">
            <a:avLst/>
          </a:prstGeom>
          <a:noFill/>
        </p:spPr>
        <p:txBody>
          <a:bodyPr wrap="square">
            <a:spAutoFit/>
          </a:bodyPr>
          <a:lstStyle/>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PROCEDURE IF EXISTS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PROCEDURE procedureName()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begin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a INT DEFAULT 101;</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myException CONDITION FOR SQLSTATE '45000';</a:t>
            </a:r>
          </a:p>
          <a:p>
            <a:endPar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endParaRP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 DECLARE EXIT HANDLER FOR 1146 SELECT 'table not found';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DECLARE EXIT HANDLER FOR 1064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IF a = 10 then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SELECT 'ok';</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ELSE</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SIGNAL myException</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SET MESSAGE_TEXT = 'bad';</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IF;</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end $</a:t>
            </a:r>
          </a:p>
          <a:p>
            <a:r>
              <a:rPr lang="en-IN" sz="2000"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43B984A7-81CE-49CB-8860-7EE3BFBDAB4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F6741EFA-3197-4C24-903B-B8B82AEAA4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82746930"/>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70892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FUNCTIONS</a:t>
            </a:r>
          </a:p>
        </p:txBody>
      </p:sp>
      <p:sp>
        <p:nvSpPr>
          <p:cNvPr id="3" name="Rectangle 2"/>
          <p:cNvSpPr/>
          <p:nvPr/>
        </p:nvSpPr>
        <p:spPr>
          <a:xfrm>
            <a:off x="262558" y="798273"/>
            <a:ext cx="11593288" cy="1692771"/>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First, you specify the name of the stored function after CREATE FUNCTION clause.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Second, you list all parameters of the stored function inside the parentheses.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Third, the RETURNS clause may be specified only for a </a:t>
            </a:r>
            <a:r>
              <a:rPr lang="en-IN" i="1" dirty="0">
                <a:latin typeface="Palatino Linotype" panose="02040502050505030304" pitchFamily="18" charset="0"/>
                <a:cs typeface="Arial" panose="020B0604020202020204" pitchFamily="34" charset="0"/>
              </a:rPr>
              <a:t>FUNCTION</a:t>
            </a:r>
            <a:r>
              <a:rPr lang="en-IN" dirty="0">
                <a:latin typeface="Palatino Linotype" panose="02040502050505030304" pitchFamily="18" charset="0"/>
                <a:cs typeface="Arial" panose="020B0604020202020204" pitchFamily="34" charset="0"/>
              </a:rPr>
              <a:t>, for which it is mandatory. It indicates the return type of the function, and the function body must contain a RETURN value statement. </a:t>
            </a:r>
          </a:p>
        </p:txBody>
      </p:sp>
      <p:sp>
        <p:nvSpPr>
          <p:cNvPr id="6" name="Rectangle 5"/>
          <p:cNvSpPr/>
          <p:nvPr/>
        </p:nvSpPr>
        <p:spPr>
          <a:xfrm>
            <a:off x="6057111" y="145014"/>
            <a:ext cx="5929354" cy="400110"/>
          </a:xfrm>
          <a:prstGeom prst="rect">
            <a:avLst/>
          </a:prstGeom>
        </p:spPr>
        <p:txBody>
          <a:bodyPr wrap="square">
            <a:spAutoFit/>
          </a:bodyPr>
          <a:lstStyle/>
          <a:p>
            <a:r>
              <a:rPr lang="en-US" sz="2000" dirty="0">
                <a:solidFill>
                  <a:schemeClr val="accent1">
                    <a:lumMod val="75000"/>
                  </a:schemeClr>
                </a:solidFill>
              </a:rPr>
              <a:t>SET GLOBAL log_bin_trust_function_creators = 1;</a:t>
            </a:r>
          </a:p>
        </p:txBody>
      </p:sp>
      <p:pic>
        <p:nvPicPr>
          <p:cNvPr id="7" name="Picture 6">
            <a:extLst>
              <a:ext uri="{FF2B5EF4-FFF2-40B4-BE49-F238E27FC236}">
                <a16:creationId xmlns:a16="http://schemas.microsoft.com/office/drawing/2014/main" xmlns="" id="{6D7A3C7C-268E-4ACB-A61F-5790775C9D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B7E78470-387C-4E67-9CEB-5029DE91AD36}"/>
              </a:ext>
            </a:extLst>
          </p:cNvPr>
          <p:cNvSpPr/>
          <p:nvPr/>
        </p:nvSpPr>
        <p:spPr>
          <a:xfrm>
            <a:off x="260467" y="3429000"/>
            <a:ext cx="11593288" cy="1138773"/>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By default, all parameters are IN parameters.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specify IN , OUT or INOUT modifiers to the parameters.</a:t>
            </a:r>
          </a:p>
        </p:txBody>
      </p:sp>
      <p:sp>
        <p:nvSpPr>
          <p:cNvPr id="9" name="Rectangle 8">
            <a:extLst>
              <a:ext uri="{FF2B5EF4-FFF2-40B4-BE49-F238E27FC236}">
                <a16:creationId xmlns:a16="http://schemas.microsoft.com/office/drawing/2014/main" xmlns="" id="{7534D259-070A-4EAB-AAAF-5CDE1A00D255}"/>
              </a:ext>
            </a:extLst>
          </p:cNvPr>
          <p:cNvSpPr/>
          <p:nvPr/>
        </p:nvSpPr>
        <p:spPr>
          <a:xfrm>
            <a:off x="298562" y="4799255"/>
            <a:ext cx="11593288" cy="1261884"/>
          </a:xfrm>
          <a:prstGeom prst="rect">
            <a:avLst/>
          </a:prstGeom>
          <a:no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IMP:</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rgbClr val="FF0000"/>
                </a:solidFill>
                <a:latin typeface="Palatino Linotype" panose="02040502050505030304" pitchFamily="18" charset="0"/>
              </a:rPr>
              <a:t> </a:t>
            </a:r>
            <a:r>
              <a:rPr lang="en-IN" dirty="0">
                <a:solidFill>
                  <a:schemeClr val="tx1">
                    <a:lumMod val="95000"/>
                    <a:lumOff val="5000"/>
                  </a:schemeClr>
                </a:solidFill>
                <a:latin typeface="Palatino Linotype" panose="02040502050505030304" pitchFamily="18" charset="0"/>
              </a:rPr>
              <a:t>"Hello World";                </a:t>
            </a:r>
            <a:r>
              <a:rPr lang="en-IN" dirty="0">
                <a:solidFill>
                  <a:srgbClr val="FF0000"/>
                </a:solidFill>
                <a:latin typeface="Palatino Linotype" panose="02040502050505030304" pitchFamily="18" charset="0"/>
              </a:rPr>
              <a:t>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a:t>
            </a:r>
            <a:r>
              <a:rPr lang="en-US" dirty="0">
                <a:solidFill>
                  <a:srgbClr val="FF0000"/>
                </a:solidFill>
                <a:latin typeface="Palatino Linotype" panose="02040502050505030304" pitchFamily="18" charset="0"/>
              </a:rPr>
              <a:t>ERROR</a:t>
            </a:r>
            <a:r>
              <a:rPr lang="en-US" dirty="0">
                <a:solidFill>
                  <a:srgbClr val="00B050"/>
                </a:solidFill>
                <a:latin typeface="Palatino Linotype" panose="02040502050505030304" pitchFamily="18" charset="0"/>
              </a:rPr>
              <a:t>: Not allowed to return a result set from a function.</a:t>
            </a:r>
            <a:endParaRPr lang="en-IN" dirty="0">
              <a:solidFill>
                <a:srgbClr val="00B050"/>
              </a:solidFill>
              <a:latin typeface="Palatino Linotype" panose="02040502050505030304" pitchFamily="18" charset="0"/>
            </a:endParaRPr>
          </a:p>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Palatino Linotype" panose="02040502050505030304" pitchFamily="18" charset="0"/>
              </a:rPr>
              <a:t> "Hello World"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Palatino Linotype" panose="02040502050505030304" pitchFamily="18" charset="0"/>
              </a:rPr>
              <a:t> x;    </a:t>
            </a:r>
            <a:r>
              <a:rPr lang="en-IN" dirty="0">
                <a:solidFill>
                  <a:srgbClr val="92D050"/>
                </a:solidFill>
                <a:latin typeface="Palatino Linotype" panose="02040502050505030304" pitchFamily="18" charset="0"/>
              </a:rPr>
              <a:t> </a:t>
            </a:r>
            <a:r>
              <a:rPr lang="en-IN" dirty="0">
                <a:solidFill>
                  <a:srgbClr val="00B050"/>
                </a:solidFill>
                <a:latin typeface="Palatino Linotype" panose="02040502050505030304" pitchFamily="18" charset="0"/>
              </a:rPr>
              <a:t># will work in FUNCTION</a:t>
            </a:r>
          </a:p>
          <a:p>
            <a:pPr algn="just"/>
            <a:endParaRPr lang="en-IN" sz="800" dirty="0">
              <a:solidFill>
                <a:srgbClr val="FF0000"/>
              </a:solidFill>
              <a:latin typeface="Palatino Linotype" panose="02040502050505030304" pitchFamily="18" charset="0"/>
              <a:cs typeface="Arial" panose="020B0604020202020204" pitchFamily="34" charset="0"/>
            </a:endParaRPr>
          </a:p>
        </p:txBody>
      </p:sp>
      <p:sp>
        <p:nvSpPr>
          <p:cNvPr id="10" name="Footer Placeholder 2">
            <a:extLst>
              <a:ext uri="{FF2B5EF4-FFF2-40B4-BE49-F238E27FC236}">
                <a16:creationId xmlns:a16="http://schemas.microsoft.com/office/drawing/2014/main" xmlns="" id="{5798C7C1-47EF-4BDA-98E7-2E358200A8B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4507137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96752"/>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getOrderAmount;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getOrderAmount(v_ID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sum(amount)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v_amount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student_order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(v_amount);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5" name="Rectangle 4"/>
          <p:cNvSpPr/>
          <p:nvPr/>
        </p:nvSpPr>
        <p:spPr>
          <a:xfrm>
            <a:off x="406574" y="4228053"/>
            <a:ext cx="11377264"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generateStudentID;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generateStudentID()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INT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MAX(ID)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NextNumber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(NextNumber);</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xmlns="" id="{B8A17B3F-CAA5-4093-A098-3DA35FE41EE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Rectangle 6">
            <a:extLst>
              <a:ext uri="{FF2B5EF4-FFF2-40B4-BE49-F238E27FC236}">
                <a16:creationId xmlns:a16="http://schemas.microsoft.com/office/drawing/2014/main" xmlns="" id="{A83354D7-970D-4888-9F46-BFFCD1A8C4A7}"/>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stored function to get the student ID from the user and return sum of amount of order. </a:t>
            </a:r>
          </a:p>
        </p:txBody>
      </p:sp>
      <p:sp>
        <p:nvSpPr>
          <p:cNvPr id="9" name="Rectangle 8">
            <a:extLst>
              <a:ext uri="{FF2B5EF4-FFF2-40B4-BE49-F238E27FC236}">
                <a16:creationId xmlns:a16="http://schemas.microsoft.com/office/drawing/2014/main" xmlns="" id="{A17457EC-5F28-44FD-8A42-DEF25BB7A83A}"/>
              </a:ext>
            </a:extLst>
          </p:cNvPr>
          <p:cNvSpPr/>
          <p:nvPr/>
        </p:nvSpPr>
        <p:spPr>
          <a:xfrm>
            <a:off x="262558" y="3851756"/>
            <a:ext cx="11665297" cy="369332"/>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stored function that will generate studentID.</a:t>
            </a:r>
          </a:p>
        </p:txBody>
      </p:sp>
      <p:sp>
        <p:nvSpPr>
          <p:cNvPr id="10" name="Footer Placeholder 2">
            <a:extLst>
              <a:ext uri="{FF2B5EF4-FFF2-40B4-BE49-F238E27FC236}">
                <a16:creationId xmlns:a16="http://schemas.microsoft.com/office/drawing/2014/main" xmlns="" id="{C2795C4A-9F7E-4269-89C0-29E2D6275C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79279841"/>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8" name="Rectangle 7"/>
          <p:cNvSpPr/>
          <p:nvPr/>
        </p:nvSpPr>
        <p:spPr>
          <a:xfrm>
            <a:off x="406574" y="1131709"/>
            <a:ext cx="8990430"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getDayNameOfStudent;</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getDayNameOfStudent(v_ID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RETURNS</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(20);</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dayname(dob)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v_dayname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ID = v_ID;</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return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(v_dayname);</a:t>
            </a:r>
          </a:p>
          <a:p>
            <a:r>
              <a:rPr lang="en-US" dirty="0">
                <a:solidFill>
                  <a:srgbClr val="0077AA"/>
                </a:solidFill>
                <a:latin typeface="Segoe UI Semilight" panose="020B0402040204020203" pitchFamily="34" charset="0"/>
                <a:cs typeface="Segoe UI Semilight" panose="020B0402040204020203" pitchFamily="34" charset="0"/>
              </a:rPr>
              <a:t>     end</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  </a:t>
            </a:r>
            <a:endPar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xmlns="" id="{0CE15BD7-996A-4198-9635-8C6A3B69691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0A959B52-9EDC-4A41-9BEE-277231E1066D}"/>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stored function to get the student ID from the user and return on which day he was born. </a:t>
            </a:r>
          </a:p>
        </p:txBody>
      </p:sp>
      <p:sp>
        <p:nvSpPr>
          <p:cNvPr id="7" name="Footer Placeholder 2">
            <a:extLst>
              <a:ext uri="{FF2B5EF4-FFF2-40B4-BE49-F238E27FC236}">
                <a16:creationId xmlns:a16="http://schemas.microsoft.com/office/drawing/2014/main" xmlns="" id="{56808B3C-E708-4485-A2B0-117E343620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9725548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User Defined Function </a:t>
            </a:r>
            <a:r>
              <a:rPr lang="en-IN" sz="2800" b="1" i="1">
                <a:latin typeface="Arial" pitchFamily="34" charset="0"/>
                <a:cs typeface="Arial" pitchFamily="34" charset="0"/>
              </a:rPr>
              <a:t>- Examples</a:t>
            </a:r>
            <a:endParaRPr lang="en-IN" sz="2800" b="1" i="1" dirty="0">
              <a:latin typeface="Arial" pitchFamily="34" charset="0"/>
              <a:cs typeface="Arial" pitchFamily="34" charset="0"/>
            </a:endParaRPr>
          </a:p>
        </p:txBody>
      </p:sp>
      <p:sp>
        <p:nvSpPr>
          <p:cNvPr id="2" name="Rectangle 1"/>
          <p:cNvSpPr/>
          <p:nvPr/>
        </p:nvSpPr>
        <p:spPr>
          <a:xfrm>
            <a:off x="334566" y="1269915"/>
            <a:ext cx="11521280" cy="4247317"/>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FUNCTION</a:t>
            </a:r>
            <a:r>
              <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getRandomStudent;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FUNCTION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getRandomStudent() </a:t>
            </a:r>
            <a:r>
              <a:rPr lang="en-IN" dirty="0">
                <a:solidFill>
                  <a:srgbClr val="0077AA"/>
                </a:solidFill>
                <a:latin typeface="Segoe UI Semilight" panose="020B0402040204020203" pitchFamily="34" charset="0"/>
                <a:cs typeface="Segoe UI Semilight" panose="020B0402040204020203" pitchFamily="34" charset="0"/>
              </a:rPr>
              <a:t>RETURNS</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(2000)</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v_namefirst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v_namelast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(45)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v_DOB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v_emailID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(128);</a:t>
            </a:r>
          </a:p>
          <a:p>
            <a:endParaRPr lang="en-IN" dirty="0">
              <a:latin typeface="Segoe UI Semilight" panose="020B0402040204020203" pitchFamily="34" charset="0"/>
              <a:ea typeface="Segoe UI Symbol" panose="020B0502040204020203" pitchFamily="34" charset="0"/>
              <a:cs typeface="Segoe UI Semilight" panose="020B0402040204020203" pitchFamily="34" charset="0"/>
            </a:endParaRPr>
          </a:p>
          <a:p>
            <a:pPr marL="536575" indent="-536575"/>
            <a:r>
              <a:rPr lang="en-IN" dirty="0">
                <a:solidFill>
                  <a:srgbClr val="0077AA"/>
                </a:solidFill>
                <a:latin typeface="Segoe UI Semilight" panose="020B0402040204020203" pitchFamily="34" charset="0"/>
                <a:cs typeface="Segoe UI Semilight" panose="020B0402040204020203" pitchFamily="34" charset="0"/>
              </a:rPr>
              <a:t>         SELECT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ID, namefirst, namelast, DOB, emailID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v_ID, v_namefirst, v_namelast, v_DOB, v_emailID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ORDER</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BY</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rand() </a:t>
            </a:r>
            <a:r>
              <a:rPr lang="en-IN" dirty="0">
                <a:solidFill>
                  <a:srgbClr val="0077AA"/>
                </a:solidFill>
                <a:latin typeface="Segoe UI Semilight" panose="020B0402040204020203" pitchFamily="34" charset="0"/>
                <a:cs typeface="Segoe UI Semilight" panose="020B0402040204020203" pitchFamily="34" charset="0"/>
              </a:rPr>
              <a:t>LIMIT</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1;</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return</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 (concat(v_ID," ", v_namefirst," ", v_namelast," ", v_DOB," ", v_emailID));</a:t>
            </a:r>
          </a:p>
          <a:p>
            <a:r>
              <a:rPr lang="en-IN" dirty="0">
                <a:solidFill>
                  <a:srgbClr val="0077AA"/>
                </a:solidFill>
                <a:latin typeface="Segoe UI Semilight" panose="020B0402040204020203" pitchFamily="34" charset="0"/>
                <a:cs typeface="Segoe UI Semilight" panose="020B0402040204020203" pitchFamily="34" charset="0"/>
              </a:rPr>
              <a:t>END </a:t>
            </a:r>
            <a:r>
              <a:rPr lang="en-IN" dirty="0">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94986632-D93B-44A9-950F-7A0F6BA6F49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57B214CC-3BDE-4701-9C42-E98ED4177BAE}"/>
              </a:ext>
            </a:extLst>
          </p:cNvPr>
          <p:cNvSpPr/>
          <p:nvPr/>
        </p:nvSpPr>
        <p:spPr>
          <a:xfrm>
            <a:off x="262558" y="856643"/>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stored function to get random student details. </a:t>
            </a:r>
          </a:p>
        </p:txBody>
      </p:sp>
      <p:sp>
        <p:nvSpPr>
          <p:cNvPr id="7" name="Footer Placeholder 2">
            <a:extLst>
              <a:ext uri="{FF2B5EF4-FFF2-40B4-BE49-F238E27FC236}">
                <a16:creationId xmlns:a16="http://schemas.microsoft.com/office/drawing/2014/main" xmlns="" id="{3DD0C625-52C5-4595-8210-BADDE7FD871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56056819"/>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17</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ED066B0B-D264-47E6-9D5D-BEA6BDE018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251912E3-D564-4848-A9B1-9F4832E541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17179190"/>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828562" y="1169053"/>
            <a:ext cx="4571405" cy="1574149"/>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Triggers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Types of trigger</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Packages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Clusters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Snapshots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a:t>
            </a:r>
            <a:endParaRPr lang="en-US" sz="3600" b="1" i="1" dirty="0">
              <a:solidFill>
                <a:schemeClr val="bg1"/>
              </a:solidFill>
              <a:latin typeface="Arial" pitchFamily="34" charset="0"/>
              <a:cs typeface="Arial" pitchFamily="34" charset="0"/>
            </a:endParaRPr>
          </a:p>
        </p:txBody>
      </p:sp>
      <p:pic>
        <p:nvPicPr>
          <p:cNvPr id="4" name="Picture 3">
            <a:extLst>
              <a:ext uri="{FF2B5EF4-FFF2-40B4-BE49-F238E27FC236}">
                <a16:creationId xmlns:a16="http://schemas.microsoft.com/office/drawing/2014/main" xmlns="" id="{402CCFE3-E576-471B-8159-44B1A46E0C3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09999150-DA55-4DEA-9E72-2116BD21BB3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11421955"/>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762000"/>
          </a:xfrm>
          <a:prstGeom prst="rect">
            <a:avLst/>
          </a:prstGeom>
        </p:spPr>
        <p:txBody>
          <a:bodyPr>
            <a:noAutofit/>
          </a:bodyPr>
          <a:lstStyle/>
          <a:p>
            <a:pPr algn="ctr"/>
            <a:r>
              <a:rPr lang="en-US" sz="4800" dirty="0">
                <a:solidFill>
                  <a:srgbClr val="DC525C"/>
                </a:solidFill>
                <a:latin typeface="Segoe UI Light" panose="020B0502040204020203" pitchFamily="34" charset="0"/>
                <a:cs typeface="Segoe UI Light" panose="020B0502040204020203" pitchFamily="34" charset="0"/>
              </a:rPr>
              <a:t>TRIGGERS</a:t>
            </a:r>
          </a:p>
        </p:txBody>
      </p:sp>
      <p:sp>
        <p:nvSpPr>
          <p:cNvPr id="3" name="Rectangle 2"/>
          <p:cNvSpPr/>
          <p:nvPr/>
        </p:nvSpPr>
        <p:spPr>
          <a:xfrm>
            <a:off x="406574" y="3138534"/>
            <a:ext cx="11377264" cy="923330"/>
          </a:xfrm>
          <a:prstGeom prst="rect">
            <a:avLst/>
          </a:prstGeom>
          <a:solidFill>
            <a:schemeClr val="bg1"/>
          </a:solidFill>
        </p:spPr>
        <p:txBody>
          <a:bodyPr wrap="square">
            <a:spAutoFit/>
          </a:bodyPr>
          <a:lstStyle/>
          <a:p>
            <a:pPr algn="just"/>
            <a:r>
              <a:rPr lang="en-IN" dirty="0">
                <a:latin typeface="Palatino Linotype" panose="02040502050505030304" pitchFamily="18" charset="0"/>
                <a:cs typeface="Arial" panose="020B0604020202020204" pitchFamily="34" charset="0"/>
              </a:rPr>
              <a:t>A trigger or database trigger is a stored program executed automatically to respond to a specific event e.g., </a:t>
            </a:r>
            <a:r>
              <a:rPr lang="en-IN" dirty="0">
                <a:solidFill>
                  <a:srgbClr val="006C86"/>
                </a:solidFill>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a:t>
            </a:r>
            <a:r>
              <a:rPr lang="en-IN" dirty="0">
                <a:solidFill>
                  <a:srgbClr val="006C86"/>
                </a:solidFill>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or </a:t>
            </a:r>
            <a:r>
              <a:rPr lang="en-IN" dirty="0">
                <a:solidFill>
                  <a:srgbClr val="006C86"/>
                </a:solidFill>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occurred in a table. The database trigger is powerful tool for protecting the integrity of the data in MySQL databases.</a:t>
            </a:r>
          </a:p>
        </p:txBody>
      </p:sp>
      <p:sp>
        <p:nvSpPr>
          <p:cNvPr id="4" name="Rectangle 3"/>
          <p:cNvSpPr/>
          <p:nvPr/>
        </p:nvSpPr>
        <p:spPr>
          <a:xfrm>
            <a:off x="406574" y="4221088"/>
            <a:ext cx="11377264" cy="2246769"/>
          </a:xfrm>
          <a:prstGeom prst="rect">
            <a:avLst/>
          </a:prstGeom>
          <a:solidFill>
            <a:schemeClr val="bg1"/>
          </a:solidFill>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trigger is always associated with the table named tbl_name, which must refer to a permanent table.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You cannot associate a trigger with a TEMPORARY table or a VIEW.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drop a table, any triggers for the table are also dropped.</a:t>
            </a:r>
          </a:p>
          <a:p>
            <a:pPr marL="285750" indent="-285750" algn="just">
              <a:buFont typeface="Arial" panose="020B0604020202020204" pitchFamily="34" charset="0"/>
              <a:buChar char="•"/>
            </a:pPr>
            <a:r>
              <a:rPr lang="en-IN" dirty="0">
                <a:latin typeface="Palatino Linotype" panose="02040502050505030304" pitchFamily="18" charset="0"/>
              </a:rPr>
              <a:t>It is possible to define multiple triggers for a given table that have the same trigger event and action time. For example, you can have two BEFORE UPDATE triggers for a table. By default, triggers that have the same trigger event and action time activate in the order they were created.</a:t>
            </a:r>
          </a:p>
        </p:txBody>
      </p:sp>
      <p:pic>
        <p:nvPicPr>
          <p:cNvPr id="5" name="Picture 4">
            <a:extLst>
              <a:ext uri="{FF2B5EF4-FFF2-40B4-BE49-F238E27FC236}">
                <a16:creationId xmlns:a16="http://schemas.microsoft.com/office/drawing/2014/main" xmlns="" id="{1865B371-255A-4DC6-9655-3045D279F38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2E55948-20C6-4788-A0DF-78775C32985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24117397"/>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TRIGGER </a:t>
            </a:r>
            <a:endParaRPr lang="en-IN" sz="2800" b="1" i="1" dirty="0">
              <a:latin typeface="Arial" pitchFamily="34" charset="0"/>
              <a:cs typeface="Arial" pitchFamily="34" charset="0"/>
            </a:endParaRPr>
          </a:p>
        </p:txBody>
      </p:sp>
      <p:sp>
        <p:nvSpPr>
          <p:cNvPr id="9" name="Rectangle 8"/>
          <p:cNvSpPr/>
          <p:nvPr/>
        </p:nvSpPr>
        <p:spPr>
          <a:xfrm>
            <a:off x="215110" y="1452518"/>
            <a:ext cx="8990430" cy="2308324"/>
          </a:xfrm>
          <a:prstGeom prst="rect">
            <a:avLst/>
          </a:prstGeom>
          <a:solidFill>
            <a:schemeClr val="bg1"/>
          </a:solidFill>
        </p:spPr>
        <p:txBody>
          <a:bodyPr wrap="square">
            <a:spAutoFit/>
          </a:bodyPr>
          <a:lstStyle/>
          <a:p>
            <a:r>
              <a:rPr lang="en-IN" dirty="0">
                <a:solidFill>
                  <a:srgbClr val="0077AA"/>
                </a:solidFill>
                <a:latin typeface="Liberation Mono"/>
              </a:rPr>
              <a:t>CREATE TRIGGER trigger_name</a:t>
            </a:r>
          </a:p>
          <a:p>
            <a:r>
              <a:rPr lang="en-IN" dirty="0">
                <a:solidFill>
                  <a:srgbClr val="0077AA"/>
                </a:solidFill>
                <a:latin typeface="Liberation Mono"/>
              </a:rPr>
              <a:t>    trigger_time trigger_event</a:t>
            </a:r>
          </a:p>
          <a:p>
            <a:r>
              <a:rPr lang="en-IN" dirty="0">
                <a:solidFill>
                  <a:srgbClr val="0077AA"/>
                </a:solidFill>
                <a:latin typeface="Liberation Mono"/>
              </a:rPr>
              <a:t>    ON tbl_name FOR EACH ROW</a:t>
            </a:r>
          </a:p>
          <a:p>
            <a:r>
              <a:rPr lang="en-IN" dirty="0">
                <a:solidFill>
                  <a:srgbClr val="0077AA"/>
                </a:solidFill>
                <a:latin typeface="Liberation Mono"/>
              </a:rPr>
              <a:t>    trigger_body</a:t>
            </a:r>
          </a:p>
          <a:p>
            <a:endParaRPr lang="en-IN" dirty="0">
              <a:solidFill>
                <a:srgbClr val="0077AA"/>
              </a:solidFill>
              <a:latin typeface="Liberation Mono"/>
            </a:endParaRPr>
          </a:p>
          <a:p>
            <a:r>
              <a:rPr lang="en-IN" dirty="0">
                <a:solidFill>
                  <a:srgbClr val="0077AA"/>
                </a:solidFill>
                <a:latin typeface="Liberation Mono"/>
              </a:rPr>
              <a:t>trigger_time: { BEFORE | AFTER }</a:t>
            </a:r>
          </a:p>
          <a:p>
            <a:endParaRPr lang="en-IN" dirty="0">
              <a:solidFill>
                <a:srgbClr val="0077AA"/>
              </a:solidFill>
              <a:latin typeface="Liberation Mono"/>
            </a:endParaRPr>
          </a:p>
          <a:p>
            <a:r>
              <a:rPr lang="en-IN" dirty="0">
                <a:solidFill>
                  <a:srgbClr val="0077AA"/>
                </a:solidFill>
                <a:latin typeface="Liberation Mono"/>
              </a:rPr>
              <a:t>trigger_event: { INSERT | UPDATE | DELETE }</a:t>
            </a:r>
          </a:p>
        </p:txBody>
      </p:sp>
      <p:sp>
        <p:nvSpPr>
          <p:cNvPr id="7" name="Rectangle 6"/>
          <p:cNvSpPr/>
          <p:nvPr/>
        </p:nvSpPr>
        <p:spPr>
          <a:xfrm>
            <a:off x="215110" y="4065640"/>
            <a:ext cx="8838049" cy="369332"/>
          </a:xfrm>
          <a:prstGeom prst="rect">
            <a:avLst/>
          </a:prstGeom>
          <a:solidFill>
            <a:schemeClr val="bg1"/>
          </a:solidFill>
        </p:spPr>
        <p:txBody>
          <a:bodyPr wrap="square">
            <a:spAutoFit/>
          </a:bodyPr>
          <a:lstStyle/>
          <a:p>
            <a:r>
              <a:rPr lang="en-IN" dirty="0">
                <a:solidFill>
                  <a:srgbClr val="0077AA"/>
                </a:solidFill>
                <a:latin typeface="Liberation Mono"/>
              </a:rPr>
              <a:t>SHOW CREATE TRIGGER trigger_name</a:t>
            </a:r>
          </a:p>
        </p:txBody>
      </p:sp>
      <p:pic>
        <p:nvPicPr>
          <p:cNvPr id="8" name="Picture 7">
            <a:extLst>
              <a:ext uri="{FF2B5EF4-FFF2-40B4-BE49-F238E27FC236}">
                <a16:creationId xmlns:a16="http://schemas.microsoft.com/office/drawing/2014/main" xmlns="" id="{C26CADAA-357C-40B9-9E7C-DCFE030A380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Rectangle 9">
            <a:extLst>
              <a:ext uri="{FF2B5EF4-FFF2-40B4-BE49-F238E27FC236}">
                <a16:creationId xmlns:a16="http://schemas.microsoft.com/office/drawing/2014/main" xmlns="" id="{243D1748-56A2-42EC-8127-12CEBD5224DC}"/>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1" name="Footer Placeholder 2">
            <a:extLst>
              <a:ext uri="{FF2B5EF4-FFF2-40B4-BE49-F238E27FC236}">
                <a16:creationId xmlns:a16="http://schemas.microsoft.com/office/drawing/2014/main" xmlns="" id="{1DE77AA7-816B-4B0E-A763-EF8B213E5F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881872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one-to-one relationship</a:t>
            </a:r>
          </a:p>
        </p:txBody>
      </p:sp>
      <p:sp>
        <p:nvSpPr>
          <p:cNvPr id="17" name="Rectangle 16">
            <a:extLst>
              <a:ext uri="{FF2B5EF4-FFF2-40B4-BE49-F238E27FC236}">
                <a16:creationId xmlns:a16="http://schemas.microsoft.com/office/drawing/2014/main" xmlns="" id="{C078924E-739D-44F4-A904-71C9047A4AB9}"/>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one-to-one</a:t>
            </a:r>
            <a:r>
              <a:rPr lang="en-US" sz="2000" dirty="0">
                <a:latin typeface="Palatino Linotype" pitchFamily="18" charset="0"/>
              </a:rPr>
              <a:t> relationship between two tables means that a row in one table can only relate to one row in the table on the other side of their relationship and vice versa. This is the least common database relationship.</a:t>
            </a:r>
          </a:p>
        </p:txBody>
      </p:sp>
      <p:sp>
        <p:nvSpPr>
          <p:cNvPr id="18" name="Rectangle 17">
            <a:extLst>
              <a:ext uri="{FF2B5EF4-FFF2-40B4-BE49-F238E27FC236}">
                <a16:creationId xmlns:a16="http://schemas.microsoft.com/office/drawing/2014/main" xmlns="" id="{5E0BAE7F-5636-4114-85E5-40A901835AC5}"/>
              </a:ext>
            </a:extLst>
          </p:cNvPr>
          <p:cNvSpPr/>
          <p:nvPr/>
        </p:nvSpPr>
        <p:spPr>
          <a:xfrm>
            <a:off x="292475" y="1917029"/>
            <a:ext cx="11346623" cy="1015531"/>
          </a:xfrm>
          <a:prstGeom prst="rect">
            <a:avLst/>
          </a:prstGeom>
        </p:spPr>
        <p:txBody>
          <a:bodyPr wrap="square">
            <a:spAutoFit/>
          </a:bodyPr>
          <a:lstStyle/>
          <a:p>
            <a:r>
              <a:rPr lang="en-US" sz="2000" dirty="0">
                <a:latin typeface="Palatino Linotype" panose="02040502050505030304" pitchFamily="18" charset="0"/>
              </a:rPr>
              <a:t>A </a:t>
            </a:r>
            <a:r>
              <a:rPr lang="en-US" sz="2000" i="1" dirty="0">
                <a:latin typeface="Palatino Linotype" panose="02040502050505030304" pitchFamily="18" charset="0"/>
              </a:rPr>
              <a:t>one-to-one</a:t>
            </a:r>
            <a:r>
              <a:rPr lang="en-US" sz="2000" dirty="0">
                <a:latin typeface="Palatino Linotype" panose="02040502050505030304"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anose="02040502050505030304" pitchFamily="18" charset="0"/>
              </a:rPr>
              <a:t> and </a:t>
            </a:r>
            <a:r>
              <a:rPr lang="en-US" sz="2000" b="1" i="1" dirty="0">
                <a:latin typeface="Palatino Linotype" panose="02040502050505030304" pitchFamily="18" charset="0"/>
              </a:rPr>
              <a:t>S</a:t>
            </a:r>
            <a:r>
              <a:rPr lang="en-US" sz="2000" dirty="0">
                <a:latin typeface="Palatino Linotype" panose="02040502050505030304" pitchFamily="18" charset="0"/>
              </a:rPr>
              <a:t> in which one element of entity </a:t>
            </a:r>
            <a:r>
              <a:rPr lang="en-US" sz="2000" b="1" i="1" dirty="0">
                <a:latin typeface="Palatino Linotype" panose="02040502050505030304" pitchFamily="18" charset="0"/>
              </a:rPr>
              <a:t>R</a:t>
            </a:r>
            <a:r>
              <a:rPr lang="en-US" sz="2000" dirty="0">
                <a:latin typeface="Palatino Linotype" panose="02040502050505030304" pitchFamily="18" charset="0"/>
              </a:rPr>
              <a:t> may only be linked to one element of entity </a:t>
            </a:r>
            <a:r>
              <a:rPr lang="en-US" sz="2000" b="1" i="1" dirty="0">
                <a:latin typeface="Palatino Linotype" panose="02040502050505030304" pitchFamily="18" charset="0"/>
              </a:rPr>
              <a:t>S</a:t>
            </a:r>
            <a:r>
              <a:rPr lang="en-US" sz="2000" dirty="0">
                <a:latin typeface="Palatino Linotype" panose="02040502050505030304" pitchFamily="18" charset="0"/>
              </a:rPr>
              <a:t>, and vice versa.</a:t>
            </a:r>
          </a:p>
        </p:txBody>
      </p:sp>
      <p:pic>
        <p:nvPicPr>
          <p:cNvPr id="3" name="Picture 2">
            <a:extLst>
              <a:ext uri="{FF2B5EF4-FFF2-40B4-BE49-F238E27FC236}">
                <a16:creationId xmlns:a16="http://schemas.microsoft.com/office/drawing/2014/main" xmlns="" id="{D91D6D8B-8892-4A86-84F6-3BF29E55E45E}"/>
              </a:ext>
            </a:extLst>
          </p:cNvPr>
          <p:cNvPicPr>
            <a:picLocks noChangeAspect="1"/>
          </p:cNvPicPr>
          <p:nvPr/>
        </p:nvPicPr>
        <p:blipFill>
          <a:blip r:embed="rId3"/>
          <a:stretch>
            <a:fillRect/>
          </a:stretch>
        </p:blipFill>
        <p:spPr>
          <a:xfrm>
            <a:off x="280951" y="3148198"/>
            <a:ext cx="11628511" cy="3304745"/>
          </a:xfrm>
          <a:prstGeom prst="rect">
            <a:avLst/>
          </a:prstGeom>
        </p:spPr>
      </p:pic>
      <p:pic>
        <p:nvPicPr>
          <p:cNvPr id="4" name="Picture 3">
            <a:extLst>
              <a:ext uri="{FF2B5EF4-FFF2-40B4-BE49-F238E27FC236}">
                <a16:creationId xmlns:a16="http://schemas.microsoft.com/office/drawing/2014/main" xmlns="" id="{E54F738F-57FA-40FF-8F13-4A46DA274110}"/>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A7D9752-DA32-4144-9A5E-780FCE5075F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2" name="TextBox 11">
            <a:extLst>
              <a:ext uri="{FF2B5EF4-FFF2-40B4-BE49-F238E27FC236}">
                <a16:creationId xmlns:a16="http://schemas.microsoft.com/office/drawing/2014/main" xmlns="" id="{F9BFF973-8A70-4A21-A847-58FBD4B1AA0F}"/>
              </a:ext>
            </a:extLst>
          </p:cNvPr>
          <p:cNvSpPr txBox="1"/>
          <p:nvPr/>
        </p:nvSpPr>
        <p:spPr>
          <a:xfrm>
            <a:off x="310838" y="2956339"/>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xmlns="" val="70004520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What is trigger_time  and  trigger_event ?</a:t>
            </a:r>
            <a:endParaRPr lang="en-IN" sz="2800" b="1" i="1" dirty="0">
              <a:latin typeface="Arial" pitchFamily="34" charset="0"/>
              <a:cs typeface="Arial" pitchFamily="34" charset="0"/>
            </a:endParaRPr>
          </a:p>
        </p:txBody>
      </p:sp>
      <p:sp>
        <p:nvSpPr>
          <p:cNvPr id="3" name="Rectangle 2"/>
          <p:cNvSpPr/>
          <p:nvPr/>
        </p:nvSpPr>
        <p:spPr>
          <a:xfrm>
            <a:off x="478582" y="2636912"/>
            <a:ext cx="11089232" cy="1785104"/>
          </a:xfrm>
          <a:prstGeom prst="rect">
            <a:avLst/>
          </a:prstGeom>
        </p:spPr>
        <p:txBody>
          <a:bodyPr wrap="square">
            <a:spAutoFit/>
          </a:bodyPr>
          <a:lstStyle/>
          <a:p>
            <a:pPr algn="just"/>
            <a:r>
              <a:rPr lang="en-IN" b="1" dirty="0">
                <a:latin typeface="Palatino Linotype" panose="02040502050505030304" pitchFamily="18" charset="0"/>
                <a:cs typeface="Arial" panose="020B0604020202020204" pitchFamily="34" charset="0"/>
              </a:rPr>
              <a:t>INSERT</a:t>
            </a:r>
            <a:r>
              <a:rPr lang="en-IN" dirty="0">
                <a:latin typeface="Palatino Linotype" panose="02040502050505030304" pitchFamily="18" charset="0"/>
                <a:cs typeface="Arial" panose="020B0604020202020204" pitchFamily="34" charset="0"/>
              </a:rPr>
              <a:t>: The trigger activates whenever a new row is inserted into the table; for example</a:t>
            </a:r>
            <a:r>
              <a:rPr lang="en-IN" b="1" dirty="0">
                <a:latin typeface="Palatino Linotype" panose="02040502050505030304" pitchFamily="18" charset="0"/>
                <a:cs typeface="Arial" panose="020B0604020202020204" pitchFamily="34" charset="0"/>
              </a:rPr>
              <a:t>, through INSERT statements.</a:t>
            </a:r>
          </a:p>
          <a:p>
            <a:pPr algn="just"/>
            <a:endParaRPr lang="en-IN" sz="1000"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UPDATE</a:t>
            </a:r>
            <a:r>
              <a:rPr lang="en-IN" dirty="0">
                <a:latin typeface="Palatino Linotype" panose="02040502050505030304" pitchFamily="18" charset="0"/>
                <a:cs typeface="Arial" panose="020B0604020202020204" pitchFamily="34" charset="0"/>
              </a:rPr>
              <a:t>: The trigger activates whenever a row is modified; for example, </a:t>
            </a:r>
            <a:r>
              <a:rPr lang="en-IN" b="1" dirty="0">
                <a:latin typeface="Palatino Linotype" panose="02040502050505030304" pitchFamily="18" charset="0"/>
                <a:cs typeface="Arial" panose="020B0604020202020204" pitchFamily="34" charset="0"/>
              </a:rPr>
              <a:t>through UPDATE statements.</a:t>
            </a:r>
          </a:p>
          <a:p>
            <a:pPr algn="just"/>
            <a:endParaRPr lang="en-IN" sz="1000" b="1" dirty="0">
              <a:latin typeface="Palatino Linotype" panose="02040502050505030304" pitchFamily="18" charset="0"/>
              <a:cs typeface="Arial" panose="020B0604020202020204" pitchFamily="34" charset="0"/>
            </a:endParaRPr>
          </a:p>
          <a:p>
            <a:pPr algn="just"/>
            <a:r>
              <a:rPr lang="en-IN" b="1" dirty="0">
                <a:latin typeface="Palatino Linotype" panose="02040502050505030304" pitchFamily="18" charset="0"/>
                <a:cs typeface="Arial" panose="020B0604020202020204" pitchFamily="34" charset="0"/>
              </a:rPr>
              <a:t>DELETE</a:t>
            </a:r>
            <a:r>
              <a:rPr lang="en-IN" dirty="0">
                <a:latin typeface="Palatino Linotype" panose="02040502050505030304" pitchFamily="18" charset="0"/>
                <a:cs typeface="Arial" panose="020B0604020202020204" pitchFamily="34" charset="0"/>
              </a:rPr>
              <a:t>: The trigger activates whenever a row is deleted from the table; for example, </a:t>
            </a:r>
            <a:r>
              <a:rPr lang="en-IN" b="1" dirty="0">
                <a:latin typeface="Palatino Linotype" panose="02040502050505030304" pitchFamily="18" charset="0"/>
                <a:cs typeface="Arial" panose="020B0604020202020204" pitchFamily="34" charset="0"/>
              </a:rPr>
              <a:t>through DELETE and REPLACE statements.</a:t>
            </a:r>
            <a:r>
              <a:rPr lang="en-IN" dirty="0">
                <a:latin typeface="Palatino Linotype" panose="02040502050505030304" pitchFamily="18" charset="0"/>
                <a:cs typeface="Arial" panose="020B0604020202020204" pitchFamily="34" charset="0"/>
              </a:rPr>
              <a:t> </a:t>
            </a:r>
          </a:p>
        </p:txBody>
      </p:sp>
      <p:sp>
        <p:nvSpPr>
          <p:cNvPr id="5" name="Rectangle 4"/>
          <p:cNvSpPr/>
          <p:nvPr/>
        </p:nvSpPr>
        <p:spPr>
          <a:xfrm>
            <a:off x="478582" y="1214413"/>
            <a:ext cx="11089232" cy="646331"/>
          </a:xfrm>
          <a:prstGeom prst="rect">
            <a:avLst/>
          </a:prstGeom>
        </p:spPr>
        <p:txBody>
          <a:bodyPr wrap="square">
            <a:spAutoFit/>
          </a:bodyPr>
          <a:lstStyle/>
          <a:p>
            <a:pPr algn="just"/>
            <a:r>
              <a:rPr lang="en-US" b="1" dirty="0">
                <a:latin typeface="Palatino Linotype" panose="02040502050505030304" pitchFamily="18" charset="0"/>
                <a:cs typeface="Arial" panose="020B0604020202020204" pitchFamily="34" charset="0"/>
              </a:rPr>
              <a:t>trigger_time</a:t>
            </a:r>
            <a:r>
              <a:rPr lang="en-US" dirty="0">
                <a:latin typeface="Palatino Linotype" panose="02040502050505030304" pitchFamily="18" charset="0"/>
                <a:cs typeface="Arial" panose="020B0604020202020204" pitchFamily="34" charset="0"/>
              </a:rPr>
              <a:t> : trigger_time is the trigger action time. It can be </a:t>
            </a:r>
            <a:r>
              <a:rPr lang="en-US" b="1" dirty="0">
                <a:latin typeface="Palatino Linotype" panose="02040502050505030304" pitchFamily="18" charset="0"/>
                <a:cs typeface="Arial" panose="020B0604020202020204" pitchFamily="34" charset="0"/>
              </a:rPr>
              <a:t>BEFORE</a:t>
            </a:r>
            <a:r>
              <a:rPr lang="en-US" dirty="0">
                <a:latin typeface="Palatino Linotype" panose="02040502050505030304" pitchFamily="18" charset="0"/>
                <a:cs typeface="Arial" panose="020B0604020202020204" pitchFamily="34" charset="0"/>
              </a:rPr>
              <a:t> or </a:t>
            </a:r>
            <a:r>
              <a:rPr lang="en-US" b="1" dirty="0">
                <a:latin typeface="Palatino Linotype" panose="02040502050505030304" pitchFamily="18" charset="0"/>
                <a:cs typeface="Arial" panose="020B0604020202020204" pitchFamily="34" charset="0"/>
              </a:rPr>
              <a:t>AFTER</a:t>
            </a:r>
            <a:r>
              <a:rPr lang="en-US" dirty="0">
                <a:latin typeface="Palatino Linotype" panose="02040502050505030304" pitchFamily="18" charset="0"/>
                <a:cs typeface="Arial" panose="020B0604020202020204" pitchFamily="34" charset="0"/>
              </a:rPr>
              <a:t> to indicate that the trigger activates before or after each row to be modified.</a:t>
            </a:r>
          </a:p>
        </p:txBody>
      </p:sp>
      <p:sp>
        <p:nvSpPr>
          <p:cNvPr id="6" name="Rectangle 5"/>
          <p:cNvSpPr/>
          <p:nvPr/>
        </p:nvSpPr>
        <p:spPr>
          <a:xfrm>
            <a:off x="478582" y="2114167"/>
            <a:ext cx="11089232" cy="369332"/>
          </a:xfrm>
          <a:prstGeom prst="rect">
            <a:avLst/>
          </a:prstGeom>
        </p:spPr>
        <p:txBody>
          <a:bodyPr wrap="square">
            <a:spAutoFit/>
          </a:bodyPr>
          <a:lstStyle/>
          <a:p>
            <a:r>
              <a:rPr lang="en-US" b="1" dirty="0">
                <a:latin typeface="Palatino Linotype" panose="02040502050505030304" pitchFamily="18" charset="0"/>
                <a:cs typeface="Arial" panose="020B0604020202020204" pitchFamily="34" charset="0"/>
              </a:rPr>
              <a:t>trigger</a:t>
            </a:r>
            <a:r>
              <a:rPr lang="en-US" b="1" dirty="0">
                <a:latin typeface="Arial" panose="020B0604020202020204" pitchFamily="34" charset="0"/>
                <a:cs typeface="Arial" panose="020B0604020202020204" pitchFamily="34" charset="0"/>
              </a:rPr>
              <a:t>_event</a:t>
            </a:r>
            <a:r>
              <a:rPr lang="en-US" dirty="0">
                <a:latin typeface="Arial" panose="020B0604020202020204" pitchFamily="34" charset="0"/>
                <a:cs typeface="Arial" panose="020B0604020202020204" pitchFamily="34" charset="0"/>
              </a:rPr>
              <a:t> : trigger_event indicates the kind of operation that activates the trigger.</a:t>
            </a:r>
          </a:p>
        </p:txBody>
      </p:sp>
      <p:pic>
        <p:nvPicPr>
          <p:cNvPr id="7" name="Picture 6">
            <a:extLst>
              <a:ext uri="{FF2B5EF4-FFF2-40B4-BE49-F238E27FC236}">
                <a16:creationId xmlns:a16="http://schemas.microsoft.com/office/drawing/2014/main" xmlns="" id="{6640C37B-66EA-460E-A84E-83A3D9306E2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9897EADA-AAAD-40AE-9EC5-9FDA3C06C870}"/>
              </a:ext>
            </a:extLst>
          </p:cNvPr>
          <p:cNvSpPr/>
          <p:nvPr/>
        </p:nvSpPr>
        <p:spPr>
          <a:xfrm>
            <a:off x="463972" y="4797152"/>
            <a:ext cx="11103842" cy="1415772"/>
          </a:xfrm>
          <a:prstGeom prst="rect">
            <a:avLst/>
          </a:prstGeom>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REMEMBER:</a:t>
            </a:r>
          </a:p>
          <a:p>
            <a:endParaRPr lang="en-IN"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 TABLE and TRUNCATE TABLE statements on the table do not activate this trigger, because they do not use DELETE. </a:t>
            </a: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Dropping a partition does not activate DELETE triggers, either.</a:t>
            </a:r>
            <a:endParaRPr lang="en-IN" dirty="0"/>
          </a:p>
        </p:txBody>
      </p:sp>
      <p:sp>
        <p:nvSpPr>
          <p:cNvPr id="8" name="Footer Placeholder 2">
            <a:extLst>
              <a:ext uri="{FF2B5EF4-FFF2-40B4-BE49-F238E27FC236}">
                <a16:creationId xmlns:a16="http://schemas.microsoft.com/office/drawing/2014/main" xmlns="" id="{984E306C-F4D5-4BA6-8B14-AD83DBAC194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22119115"/>
      </p:ext>
    </p:extLst>
  </p:cSld>
  <p:clrMapOvr>
    <a:masterClrMapping/>
  </p:clrMapOvr>
  <p:transition/>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Error in trigger</a:t>
            </a:r>
            <a:endParaRPr lang="en-IN" sz="2800" b="1" i="1" dirty="0">
              <a:latin typeface="Arial" pitchFamily="34" charset="0"/>
              <a:cs typeface="Arial" pitchFamily="34" charset="0"/>
            </a:endParaRPr>
          </a:p>
        </p:txBody>
      </p:sp>
      <p:sp>
        <p:nvSpPr>
          <p:cNvPr id="8" name="Rectangle 7"/>
          <p:cNvSpPr/>
          <p:nvPr/>
        </p:nvSpPr>
        <p:spPr>
          <a:xfrm>
            <a:off x="370570" y="1131436"/>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tr1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'Hello World';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cs typeface="Segoe UI Semilight" panose="020B0402040204020203" pitchFamily="34" charset="0"/>
            </a:endParaRPr>
          </a:p>
        </p:txBody>
      </p:sp>
      <p:sp>
        <p:nvSpPr>
          <p:cNvPr id="2" name="Rectangle 1"/>
          <p:cNvSpPr/>
          <p:nvPr/>
        </p:nvSpPr>
        <p:spPr>
          <a:xfrm>
            <a:off x="370570" y="3722003"/>
            <a:ext cx="8685669" cy="400110"/>
          </a:xfrm>
          <a:prstGeom prst="rect">
            <a:avLst/>
          </a:prstGeom>
        </p:spPr>
        <p:txBody>
          <a:bodyPr wrap="square">
            <a:spAutoFit/>
          </a:bodyPr>
          <a:lstStyle/>
          <a:p>
            <a:r>
              <a:rPr lang="en-IN" sz="2000" dirty="0">
                <a:solidFill>
                  <a:srgbClr val="0070C0"/>
                </a:solidFill>
              </a:rPr>
              <a:t>ERROR 1415 (0A000): Not allowed to return a result set from a trigger</a:t>
            </a:r>
          </a:p>
        </p:txBody>
      </p:sp>
      <p:pic>
        <p:nvPicPr>
          <p:cNvPr id="5" name="Picture 4">
            <a:extLst>
              <a:ext uri="{FF2B5EF4-FFF2-40B4-BE49-F238E27FC236}">
                <a16:creationId xmlns:a16="http://schemas.microsoft.com/office/drawing/2014/main" xmlns="" id="{680F147C-8E68-494D-B37E-AEC78AC2F02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8762187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NEW and OLD</a:t>
            </a:r>
            <a:endParaRPr lang="en-IN" sz="2800" b="1" i="1" dirty="0">
              <a:latin typeface="Arial" pitchFamily="34" charset="0"/>
              <a:cs typeface="Arial" pitchFamily="34" charset="0"/>
            </a:endParaRPr>
          </a:p>
        </p:txBody>
      </p:sp>
      <p:sp>
        <p:nvSpPr>
          <p:cNvPr id="5" name="Rectangle 4"/>
          <p:cNvSpPr/>
          <p:nvPr/>
        </p:nvSpPr>
        <p:spPr>
          <a:xfrm>
            <a:off x="406574" y="838202"/>
            <a:ext cx="11305256" cy="1692771"/>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REMEMBER:</a:t>
            </a:r>
          </a:p>
          <a:p>
            <a:pPr algn="just"/>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The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keywords enable you to access columns in the rows affected by a trigger. </a:t>
            </a:r>
          </a:p>
          <a:p>
            <a:pPr marL="285750" indent="-285750" algn="just">
              <a:buFont typeface="Arial" panose="020B0604020202020204" pitchFamily="34" charset="0"/>
              <a:buChar char="•"/>
            </a:pP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and </a:t>
            </a:r>
            <a:r>
              <a:rPr lang="en-IN" b="1" dirty="0">
                <a:latin typeface="Palatino Linotype" panose="02040502050505030304" pitchFamily="18" charset="0"/>
                <a:cs typeface="Arial" panose="020B0604020202020204" pitchFamily="34" charset="0"/>
              </a:rPr>
              <a:t>NEW</a:t>
            </a:r>
            <a:r>
              <a:rPr lang="en-IN" dirty="0">
                <a:latin typeface="Palatino Linotype" panose="02040502050505030304" pitchFamily="18" charset="0"/>
                <a:cs typeface="Arial" panose="020B0604020202020204" pitchFamily="34" charset="0"/>
              </a:rPr>
              <a:t> are not case sensitive.</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A column named with </a:t>
            </a:r>
            <a:r>
              <a:rPr lang="en-IN" b="1" dirty="0">
                <a:latin typeface="Palatino Linotype" panose="02040502050505030304" pitchFamily="18" charset="0"/>
                <a:cs typeface="Arial" panose="020B0604020202020204" pitchFamily="34" charset="0"/>
              </a:rPr>
              <a:t>OLD</a:t>
            </a:r>
            <a:r>
              <a:rPr lang="en-IN" dirty="0">
                <a:latin typeface="Palatino Linotype" panose="02040502050505030304" pitchFamily="18" charset="0"/>
                <a:cs typeface="Arial" panose="020B0604020202020204" pitchFamily="34" charset="0"/>
              </a:rPr>
              <a:t> is read only. </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a:t>
            </a:r>
            <a:r>
              <a:rPr lang="en-IN" b="1" dirty="0">
                <a:latin typeface="Palatino Linotype" panose="02040502050505030304" pitchFamily="18" charset="0"/>
                <a:cs typeface="Arial" panose="020B0604020202020204" pitchFamily="34" charset="0"/>
              </a:rPr>
              <a:t>BEFORE</a:t>
            </a:r>
            <a:r>
              <a:rPr lang="en-IN" dirty="0">
                <a:latin typeface="Palatino Linotype" panose="02040502050505030304" pitchFamily="18" charset="0"/>
                <a:cs typeface="Arial" panose="020B0604020202020204" pitchFamily="34" charset="0"/>
              </a:rPr>
              <a:t> trigger, you can also change its value with </a:t>
            </a:r>
            <a:r>
              <a:rPr lang="en-IN" b="1" dirty="0">
                <a:latin typeface="Palatino Linotype" panose="02040502050505030304" pitchFamily="18" charset="0"/>
                <a:cs typeface="Arial" panose="020B0604020202020204" pitchFamily="34" charset="0"/>
              </a:rPr>
              <a:t>SET NEW.col_name = value</a:t>
            </a:r>
            <a:r>
              <a:rPr lang="en-IN" dirty="0">
                <a:latin typeface="Palatino Linotype" panose="02040502050505030304" pitchFamily="18" charset="0"/>
                <a:cs typeface="Arial" panose="020B0604020202020204" pitchFamily="34" charset="0"/>
              </a:rPr>
              <a:t>.</a:t>
            </a:r>
          </a:p>
        </p:txBody>
      </p:sp>
      <p:sp>
        <p:nvSpPr>
          <p:cNvPr id="8" name="Rectangle 7"/>
          <p:cNvSpPr/>
          <p:nvPr/>
        </p:nvSpPr>
        <p:spPr>
          <a:xfrm>
            <a:off x="406574" y="2708920"/>
            <a:ext cx="11305256" cy="1815882"/>
          </a:xfrm>
          <a:prstGeom prst="rect">
            <a:avLst/>
          </a:prstGeom>
        </p:spPr>
        <p:txBody>
          <a:bodyPr wrap="square">
            <a:spAutoFit/>
          </a:bodyPr>
          <a:lstStyle/>
          <a:p>
            <a:pPr algn="just"/>
            <a:r>
              <a:rPr lang="en-IN" sz="2200" dirty="0">
                <a:solidFill>
                  <a:srgbClr val="FF0000"/>
                </a:solidFill>
                <a:latin typeface="Palatino Linotype" panose="02040502050505030304" pitchFamily="18" charset="0"/>
                <a:cs typeface="Arial" panose="020B0604020202020204" pitchFamily="34" charset="0"/>
              </a:rPr>
              <a:t>NOTE:</a:t>
            </a:r>
          </a:p>
          <a:p>
            <a:pPr algn="just"/>
            <a:endParaRPr lang="en-IN" sz="800" dirty="0">
              <a:solidFill>
                <a:srgbClr val="FF000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INSERT trigger, only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OLD </a:t>
            </a:r>
            <a:r>
              <a:rPr lang="en-IN" dirty="0">
                <a:latin typeface="Palatino Linotype" panose="02040502050505030304" pitchFamily="18" charset="0"/>
                <a:cs typeface="Arial" panose="020B0604020202020204" pitchFamily="34" charset="0"/>
              </a:rPr>
              <a:t>row. </a:t>
            </a:r>
            <a:endParaRPr lang="en-IN" sz="800" dirty="0">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an UPDATE trigger, you can use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to refer to the columns of a row before it is updated and </a:t>
            </a:r>
            <a:r>
              <a:rPr lang="en-IN" b="1" dirty="0">
                <a:latin typeface="Palatino Linotype" panose="02040502050505030304" pitchFamily="18" charset="0"/>
                <a:cs typeface="Arial" panose="020B0604020202020204" pitchFamily="34" charset="0"/>
              </a:rPr>
              <a:t>NEW.col_name</a:t>
            </a:r>
            <a:r>
              <a:rPr lang="en-IN" dirty="0">
                <a:latin typeface="Palatino Linotype" panose="02040502050505030304" pitchFamily="18" charset="0"/>
                <a:cs typeface="Arial" panose="020B0604020202020204" pitchFamily="34" charset="0"/>
              </a:rPr>
              <a:t> to refer to the columns of the row after it is updated.</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In a DELETE trigger, only </a:t>
            </a:r>
            <a:r>
              <a:rPr lang="en-IN" b="1" dirty="0">
                <a:latin typeface="Palatino Linotype" panose="02040502050505030304" pitchFamily="18" charset="0"/>
                <a:cs typeface="Arial" panose="020B0604020202020204" pitchFamily="34" charset="0"/>
              </a:rPr>
              <a:t>OLD.col_name</a:t>
            </a:r>
            <a:r>
              <a:rPr lang="en-IN" dirty="0">
                <a:latin typeface="Palatino Linotype" panose="02040502050505030304" pitchFamily="18" charset="0"/>
                <a:cs typeface="Arial" panose="020B0604020202020204" pitchFamily="34" charset="0"/>
              </a:rPr>
              <a:t> can be used; there is no </a:t>
            </a:r>
            <a:r>
              <a:rPr lang="en-IN" b="1" dirty="0">
                <a:latin typeface="Palatino Linotype" panose="02040502050505030304" pitchFamily="18" charset="0"/>
                <a:cs typeface="Arial" panose="020B0604020202020204" pitchFamily="34" charset="0"/>
              </a:rPr>
              <a:t>NEW </a:t>
            </a:r>
            <a:r>
              <a:rPr lang="en-IN" dirty="0">
                <a:latin typeface="Palatino Linotype" panose="02040502050505030304" pitchFamily="18" charset="0"/>
                <a:cs typeface="Arial" panose="020B0604020202020204" pitchFamily="34" charset="0"/>
              </a:rPr>
              <a:t>row. </a:t>
            </a:r>
          </a:p>
          <a:p>
            <a:pPr marL="285750" indent="-285750" algn="just">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p:txBody>
      </p:sp>
      <p:pic>
        <p:nvPicPr>
          <p:cNvPr id="9" name="Picture 8">
            <a:extLst>
              <a:ext uri="{FF2B5EF4-FFF2-40B4-BE49-F238E27FC236}">
                <a16:creationId xmlns:a16="http://schemas.microsoft.com/office/drawing/2014/main" xmlns="" id="{99B2E525-ADC7-402D-97C6-B40A8EDBEB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5EF64FC-390F-4F7B-9128-DD69428B1C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8630CD9B-7A65-485E-BDF1-F23DDFBF65C6}"/>
              </a:ext>
            </a:extLst>
          </p:cNvPr>
          <p:cNvSpPr/>
          <p:nvPr/>
        </p:nvSpPr>
        <p:spPr>
          <a:xfrm>
            <a:off x="406574" y="5190879"/>
            <a:ext cx="11305256" cy="707886"/>
          </a:xfrm>
          <a:prstGeom prst="rect">
            <a:avLst/>
          </a:prstGeom>
          <a:noFill/>
        </p:spPr>
        <p:txBody>
          <a:bodyPr wrap="square">
            <a:spAutoFit/>
          </a:bodyPr>
          <a:lstStyle/>
          <a:p>
            <a:pPr algn="just"/>
            <a:r>
              <a:rPr lang="en-IN" sz="2000" dirty="0">
                <a:solidFill>
                  <a:schemeClr val="tx1">
                    <a:lumMod val="85000"/>
                    <a:lumOff val="15000"/>
                  </a:schemeClr>
                </a:solidFill>
                <a:latin typeface="Palatino Linotype" panose="02040502050505030304" pitchFamily="18" charset="0"/>
                <a:cs typeface="Arial" panose="020B0604020202020204" pitchFamily="34" charset="0"/>
              </a:rPr>
              <a:t>A column named with OLD is read only. In a BEFORE trigger, you can also change its value with SET NEW.col_name = value.</a:t>
            </a:r>
          </a:p>
        </p:txBody>
      </p:sp>
    </p:spTree>
    <p:extLst>
      <p:ext uri="{BB962C8B-B14F-4D97-AF65-F5344CB8AC3E}">
        <p14:creationId xmlns:p14="http://schemas.microsoft.com/office/powerpoint/2010/main" xmlns="" val="3252375101"/>
      </p:ext>
    </p:extLst>
  </p:cSld>
  <p:clrMapOvr>
    <a:masterClrMapping/>
  </p:clrMapOvr>
  <p:transition/>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680F147C-8E68-494D-B37E-AEC78AC2F02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5F6F2B86-4664-4D0A-B08D-28975AAC93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xmlns="" id="{FF5AD399-B855-493C-A374-389B12C5CD8C}"/>
              </a:ext>
            </a:extLst>
          </p:cNvPr>
          <p:cNvSpPr/>
          <p:nvPr/>
        </p:nvSpPr>
        <p:spPr>
          <a:xfrm>
            <a:off x="1729311" y="4038599"/>
            <a:ext cx="8685669" cy="2031325"/>
          </a:xfrm>
          <a:prstGeom prst="rect">
            <a:avLst/>
          </a:prstGeom>
          <a:solidFill>
            <a:schemeClr val="accent3">
              <a:lumMod val="20000"/>
              <a:lumOff val="80000"/>
            </a:schemeClr>
          </a:solidFill>
        </p:spPr>
        <p:txBody>
          <a:bodyPr wrap="square">
            <a:spAutoFit/>
          </a:bodyPr>
          <a:lstStyle/>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drop trigger if exists triggerName;</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CREATE trigger triggerName after INSERT on dept for each row</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BEGIN</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insert into d values (new.deptno, new.dname, new.loc, new.pwd,  now(), user());</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   END $</a:t>
            </a:r>
          </a:p>
          <a:p>
            <a:r>
              <a:rPr lang="en-IN" dirty="0">
                <a:solidFill>
                  <a:srgbClr val="006C86"/>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882468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4494019"/>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UPDATE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p:txBody>
      </p:sp>
      <p:sp>
        <p:nvSpPr>
          <p:cNvPr id="8" name="Rectangle 7"/>
          <p:cNvSpPr/>
          <p:nvPr/>
        </p:nvSpPr>
        <p:spPr>
          <a:xfrm>
            <a:off x="334566" y="1469683"/>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(new.ID, new.namefirst, new.namelast, new.DOB, new.emailID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216322AA-9E9C-4B6A-ADC8-39B3F9B57A10}"/>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Q1. Write a trigger to INSERT new record into student table the same record must be inserted in newStudent table also. </a:t>
            </a:r>
          </a:p>
        </p:txBody>
      </p:sp>
      <p:sp>
        <p:nvSpPr>
          <p:cNvPr id="10" name="Rectangle 9">
            <a:extLst>
              <a:ext uri="{FF2B5EF4-FFF2-40B4-BE49-F238E27FC236}">
                <a16:creationId xmlns:a16="http://schemas.microsoft.com/office/drawing/2014/main" xmlns="" id="{8259640C-BE4F-422C-9C8E-1C50D80DCB92}"/>
              </a:ext>
            </a:extLst>
          </p:cNvPr>
          <p:cNvSpPr/>
          <p:nvPr/>
        </p:nvSpPr>
        <p:spPr>
          <a:xfrm>
            <a:off x="262558" y="3717872"/>
            <a:ext cx="11665297" cy="646331"/>
          </a:xfrm>
          <a:prstGeom prst="rect">
            <a:avLst/>
          </a:prstGeom>
          <a:noFill/>
        </p:spPr>
        <p:txBody>
          <a:bodyPr wrap="square">
            <a:spAutoFit/>
          </a:bodyPr>
          <a:lstStyle/>
          <a:p>
            <a:pPr algn="just"/>
            <a:r>
              <a:rPr lang="en-IN" dirty="0">
                <a:latin typeface="Arial" panose="020B0604020202020204" pitchFamily="34" charset="0"/>
                <a:cs typeface="Arial" panose="020B0604020202020204" pitchFamily="34" charset="0"/>
              </a:rPr>
              <a:t>Q2. Write a trigger to UPDATE the student record, as soon as you update the old record should get inserted in newStudent table.</a:t>
            </a:r>
          </a:p>
        </p:txBody>
      </p:sp>
      <p:sp>
        <p:nvSpPr>
          <p:cNvPr id="11" name="Footer Placeholder 2">
            <a:extLst>
              <a:ext uri="{FF2B5EF4-FFF2-40B4-BE49-F238E27FC236}">
                <a16:creationId xmlns:a16="http://schemas.microsoft.com/office/drawing/2014/main" xmlns="" id="{9E8E9395-0DA1-4B03-A057-C6A5A4EB7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16587121"/>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543627-2DD3-49C3-9EFE-F20733FC3493}"/>
              </a:ext>
            </a:extLst>
          </p:cNvPr>
          <p:cNvSpPr/>
          <p:nvPr/>
        </p:nvSpPr>
        <p:spPr>
          <a:xfrm>
            <a:off x="334566" y="1268760"/>
            <a:ext cx="11449272" cy="203132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DELETE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rgbClr val="0077AA"/>
                </a:solidFill>
                <a:latin typeface="Segoe UI Semilight" panose="020B0402040204020203" pitchFamily="34" charset="0"/>
                <a:cs typeface="Segoe UI Semilight" panose="020B0402040204020203" pitchFamily="34" charset="0"/>
              </a:rPr>
              <a:t>     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newStudent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latin typeface="Segoe UI Semilight" panose="020B0402040204020203" pitchFamily="34" charset="0"/>
                <a:cs typeface="Segoe UI Semilight" panose="020B0402040204020203" pitchFamily="34" charset="0"/>
              </a:rPr>
              <a:t> (old.ID, old.namefirst, old.namelast, old.DOB, old.emailID );</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Q3. Write a trigger, if we DELETE the student record, that  record must be inserted in newStudent table.</a:t>
            </a:r>
          </a:p>
        </p:txBody>
      </p:sp>
      <p:sp>
        <p:nvSpPr>
          <p:cNvPr id="6" name="Rectangle 5">
            <a:extLst>
              <a:ext uri="{FF2B5EF4-FFF2-40B4-BE49-F238E27FC236}">
                <a16:creationId xmlns:a16="http://schemas.microsoft.com/office/drawing/2014/main" xmlns="" id="{D15CBC75-9ABC-4CD7-A5B6-589E9A6283A0}"/>
              </a:ext>
            </a:extLst>
          </p:cNvPr>
          <p:cNvSpPr/>
          <p:nvPr/>
        </p:nvSpPr>
        <p:spPr>
          <a:xfrm>
            <a:off x="334566" y="4115203"/>
            <a:ext cx="11449272" cy="2585323"/>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AFTER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DATE_FORMAT (now(), '%W') = 'Sunday'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'Today you cannot insert data in student table’;</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xmlns="" id="{2DFBD80C-CFB8-48C3-A0C1-78C48AFCE2A5}"/>
              </a:ext>
            </a:extLst>
          </p:cNvPr>
          <p:cNvSpPr/>
          <p:nvPr/>
        </p:nvSpPr>
        <p:spPr>
          <a:xfrm>
            <a:off x="262558" y="3557915"/>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Q4. Write a trigger, to restrict insert operation on Sunday.</a:t>
            </a:r>
          </a:p>
        </p:txBody>
      </p:sp>
      <p:sp>
        <p:nvSpPr>
          <p:cNvPr id="11" name="Footer Placeholder 2">
            <a:extLst>
              <a:ext uri="{FF2B5EF4-FFF2-40B4-BE49-F238E27FC236}">
                <a16:creationId xmlns:a16="http://schemas.microsoft.com/office/drawing/2014/main" xmlns="" id="{614D3A9C-4666-4E90-91B4-24CB650FFA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30403747"/>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543627-2DD3-49C3-9EFE-F20733FC3493}"/>
              </a:ext>
            </a:extLst>
          </p:cNvPr>
          <p:cNvSpPr/>
          <p:nvPr/>
        </p:nvSpPr>
        <p:spPr>
          <a:xfrm>
            <a:off x="334566" y="1124744"/>
            <a:ext cx="11449272"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student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declare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max(ID) + 1 </a:t>
            </a:r>
            <a:r>
              <a:rPr lang="en-IN" dirty="0">
                <a:solidFill>
                  <a:srgbClr val="0077AA"/>
                </a:solidFill>
                <a:latin typeface="Segoe UI Semilight" panose="020B0402040204020203" pitchFamily="34" charset="0"/>
                <a:cs typeface="Segoe UI Semilight" panose="020B0402040204020203" pitchFamily="34" charset="0"/>
              </a:rPr>
              <a:t>FROM</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student);</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set new.ID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C948BF2D-DAA9-4D64-919F-60C239BF4A41}"/>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Q5. Write a trigger, to autoincrement student ID.</a:t>
            </a:r>
          </a:p>
        </p:txBody>
      </p:sp>
      <p:sp>
        <p:nvSpPr>
          <p:cNvPr id="6" name="Footer Placeholder 2">
            <a:extLst>
              <a:ext uri="{FF2B5EF4-FFF2-40B4-BE49-F238E27FC236}">
                <a16:creationId xmlns:a16="http://schemas.microsoft.com/office/drawing/2014/main" xmlns="" id="{A8C25726-D725-48C3-B434-18E6BA08BC4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504447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7" name="Picture 6">
            <a:extLst>
              <a:ext uri="{FF2B5EF4-FFF2-40B4-BE49-F238E27FC236}">
                <a16:creationId xmlns:a16="http://schemas.microsoft.com/office/drawing/2014/main" xmlns="" id="{76C5D1E2-FD71-419D-89C6-5FAEE52293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40543627-2DD3-49C3-9EFE-F20733FC3493}"/>
              </a:ext>
            </a:extLst>
          </p:cNvPr>
          <p:cNvSpPr/>
          <p:nvPr/>
        </p:nvSpPr>
        <p:spPr>
          <a:xfrm>
            <a:off x="334566" y="1513815"/>
            <a:ext cx="11449272" cy="3139321"/>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r>
              <a:rPr lang="en-US" dirty="0">
                <a:solidFill>
                  <a:srgbClr val="0077AA"/>
                </a:solidFill>
                <a:latin typeface="Segoe UI Semilight" panose="020B0402040204020203" pitchFamily="34" charset="0"/>
                <a:cs typeface="Segoe UI Semilight" panose="020B0402040204020203" pitchFamily="34" charset="0"/>
              </a:rPr>
              <a:t>CREATE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student_phone </a:t>
            </a:r>
            <a:r>
              <a:rPr lang="en-US" dirty="0">
                <a:solidFill>
                  <a:srgbClr val="0077AA"/>
                </a:solidFill>
                <a:latin typeface="Segoe UI Semilight" panose="020B0402040204020203" pitchFamily="34" charset="0"/>
                <a:cs typeface="Segoe UI Semilight" panose="020B0402040204020203" pitchFamily="34" charset="0"/>
              </a:rPr>
              <a:t>FOR</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declare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set x =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 </a:t>
            </a:r>
            <a:r>
              <a:rPr lang="en-US" dirty="0">
                <a:solidFill>
                  <a:srgbClr val="0077AA"/>
                </a:solidFill>
                <a:latin typeface="Segoe UI Semilight" panose="020B0402040204020203" pitchFamily="34" charset="0"/>
                <a:cs typeface="Segoe UI Semilight" panose="020B0402040204020203" pitchFamily="34" charset="0"/>
              </a:rPr>
              <a:t>FROM</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student </a:t>
            </a:r>
            <a:r>
              <a:rPr lang="en-US" dirty="0">
                <a:solidFill>
                  <a:srgbClr val="0077AA"/>
                </a:solidFill>
                <a:latin typeface="Segoe UI Semilight" panose="020B0402040204020203" pitchFamily="34" charset="0"/>
                <a:cs typeface="Segoe UI Semilight" panose="020B0402040204020203" pitchFamily="34" charset="0"/>
              </a:rPr>
              <a:t>WHERE</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ID=new.studentID);</a:t>
            </a:r>
          </a:p>
          <a:p>
            <a:r>
              <a:rPr lang="en-US" dirty="0">
                <a:solidFill>
                  <a:srgbClr val="0077AA"/>
                </a:solidFill>
                <a:latin typeface="Segoe UI Semilight" panose="020B0402040204020203" pitchFamily="34" charset="0"/>
                <a:cs typeface="Segoe UI Semilight" panose="020B0402040204020203" pitchFamily="34" charset="0"/>
              </a:rPr>
              <a:t>    if</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is null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sqlstate '42000' set message_text = 'Student not found!’;</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endParaRPr lang="en-US" dirty="0">
              <a:solidFill>
                <a:schemeClr val="tx1">
                  <a:lumMod val="95000"/>
                  <a:lumOff val="5000"/>
                </a:schemeClr>
              </a:solidFill>
              <a:latin typeface="Segoe UI Semilight" panose="020B0402040204020203" pitchFamily="34" charset="0"/>
              <a:ea typeface="Segoe UI Symbol" panose="020B0502040204020203" pitchFamily="34" charset="0"/>
              <a:cs typeface="Segoe UI Semilight" panose="020B0402040204020203" pitchFamily="34" charset="0"/>
            </a:endParaRPr>
          </a:p>
        </p:txBody>
      </p:sp>
      <p:sp>
        <p:nvSpPr>
          <p:cNvPr id="10" name="Rectangle 9">
            <a:extLst>
              <a:ext uri="{FF2B5EF4-FFF2-40B4-BE49-F238E27FC236}">
                <a16:creationId xmlns:a16="http://schemas.microsoft.com/office/drawing/2014/main" xmlns="" id="{C948BF2D-DAA9-4D64-919F-60C239BF4A41}"/>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Q6. Write a trigger, to insert record in student phone table the record should get inserted only if the studentID is present in student table.</a:t>
            </a:r>
          </a:p>
        </p:txBody>
      </p:sp>
      <p:sp>
        <p:nvSpPr>
          <p:cNvPr id="6" name="Footer Placeholder 2">
            <a:extLst>
              <a:ext uri="{FF2B5EF4-FFF2-40B4-BE49-F238E27FC236}">
                <a16:creationId xmlns:a16="http://schemas.microsoft.com/office/drawing/2014/main" xmlns="" id="{AE297608-F497-46B3-B9F6-1392603FAD8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7337373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334800" y="1515600"/>
            <a:ext cx="10585176" cy="2308324"/>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AFTER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INTO</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d </a:t>
            </a:r>
            <a:r>
              <a:rPr lang="en-IN" dirty="0">
                <a:solidFill>
                  <a:srgbClr val="0077AA"/>
                </a:solidFill>
                <a:latin typeface="Segoe UI Semilight" panose="020B0402040204020203" pitchFamily="34" charset="0"/>
                <a:cs typeface="Segoe UI Semilight" panose="020B0402040204020203" pitchFamily="34" charset="0"/>
              </a:rPr>
              <a:t>VALUES</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(new.deptno, new.dname, new.loc, new.pwd,  now(), user());</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pic>
        <p:nvPicPr>
          <p:cNvPr id="5" name="Picture 4">
            <a:extLst>
              <a:ext uri="{FF2B5EF4-FFF2-40B4-BE49-F238E27FC236}">
                <a16:creationId xmlns:a16="http://schemas.microsoft.com/office/drawing/2014/main" xmlns="" id="{CDCD7C68-E93F-4C64-AF6D-66AC9420B6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00BB2BF4-DA60-4486-BBE8-9DDC92AFF22C}"/>
              </a:ext>
            </a:extLst>
          </p:cNvPr>
          <p:cNvSpPr/>
          <p:nvPr/>
        </p:nvSpPr>
        <p:spPr>
          <a:xfrm>
            <a:off x="262558" y="711472"/>
            <a:ext cx="11665296" cy="646331"/>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Q7. Write a trigger to INSERT new record into DEPT table the same record must be inserted in newDEPT table along with system datetime and the user name. </a:t>
            </a:r>
          </a:p>
        </p:txBody>
      </p:sp>
    </p:spTree>
    <p:extLst>
      <p:ext uri="{BB962C8B-B14F-4D97-AF65-F5344CB8AC3E}">
        <p14:creationId xmlns:p14="http://schemas.microsoft.com/office/powerpoint/2010/main" xmlns="" val="196050906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CDCD7C68-E93F-4C64-AF6D-66AC9420B6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7E1ABF4A-8064-4FEF-98FE-EFD35D72FD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00BB2BF4-DA60-4486-BBE8-9DDC92AFF22C}"/>
              </a:ext>
            </a:extLst>
          </p:cNvPr>
          <p:cNvSpPr/>
          <p:nvPr/>
        </p:nvSpPr>
        <p:spPr>
          <a:xfrm>
            <a:off x="262558" y="711472"/>
            <a:ext cx="11665296" cy="369332"/>
          </a:xfrm>
          <a:prstGeom prst="rect">
            <a:avLst/>
          </a:prstGeom>
          <a:noFill/>
        </p:spPr>
        <p:txBody>
          <a:bodyPr wrap="square">
            <a:spAutoFit/>
          </a:bodyPr>
          <a:lstStyle/>
          <a:p>
            <a:pPr defTabSz="900113"/>
            <a:r>
              <a:rPr lang="en-IN" dirty="0">
                <a:latin typeface="Arial" panose="020B0604020202020204" pitchFamily="34" charset="0"/>
                <a:cs typeface="Arial" panose="020B0604020202020204" pitchFamily="34" charset="0"/>
              </a:rPr>
              <a:t>Q8. TODO. </a:t>
            </a:r>
          </a:p>
        </p:txBody>
      </p:sp>
      <p:sp>
        <p:nvSpPr>
          <p:cNvPr id="9" name="Rectangle 8">
            <a:extLst>
              <a:ext uri="{FF2B5EF4-FFF2-40B4-BE49-F238E27FC236}">
                <a16:creationId xmlns:a16="http://schemas.microsoft.com/office/drawing/2014/main" xmlns="" id="{16C2D93E-389C-479B-B637-C96FB8F04BC8}"/>
              </a:ext>
            </a:extLst>
          </p:cNvPr>
          <p:cNvSpPr/>
          <p:nvPr/>
        </p:nvSpPr>
        <p:spPr>
          <a:xfrm>
            <a:off x="334800" y="1255095"/>
            <a:ext cx="3384142" cy="1200329"/>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tempCustomer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customerName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6" name="Rectangle 15">
            <a:extLst>
              <a:ext uri="{FF2B5EF4-FFF2-40B4-BE49-F238E27FC236}">
                <a16:creationId xmlns:a16="http://schemas.microsoft.com/office/drawing/2014/main" xmlns="" id="{C51891DD-FD8B-4037-80F3-EDDA97A1DEDE}"/>
              </a:ext>
            </a:extLst>
          </p:cNvPr>
          <p:cNvSpPr/>
          <p:nvPr/>
        </p:nvSpPr>
        <p:spPr>
          <a:xfrm>
            <a:off x="334800" y="3418692"/>
            <a:ext cx="10585176" cy="2585323"/>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EXISTS </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triggerName;</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a:p>
            <a:pPr marL="261938"/>
            <a:r>
              <a:rPr lang="en-IN" dirty="0">
                <a:solidFill>
                  <a:srgbClr val="0077AA"/>
                </a:solidFill>
                <a:latin typeface="Segoe UI Semilight" panose="020B0402040204020203" pitchFamily="34" charset="0"/>
                <a:cs typeface="Segoe UI Semilight" panose="020B0402040204020203" pitchFamily="34" charset="0"/>
              </a:rPr>
              <a:t>CREATE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latin typeface="Liberation Mono"/>
              </a:rPr>
              <a:t>tempCustomer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FOR</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pPr marL="261938"/>
            <a:r>
              <a:rPr lang="en-IN" dirty="0">
                <a:solidFill>
                  <a:srgbClr val="0077AA"/>
                </a:solidFill>
                <a:latin typeface="Segoe UI Semilight" panose="020B0402040204020203" pitchFamily="34" charset="0"/>
                <a:cs typeface="Segoe UI Semilight" panose="020B0402040204020203" pitchFamily="34" charset="0"/>
              </a:rPr>
              <a:t>begin</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default 0;</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MAX(CAST(SUBSTR(customerID, 6) </a:t>
            </a:r>
            <a:r>
              <a:rPr lang="en-US" dirty="0">
                <a:solidFill>
                  <a:srgbClr val="0077AA"/>
                </a:solidFill>
                <a:latin typeface="Segoe UI Semilight" panose="020B0402040204020203" pitchFamily="34" charset="0"/>
                <a:cs typeface="Segoe UI Semilight" panose="020B0402040204020203" pitchFamily="34" charset="0"/>
              </a:rPr>
              <a:t>AS</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signed)) + 1 </a:t>
            </a:r>
            <a:r>
              <a:rPr lang="en-US" dirty="0">
                <a:solidFill>
                  <a:srgbClr val="0077AA"/>
                </a:solidFill>
                <a:latin typeface="Segoe UI Semilight" panose="020B0402040204020203" pitchFamily="34" charset="0"/>
                <a:cs typeface="Segoe UI Semilight" panose="020B0402040204020203" pitchFamily="34" charset="0"/>
              </a:rPr>
              <a:t>INTO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x FR</a:t>
            </a:r>
            <a:r>
              <a:rPr lang="en-US" dirty="0">
                <a:solidFill>
                  <a:srgbClr val="0077AA"/>
                </a:solidFill>
                <a:latin typeface="Segoe UI Semilight" panose="020B0402040204020203" pitchFamily="34" charset="0"/>
                <a:cs typeface="Segoe UI Semilight" panose="020B0402040204020203" pitchFamily="34" charset="0"/>
              </a:rPr>
              <a:t>O</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M tempCustomer;</a:t>
            </a:r>
          </a:p>
          <a:p>
            <a:pPr marL="261938"/>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SET</a:t>
            </a:r>
            <a:r>
              <a:rPr lang="en-US" dirty="0">
                <a:solidFill>
                  <a:schemeClr val="tx1">
                    <a:lumMod val="95000"/>
                    <a:lumOff val="5000"/>
                  </a:schemeClr>
                </a:solidFill>
                <a:latin typeface="Segoe UI Semilight" panose="020B0402040204020203" pitchFamily="34" charset="0"/>
                <a:cs typeface="Segoe UI Semilight" panose="020B0402040204020203" pitchFamily="34" charset="0"/>
              </a:rPr>
              <a:t> NEW.customerID := concat('Cust-', x);</a:t>
            </a:r>
            <a:endParaRPr lang="en-IN" dirty="0">
              <a:solidFill>
                <a:schemeClr val="tx1">
                  <a:lumMod val="95000"/>
                  <a:lumOff val="5000"/>
                </a:schemeClr>
              </a:solidFill>
              <a:latin typeface="Segoe UI Semilight" panose="020B0402040204020203" pitchFamily="34" charset="0"/>
              <a:cs typeface="Segoe UI Semilight" panose="020B0402040204020203" pitchFamily="34" charset="0"/>
            </a:endParaRPr>
          </a:p>
          <a:p>
            <a:pPr marL="261938"/>
            <a:r>
              <a:rPr lang="en-IN" dirty="0">
                <a:solidFill>
                  <a:srgbClr val="0077AA"/>
                </a:solidFill>
                <a:latin typeface="Segoe UI Semilight" panose="020B0402040204020203" pitchFamily="34" charset="0"/>
                <a:cs typeface="Segoe UI Semilight" panose="020B0402040204020203" pitchFamily="34" charset="0"/>
              </a:rPr>
              <a:t>end</a:t>
            </a:r>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 $</a:t>
            </a:r>
          </a:p>
          <a:p>
            <a:pPr marL="261938"/>
            <a:r>
              <a:rPr lang="en-IN" dirty="0">
                <a:solidFill>
                  <a:schemeClr val="tx1">
                    <a:lumMod val="95000"/>
                    <a:lumOff val="5000"/>
                  </a:schemeClr>
                </a:solidFill>
                <a:latin typeface="Segoe UI Semilight" panose="020B0402040204020203" pitchFamily="34" charset="0"/>
                <a:cs typeface="Segoe UI Semilight" panose="020B0402040204020203" pitchFamily="34" charset="0"/>
              </a:rPr>
              <a:t>delimiter ;</a:t>
            </a:r>
          </a:p>
        </p:txBody>
      </p:sp>
      <p:sp>
        <p:nvSpPr>
          <p:cNvPr id="17" name="TextBox 16">
            <a:extLst>
              <a:ext uri="{FF2B5EF4-FFF2-40B4-BE49-F238E27FC236}">
                <a16:creationId xmlns:a16="http://schemas.microsoft.com/office/drawing/2014/main" xmlns="" id="{9C2231A6-E353-4544-B440-AE0B11087AE0}"/>
              </a:ext>
            </a:extLst>
          </p:cNvPr>
          <p:cNvSpPr txBox="1"/>
          <p:nvPr/>
        </p:nvSpPr>
        <p:spPr>
          <a:xfrm>
            <a:off x="4824770" y="1257050"/>
            <a:ext cx="6096000" cy="1754326"/>
          </a:xfrm>
          <a:prstGeom prst="rect">
            <a:avLst/>
          </a:prstGeom>
          <a:noFill/>
        </p:spPr>
        <p:txBody>
          <a:bodyPr wrap="square">
            <a:spAutoFit/>
          </a:bodyPr>
          <a:lstStyle/>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65000"/>
                  </a:schemeClr>
                </a:solidFill>
                <a:latin typeface="Liberation Mono"/>
                <a:cs typeface="Arial" panose="020B0604020202020204" pitchFamily="34" charset="0"/>
              </a:rPr>
              <a:t>(</a:t>
            </a:r>
            <a:r>
              <a:rPr lang="en-IN" dirty="0">
                <a:solidFill>
                  <a:srgbClr val="669900"/>
                </a:solidFill>
                <a:latin typeface="Liberation Mono"/>
                <a:cs typeface="Segoe UI Semilight" panose="020B0402040204020203" pitchFamily="34" charset="0"/>
              </a:rPr>
              <a:t>'Cust-1001'</a:t>
            </a:r>
            <a:r>
              <a:rPr lang="en-IN" dirty="0">
                <a:latin typeface="Liberation Mono"/>
              </a:rPr>
              <a:t>, </a:t>
            </a:r>
            <a:r>
              <a:rPr lang="en-IN" dirty="0">
                <a:solidFill>
                  <a:srgbClr val="669900"/>
                </a:solidFill>
                <a:latin typeface="Liberation Mono"/>
                <a:cs typeface="Segoe UI Semilight" panose="020B0402040204020203" pitchFamily="34" charset="0"/>
              </a:rPr>
              <a:t>'saleel'</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'Cust-2001'</a:t>
            </a:r>
            <a:r>
              <a:rPr lang="en-IN" dirty="0">
                <a:latin typeface="Liberation Mono"/>
              </a:rPr>
              <a:t>, </a:t>
            </a:r>
            <a:r>
              <a:rPr lang="en-IN" dirty="0">
                <a:solidFill>
                  <a:srgbClr val="669900"/>
                </a:solidFill>
                <a:latin typeface="Liberation Mono"/>
                <a:cs typeface="Segoe UI Semilight" panose="020B0402040204020203" pitchFamily="34" charset="0"/>
              </a:rPr>
              <a:t>'sharmin'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'Cust-003'</a:t>
            </a:r>
            <a:r>
              <a:rPr lang="en-IN" dirty="0">
                <a:latin typeface="Liberation Mono"/>
              </a:rPr>
              <a:t>, </a:t>
            </a:r>
            <a:r>
              <a:rPr lang="en-IN" dirty="0">
                <a:solidFill>
                  <a:srgbClr val="669900"/>
                </a:solidFill>
                <a:latin typeface="Liberation Mono"/>
                <a:cs typeface="Segoe UI Semilight" panose="020B0402040204020203" pitchFamily="34" charset="0"/>
              </a:rPr>
              <a:t>'ruhan'</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'Cust-0075'</a:t>
            </a:r>
            <a:r>
              <a:rPr lang="en-IN" dirty="0">
                <a:latin typeface="Liberation Mono"/>
              </a:rPr>
              <a:t>, </a:t>
            </a:r>
            <a:r>
              <a:rPr lang="en-IN" dirty="0">
                <a:solidFill>
                  <a:srgbClr val="669900"/>
                </a:solidFill>
                <a:latin typeface="Liberation Mono"/>
                <a:cs typeface="Segoe UI Semilight" panose="020B0402040204020203" pitchFamily="34" charset="0"/>
              </a:rPr>
              <a:t>'sangita'</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'Cust-75'</a:t>
            </a:r>
            <a:r>
              <a:rPr lang="en-IN" dirty="0">
                <a:latin typeface="Liberation Mono"/>
              </a:rPr>
              <a:t>, </a:t>
            </a:r>
            <a:r>
              <a:rPr lang="en-IN" dirty="0">
                <a:solidFill>
                  <a:srgbClr val="669900"/>
                </a:solidFill>
                <a:latin typeface="Liberation Mono"/>
                <a:cs typeface="Segoe UI Semilight" panose="020B0402040204020203" pitchFamily="34" charset="0"/>
              </a:rPr>
              <a:t>'</a:t>
            </a:r>
            <a:r>
              <a:rPr lang="en-IN" dirty="0" err="1">
                <a:solidFill>
                  <a:srgbClr val="669900"/>
                </a:solidFill>
                <a:latin typeface="Liberation Mono"/>
                <a:cs typeface="Segoe UI Semilight" panose="020B0402040204020203" pitchFamily="34" charset="0"/>
              </a:rPr>
              <a:t>bandish</a:t>
            </a:r>
            <a:r>
              <a:rPr lang="en-IN" dirty="0">
                <a:solidFill>
                  <a:srgbClr val="669900"/>
                </a:solidFill>
                <a:latin typeface="Liberation Mono"/>
                <a:cs typeface="Segoe UI Semilight" panose="020B0402040204020203" pitchFamily="34" charset="0"/>
              </a:rPr>
              <a:t>'</a:t>
            </a:r>
            <a:r>
              <a:rPr lang="en-IN" dirty="0">
                <a:solidFill>
                  <a:schemeClr val="bg1">
                    <a:lumMod val="50000"/>
                  </a:schemeClr>
                </a:solidFill>
                <a:latin typeface="Liberation Mono"/>
              </a:rPr>
              <a:t>)</a:t>
            </a:r>
            <a:r>
              <a:rPr lang="en-IN" dirty="0">
                <a:latin typeface="Liberation Mono"/>
              </a:rPr>
              <a:t>;</a:t>
            </a:r>
          </a:p>
          <a:p>
            <a:r>
              <a:rPr lang="en-IN" dirty="0">
                <a:solidFill>
                  <a:srgbClr val="0077AA"/>
                </a:solidFill>
                <a:latin typeface="Liberation Mono"/>
                <a:cs typeface="Arial" panose="020B0604020202020204" pitchFamily="34" charset="0"/>
              </a:rPr>
              <a:t>INSERT</a:t>
            </a:r>
            <a:r>
              <a:rPr lang="en-IN" dirty="0">
                <a:latin typeface="Liberation Mono"/>
              </a:rPr>
              <a:t> </a:t>
            </a:r>
            <a:r>
              <a:rPr lang="en-IN" dirty="0">
                <a:solidFill>
                  <a:srgbClr val="0077AA"/>
                </a:solidFill>
                <a:latin typeface="Liberation Mono"/>
                <a:cs typeface="Arial" panose="020B0604020202020204" pitchFamily="34" charset="0"/>
              </a:rPr>
              <a:t>INTO</a:t>
            </a:r>
            <a:r>
              <a:rPr lang="en-IN" dirty="0">
                <a:latin typeface="Liberation Mono"/>
              </a:rPr>
              <a:t> tempCustomer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rPr>
              <a:t>(</a:t>
            </a:r>
            <a:r>
              <a:rPr lang="en-IN" dirty="0">
                <a:solidFill>
                  <a:srgbClr val="669900"/>
                </a:solidFill>
                <a:latin typeface="Liberation Mono"/>
                <a:cs typeface="Segoe UI Semilight" panose="020B0402040204020203" pitchFamily="34" charset="0"/>
              </a:rPr>
              <a:t>'Cust-5'</a:t>
            </a:r>
            <a:r>
              <a:rPr lang="en-IN" dirty="0">
                <a:latin typeface="Liberation Mono"/>
              </a:rPr>
              <a:t>, </a:t>
            </a:r>
            <a:r>
              <a:rPr lang="en-IN" dirty="0">
                <a:solidFill>
                  <a:srgbClr val="669900"/>
                </a:solidFill>
                <a:latin typeface="Liberation Mono"/>
                <a:cs typeface="Segoe UI Semilight" panose="020B0402040204020203" pitchFamily="34" charset="0"/>
              </a:rPr>
              <a:t>'vrushali'</a:t>
            </a:r>
            <a:r>
              <a:rPr lang="en-IN" dirty="0">
                <a:solidFill>
                  <a:schemeClr val="bg1">
                    <a:lumMod val="50000"/>
                  </a:schemeClr>
                </a:solidFill>
                <a:latin typeface="Liberation Mono"/>
              </a:rPr>
              <a:t>)</a:t>
            </a:r>
            <a:r>
              <a:rPr lang="en-IN" dirty="0">
                <a:latin typeface="Liberation Mono"/>
              </a:rPr>
              <a:t>;</a:t>
            </a:r>
          </a:p>
        </p:txBody>
      </p:sp>
    </p:spTree>
    <p:extLst>
      <p:ext uri="{BB962C8B-B14F-4D97-AF65-F5344CB8AC3E}">
        <p14:creationId xmlns:p14="http://schemas.microsoft.com/office/powerpoint/2010/main" xmlns="" val="357348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Rectangle 7">
            <a:extLst>
              <a:ext uri="{FF2B5EF4-FFF2-40B4-BE49-F238E27FC236}">
                <a16:creationId xmlns:a16="http://schemas.microsoft.com/office/drawing/2014/main" xmlns="" id="{798F5666-EAA3-4C25-9E8F-1359FC8293F7}"/>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sp>
        <p:nvSpPr>
          <p:cNvPr id="2" name="Rectangle 1">
            <a:extLst>
              <a:ext uri="{FF2B5EF4-FFF2-40B4-BE49-F238E27FC236}">
                <a16:creationId xmlns:a16="http://schemas.microsoft.com/office/drawing/2014/main" xmlns="" id="{8D01DEB1-6941-4DC8-9B8D-37C0F1059586}"/>
              </a:ext>
            </a:extLst>
          </p:cNvPr>
          <p:cNvSpPr/>
          <p:nvPr/>
        </p:nvSpPr>
        <p:spPr>
          <a:xfrm>
            <a:off x="231383" y="693052"/>
            <a:ext cx="4785731" cy="396980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p>
          <a:p>
            <a:endParaRPr lang="en-US" dirty="0">
              <a:latin typeface="Liberation Mono"/>
              <a:cs typeface="Arial" panose="020B0604020202020204" pitchFamily="34" charset="0"/>
            </a:endParaRPr>
          </a:p>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userImage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imageID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imageUrl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description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userID </a:t>
            </a:r>
            <a:r>
              <a:rPr lang="en-IN" dirty="0">
                <a:solidFill>
                  <a:srgbClr val="834689"/>
                </a:solidFill>
                <a:latin typeface="Liberation Mono"/>
                <a:cs typeface="Arial" panose="020B0604020202020204" pitchFamily="34" charset="0"/>
              </a:rPr>
              <a:t> int </a:t>
            </a:r>
            <a:r>
              <a:rPr lang="en-US" dirty="0">
                <a:solidFill>
                  <a:schemeClr val="tx1">
                    <a:lumMod val="95000"/>
                    <a:lumOff val="5000"/>
                  </a:schemeClr>
                </a:solidFill>
                <a:latin typeface="Liberation Mono"/>
                <a:cs typeface="Arial" panose="020B0604020202020204" pitchFamily="34" charset="0"/>
              </a:rPr>
              <a:t>not null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IN" dirty="0">
                <a:solidFill>
                  <a:srgbClr val="834689"/>
                </a:solidFill>
                <a:latin typeface="Liberation Mono"/>
                <a:cs typeface="Arial" panose="020B0604020202020204" pitchFamily="34" charset="0"/>
              </a:rPr>
              <a:t>,</a:t>
            </a:r>
          </a:p>
          <a:p>
            <a:r>
              <a:rPr lang="en-IN" dirty="0">
                <a:solidFill>
                  <a:srgbClr val="834689"/>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C00000"/>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UserID</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cs typeface="Arial" panose="020B0604020202020204" pitchFamily="34" charset="0"/>
              </a:rPr>
              <a:t> user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4" name="Picture 3">
            <a:extLst>
              <a:ext uri="{FF2B5EF4-FFF2-40B4-BE49-F238E27FC236}">
                <a16:creationId xmlns:a16="http://schemas.microsoft.com/office/drawing/2014/main" xmlns="" id="{9169E72A-31B7-4643-8314-682679FD64ED}"/>
              </a:ext>
            </a:extLst>
          </p:cNvPr>
          <p:cNvPicPr>
            <a:picLocks noChangeAspect="1"/>
          </p:cNvPicPr>
          <p:nvPr/>
        </p:nvPicPr>
        <p:blipFill>
          <a:blip r:embed="rId2"/>
          <a:stretch>
            <a:fillRect/>
          </a:stretch>
        </p:blipFill>
        <p:spPr>
          <a:xfrm>
            <a:off x="5017114" y="543172"/>
            <a:ext cx="6133178" cy="4098614"/>
          </a:xfrm>
          <a:prstGeom prst="rect">
            <a:avLst/>
          </a:prstGeom>
        </p:spPr>
      </p:pic>
      <p:pic>
        <p:nvPicPr>
          <p:cNvPr id="5" name="Picture 4">
            <a:extLst>
              <a:ext uri="{FF2B5EF4-FFF2-40B4-BE49-F238E27FC236}">
                <a16:creationId xmlns:a16="http://schemas.microsoft.com/office/drawing/2014/main" xmlns="" id="{E418D36E-9779-4CDC-96F3-BE698BB39F43}"/>
              </a:ext>
            </a:extLst>
          </p:cNvPr>
          <p:cNvPicPr>
            <a:picLocks noChangeAspect="1"/>
          </p:cNvPicPr>
          <p:nvPr/>
        </p:nvPicPr>
        <p:blipFill>
          <a:blip r:embed="rId3"/>
          <a:stretch>
            <a:fillRect/>
          </a:stretch>
        </p:blipFill>
        <p:spPr>
          <a:xfrm>
            <a:off x="170396" y="4770756"/>
            <a:ext cx="4988828" cy="1543821"/>
          </a:xfrm>
          <a:prstGeom prst="rect">
            <a:avLst/>
          </a:prstGeom>
        </p:spPr>
      </p:pic>
      <p:pic>
        <p:nvPicPr>
          <p:cNvPr id="6" name="Picture 5">
            <a:extLst>
              <a:ext uri="{FF2B5EF4-FFF2-40B4-BE49-F238E27FC236}">
                <a16:creationId xmlns:a16="http://schemas.microsoft.com/office/drawing/2014/main" xmlns="" id="{45F8C2D9-C1A3-4213-9CAD-EB9985C8DAC4}"/>
              </a:ext>
            </a:extLst>
          </p:cNvPr>
          <p:cNvPicPr>
            <a:picLocks noChangeAspect="1"/>
          </p:cNvPicPr>
          <p:nvPr/>
        </p:nvPicPr>
        <p:blipFill>
          <a:blip r:embed="rId4"/>
          <a:stretch>
            <a:fillRect/>
          </a:stretch>
        </p:blipFill>
        <p:spPr>
          <a:xfrm>
            <a:off x="5519217" y="4770756"/>
            <a:ext cx="6133179" cy="1543821"/>
          </a:xfrm>
          <a:prstGeom prst="rect">
            <a:avLst/>
          </a:prstGeom>
        </p:spPr>
      </p:pic>
      <p:pic>
        <p:nvPicPr>
          <p:cNvPr id="3" name="Picture 2">
            <a:extLst>
              <a:ext uri="{FF2B5EF4-FFF2-40B4-BE49-F238E27FC236}">
                <a16:creationId xmlns:a16="http://schemas.microsoft.com/office/drawing/2014/main" xmlns="" id="{6FE19AA8-EC86-4E9E-84BB-5686A3793D10}"/>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D5F32C4-6EF3-4D69-942B-3CF2B25231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70781504"/>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xmlns="" id="{D04D4E37-D7DB-444E-B1D9-311A22A1638A}"/>
              </a:ext>
            </a:extLst>
          </p:cNvPr>
          <p:cNvSpPr txBox="1"/>
          <p:nvPr/>
        </p:nvSpPr>
        <p:spPr>
          <a:xfrm>
            <a:off x="478737" y="959559"/>
            <a:ext cx="11448357" cy="347742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IF EXISTS </a:t>
            </a:r>
            <a:r>
              <a:rPr lang="en-IN" dirty="0">
                <a:latin typeface="Liberation Mono"/>
                <a:cs typeface="Segoe UI Semilight" panose="020B0402040204020203" pitchFamily="34" charset="0"/>
              </a:rPr>
              <a:t>item;</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rPr>
              <a:t>warehouse;</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US" dirty="0">
                <a:latin typeface="Liberation Mono"/>
                <a:cs typeface="Leelawadee UI Semilight" panose="020B0402040204020203" pitchFamily="34" charset="-34"/>
              </a:rPr>
              <a:t>item_in_warehouse</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DROP</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 IF EXISTS </a:t>
            </a:r>
            <a:r>
              <a:rPr lang="en-IN" dirty="0">
                <a:latin typeface="Liberation Mono"/>
                <a:cs typeface="Segoe UI Semilight" panose="020B0402040204020203" pitchFamily="34" charset="0"/>
              </a:rPr>
              <a:t>item_ordered;</a:t>
            </a:r>
          </a:p>
          <a:p>
            <a:pPr marL="285721" indent="-285721">
              <a:buFont typeface="Arial" panose="020B0604020202020204" pitchFamily="34" charset="0"/>
              <a:buChar char="•"/>
            </a:pPr>
            <a:endParaRPr lang="en-IN" dirty="0">
              <a:latin typeface="Liberation Mono"/>
            </a:endParaRPr>
          </a:p>
          <a:p>
            <a:pPr marL="285721" indent="-285721">
              <a:buFont typeface="Arial" panose="020B0604020202020204" pitchFamily="34" charset="0"/>
              <a:buChar char="•"/>
            </a:pPr>
            <a:endParaRPr lang="en-IN" sz="800"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Segoe UI Semilight" panose="020B0402040204020203" pitchFamily="34" charset="0"/>
              </a:rPr>
              <a:t> item</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itemid </a:t>
            </a:r>
            <a:r>
              <a:rPr lang="en-IN" dirty="0">
                <a:solidFill>
                  <a:srgbClr val="834689"/>
                </a:solidFill>
                <a:latin typeface="Liberation Mono"/>
                <a:cs typeface="Segoe UI Semilight" panose="020B0402040204020203" pitchFamily="34" charset="0"/>
              </a:rPr>
              <a:t>INT</a:t>
            </a:r>
            <a:r>
              <a:rPr lang="en-IN" dirty="0">
                <a:latin typeface="Liberation Mono"/>
                <a:cs typeface="Segoe UI Semilight" panose="020B0402040204020203" pitchFamily="34" charset="0"/>
              </a:rPr>
              <a:t>, itemname </a:t>
            </a:r>
            <a:r>
              <a:rPr lang="en-IN" dirty="0">
                <a:solidFill>
                  <a:srgbClr val="834689"/>
                </a:solidFill>
                <a:latin typeface="Liberation Mono"/>
                <a:cs typeface="Segoe UI Semilight" panose="020B0402040204020203" pitchFamily="34" charset="0"/>
              </a:rPr>
              <a:t>VARCHAR</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20</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endParaRPr lang="en-IN"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 TABLE </a:t>
            </a:r>
            <a:r>
              <a:rPr lang="en-IN" dirty="0">
                <a:latin typeface="Liberation Mono"/>
              </a:rPr>
              <a:t>warehouse</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warehouse_id </a:t>
            </a:r>
            <a:r>
              <a:rPr lang="en-IN" dirty="0">
                <a:solidFill>
                  <a:srgbClr val="834689"/>
                </a:solidFill>
                <a:latin typeface="Liberation Mono"/>
                <a:cs typeface="Leelawadee UI Semilight" panose="020B0402040204020203" pitchFamily="34" charset="-34"/>
              </a:rPr>
              <a:t>INT</a:t>
            </a:r>
            <a:r>
              <a:rPr lang="en-IN" dirty="0">
                <a:latin typeface="Liberation Mono"/>
              </a:rPr>
              <a:t>, warehouse_name </a:t>
            </a:r>
            <a:r>
              <a:rPr lang="en-IN" dirty="0">
                <a:solidFill>
                  <a:srgbClr val="834689"/>
                </a:solidFill>
                <a:latin typeface="Liberation Mono"/>
                <a:cs typeface="Leelawadee UI Semilight" panose="020B0402040204020203" pitchFamily="34" charset="-34"/>
              </a:rPr>
              <a:t>VARCHAR</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255</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 channel_id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rPr>
              <a:t>;</a:t>
            </a:r>
          </a:p>
          <a:p>
            <a:pPr marL="285721" indent="-285721">
              <a:buFont typeface="Arial" panose="020B0604020202020204" pitchFamily="34" charset="0"/>
              <a:buChar char="•"/>
            </a:pPr>
            <a:endParaRPr lang="en-IN" sz="800" dirty="0">
              <a:latin typeface="Liberation Mono"/>
            </a:endParaRPr>
          </a:p>
          <a:p>
            <a:pPr marL="285721" indent="-285721">
              <a:buFont typeface="Arial" panose="020B0604020202020204" pitchFamily="34" charset="0"/>
              <a:buChar char="•"/>
            </a:pPr>
            <a:r>
              <a:rPr lang="en-US" dirty="0">
                <a:solidFill>
                  <a:srgbClr val="0077AA"/>
                </a:solidFill>
                <a:latin typeface="Liberation Mono"/>
                <a:cs typeface="Leelawadee UI Semilight" panose="020B0402040204020203" pitchFamily="34" charset="-34"/>
              </a:rPr>
              <a:t>CREATE</a:t>
            </a:r>
            <a:r>
              <a:rPr lang="en-US" dirty="0">
                <a:latin typeface="Liberation Mono"/>
                <a:cs typeface="Leelawadee UI Semilight" panose="020B0402040204020203" pitchFamily="34" charset="-34"/>
              </a:rPr>
              <a:t> </a:t>
            </a:r>
            <a:r>
              <a:rPr lang="en-US" dirty="0">
                <a:solidFill>
                  <a:srgbClr val="0077AA"/>
                </a:solidFill>
                <a:latin typeface="Liberation Mono"/>
                <a:cs typeface="Leelawadee UI Semilight" panose="020B0402040204020203" pitchFamily="34" charset="-34"/>
              </a:rPr>
              <a:t>TABLE</a:t>
            </a:r>
            <a:r>
              <a:rPr lang="en-US" dirty="0">
                <a:latin typeface="Liberation Mono"/>
                <a:cs typeface="Leelawadee UI Semilight" panose="020B0402040204020203" pitchFamily="34" charset="-34"/>
              </a:rPr>
              <a:t> item_in_warehouse</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a:t>
            </a:r>
            <a:r>
              <a:rPr lang="en-US" dirty="0">
                <a:solidFill>
                  <a:srgbClr val="C00000"/>
                </a:solidFill>
                <a:latin typeface="Liberation Mono"/>
                <a:cs typeface="Leelawadee UI Semilight" panose="020B0402040204020203" pitchFamily="34" charset="-34"/>
              </a:rPr>
              <a:t>PRIMARY KEY AUTO_INCREMENT</a:t>
            </a:r>
            <a:r>
              <a:rPr lang="en-US" dirty="0">
                <a:latin typeface="Liberation Mono"/>
                <a:cs typeface="Leelawadee UI Semilight" panose="020B0402040204020203" pitchFamily="34" charset="-34"/>
              </a:rPr>
              <a:t>, item_id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warehouse_id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minimum_stock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rol </a:t>
            </a:r>
            <a:r>
              <a:rPr lang="en-IN" dirty="0">
                <a:solidFill>
                  <a:srgbClr val="834689"/>
                </a:solidFill>
                <a:latin typeface="Liberation Mono"/>
                <a:cs typeface="Leelawadee UI Semilight" panose="020B0402040204020203" pitchFamily="34" charset="-34"/>
              </a:rPr>
              <a:t>INT</a:t>
            </a:r>
            <a:r>
              <a:rPr lang="en-US" dirty="0">
                <a:latin typeface="Liberation Mono"/>
                <a:cs typeface="Leelawadee UI Semilight" panose="020B0402040204020203" pitchFamily="34" charset="-34"/>
              </a:rPr>
              <a:t>, stock </a:t>
            </a:r>
            <a:r>
              <a:rPr lang="en-IN" dirty="0">
                <a:solidFill>
                  <a:srgbClr val="834689"/>
                </a:solidFill>
                <a:latin typeface="Liberation Mono"/>
                <a:cs typeface="Leelawadee UI Semilight" panose="020B0402040204020203" pitchFamily="34" charset="-34"/>
              </a:rPr>
              <a:t>INT</a:t>
            </a:r>
            <a:r>
              <a:rPr lang="en-US" dirty="0">
                <a:solidFill>
                  <a:schemeClr val="bg1">
                    <a:lumMod val="50000"/>
                  </a:schemeClr>
                </a:solidFill>
                <a:latin typeface="Liberation Mono"/>
                <a:cs typeface="Leelawadee UI Semilight" panose="020B0402040204020203" pitchFamily="34" charset="-34"/>
              </a:rPr>
              <a:t>)</a:t>
            </a:r>
            <a:r>
              <a:rPr lang="en-US" dirty="0">
                <a:latin typeface="Liberation Mono"/>
                <a:cs typeface="Leelawadee UI Semilight" panose="020B0402040204020203" pitchFamily="34" charset="-34"/>
              </a:rPr>
              <a:t>;</a:t>
            </a:r>
          </a:p>
          <a:p>
            <a:pPr marL="285721" indent="-285721">
              <a:buFont typeface="Arial" panose="020B0604020202020204" pitchFamily="34" charset="0"/>
              <a:buChar char="•"/>
            </a:pPr>
            <a:endParaRPr lang="en-US" sz="800" dirty="0">
              <a:latin typeface="Liberation Mono"/>
              <a:cs typeface="Leelawadee UI Semilight" panose="020B0402040204020203" pitchFamily="34" charset="-34"/>
            </a:endParaRPr>
          </a:p>
          <a:p>
            <a:pPr marL="285721" indent="-285721">
              <a:buFont typeface="Arial" panose="020B0604020202020204" pitchFamily="34" charset="0"/>
              <a:buChar char="•"/>
            </a:pPr>
            <a:r>
              <a:rPr lang="en-IN" dirty="0">
                <a:solidFill>
                  <a:srgbClr val="0077AA"/>
                </a:solidFill>
                <a:latin typeface="Liberation Mono"/>
                <a:cs typeface="Leelawadee UI Semilight" panose="020B0402040204020203" pitchFamily="34" charset="-34"/>
              </a:rPr>
              <a:t>CREATE</a:t>
            </a:r>
            <a:r>
              <a:rPr lang="en-IN" dirty="0">
                <a:latin typeface="Liberation Mono"/>
                <a:cs typeface="Leelawadee UI Semilight" panose="020B0402040204020203" pitchFamily="34" charset="-34"/>
              </a:rPr>
              <a:t> </a:t>
            </a:r>
            <a:r>
              <a:rPr lang="en-IN" dirty="0">
                <a:solidFill>
                  <a:srgbClr val="0077AA"/>
                </a:solidFill>
                <a:latin typeface="Liberation Mono"/>
                <a:cs typeface="Leelawadee UI Semilight" panose="020B0402040204020203" pitchFamily="34" charset="-34"/>
              </a:rPr>
              <a:t>TABLE</a:t>
            </a:r>
            <a:r>
              <a:rPr lang="en-IN" dirty="0">
                <a:latin typeface="Liberation Mono"/>
                <a:cs typeface="Leelawadee UI Semilight" panose="020B0402040204020203" pitchFamily="34" charset="-34"/>
              </a:rPr>
              <a:t> item_ordered</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orderID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itemID </a:t>
            </a:r>
            <a:r>
              <a:rPr lang="en-IN" dirty="0">
                <a:solidFill>
                  <a:srgbClr val="834689"/>
                </a:solidFill>
                <a:latin typeface="Liberation Mono"/>
                <a:cs typeface="Leelawadee UI Semilight" panose="020B0402040204020203" pitchFamily="34" charset="-34"/>
              </a:rPr>
              <a:t>INT</a:t>
            </a:r>
            <a:r>
              <a:rPr lang="en-IN" dirty="0">
                <a:latin typeface="Liberation Mono"/>
                <a:cs typeface="Leelawadee UI Semilight" panose="020B0402040204020203" pitchFamily="34" charset="-34"/>
              </a:rPr>
              <a:t>, orderDate </a:t>
            </a:r>
            <a:r>
              <a:rPr lang="en-IN" dirty="0">
                <a:solidFill>
                  <a:srgbClr val="834689"/>
                </a:solidFill>
                <a:latin typeface="Liberation Mono"/>
                <a:cs typeface="Leelawadee UI Semilight" panose="020B0402040204020203" pitchFamily="34" charset="-34"/>
              </a:rPr>
              <a:t>DATE</a:t>
            </a:r>
            <a:r>
              <a:rPr lang="en-IN" dirty="0">
                <a:latin typeface="Liberation Mono"/>
                <a:cs typeface="Leelawadee UI Semilight" panose="020B0402040204020203" pitchFamily="34" charset="-34"/>
              </a:rPr>
              <a:t>, orderTime </a:t>
            </a:r>
            <a:r>
              <a:rPr lang="en-IN" dirty="0">
                <a:solidFill>
                  <a:srgbClr val="834689"/>
                </a:solidFill>
                <a:latin typeface="Liberation Mono"/>
                <a:cs typeface="Leelawadee UI Semilight" panose="020B0402040204020203" pitchFamily="34" charset="-34"/>
              </a:rPr>
              <a:t>TIME</a:t>
            </a:r>
            <a:r>
              <a:rPr lang="en-IN" dirty="0">
                <a:latin typeface="Liberation Mono"/>
                <a:cs typeface="Leelawadee UI Semilight" panose="020B0402040204020203" pitchFamily="34" charset="-34"/>
              </a:rPr>
              <a:t>, qty </a:t>
            </a:r>
            <a:r>
              <a:rPr lang="en-IN" dirty="0">
                <a:solidFill>
                  <a:srgbClr val="834689"/>
                </a:solidFill>
                <a:latin typeface="Liberation Mono"/>
                <a:cs typeface="Leelawadee UI Semilight" panose="020B0402040204020203" pitchFamily="34" charset="-34"/>
              </a:rPr>
              <a:t>INT</a:t>
            </a:r>
            <a:r>
              <a:rPr lang="en-IN" dirty="0">
                <a:solidFill>
                  <a:schemeClr val="bg1">
                    <a:lumMod val="50000"/>
                  </a:schemeClr>
                </a:solidFill>
                <a:latin typeface="Liberation Mono"/>
                <a:cs typeface="Leelawadee UI Semilight" panose="020B0402040204020203" pitchFamily="34" charset="-34"/>
              </a:rPr>
              <a:t>)</a:t>
            </a:r>
            <a:r>
              <a:rPr lang="en-IN" dirty="0">
                <a:latin typeface="Liberation Mono"/>
                <a:cs typeface="Leelawadee UI Semilight" panose="020B0402040204020203" pitchFamily="34" charset="-34"/>
              </a:rPr>
              <a:t>;</a:t>
            </a:r>
          </a:p>
        </p:txBody>
      </p:sp>
      <p:sp>
        <p:nvSpPr>
          <p:cNvPr id="4" name="Rectangle 3">
            <a:extLst>
              <a:ext uri="{FF2B5EF4-FFF2-40B4-BE49-F238E27FC236}">
                <a16:creationId xmlns:a16="http://schemas.microsoft.com/office/drawing/2014/main" xmlns="" id="{61992F61-D3C0-4BE9-9A5C-5D020D9587F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xmlns="" val="215193652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xmlns="" id="{D04D4E37-D7DB-444E-B1D9-311A22A1638A}"/>
              </a:ext>
            </a:extLst>
          </p:cNvPr>
          <p:cNvSpPr txBox="1"/>
          <p:nvPr/>
        </p:nvSpPr>
        <p:spPr>
          <a:xfrm>
            <a:off x="478738" y="936325"/>
            <a:ext cx="8351840" cy="396980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1, </a:t>
            </a:r>
            <a:r>
              <a:rPr lang="en-IN" dirty="0">
                <a:solidFill>
                  <a:srgbClr val="669900"/>
                </a:solidFill>
                <a:latin typeface="Liberation Mono"/>
                <a:cs typeface="Segoe UI Semilight" panose="020B0402040204020203" pitchFamily="34" charset="0"/>
              </a:rPr>
              <a:t>'SPORTS</a:t>
            </a:r>
            <a:r>
              <a:rPr lang="en-IN" dirty="0">
                <a:latin typeface="Liberation Mono"/>
                <a:cs typeface="Segoe UI Semilight" panose="020B0402040204020203" pitchFamily="34" charset="0"/>
              </a:rPr>
              <a:t> </a:t>
            </a:r>
            <a:r>
              <a:rPr lang="en-IN" dirty="0">
                <a:solidFill>
                  <a:srgbClr val="669900"/>
                </a:solidFill>
                <a:latin typeface="Liberation Mono"/>
                <a:cs typeface="Segoe UI Semilight" panose="020B0402040204020203" pitchFamily="34" charset="0"/>
              </a:rPr>
              <a:t>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2, </a:t>
            </a:r>
            <a:r>
              <a:rPr lang="en-IN" dirty="0">
                <a:solidFill>
                  <a:srgbClr val="669900"/>
                </a:solidFill>
                <a:latin typeface="Liberation Mono"/>
                <a:cs typeface="Segoe UI Semilight" panose="020B0402040204020203" pitchFamily="34" charset="0"/>
              </a:rPr>
              <a:t>'CASUAL SHOES'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3, </a:t>
            </a:r>
            <a:r>
              <a:rPr lang="en-IN" dirty="0">
                <a:solidFill>
                  <a:srgbClr val="669900"/>
                </a:solidFill>
                <a:latin typeface="Liberation Mono"/>
                <a:cs typeface="Segoe UI Semilight" panose="020B0402040204020203" pitchFamily="34" charset="0"/>
              </a:rPr>
              <a:t>'T-SHIRTS'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4, </a:t>
            </a:r>
            <a:r>
              <a:rPr lang="en-IN" dirty="0">
                <a:solidFill>
                  <a:srgbClr val="669900"/>
                </a:solidFill>
                <a:latin typeface="Liberation Mono"/>
                <a:cs typeface="Segoe UI Semilight" panose="020B0402040204020203" pitchFamily="34" charset="0"/>
              </a:rPr>
              <a:t>'JEANS'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5, </a:t>
            </a:r>
            <a:r>
              <a:rPr lang="en-IN" dirty="0">
                <a:solidFill>
                  <a:srgbClr val="669900"/>
                </a:solidFill>
                <a:latin typeface="Liberation Mono"/>
                <a:cs typeface="Segoe UI Semilight" panose="020B0402040204020203" pitchFamily="34" charset="0"/>
              </a:rPr>
              <a:t>'JACKETS'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6, </a:t>
            </a:r>
            <a:r>
              <a:rPr lang="en-IN" dirty="0">
                <a:solidFill>
                  <a:srgbClr val="669900"/>
                </a:solidFill>
                <a:latin typeface="Liberation Mono"/>
                <a:cs typeface="Segoe UI Semilight" panose="020B0402040204020203" pitchFamily="34" charset="0"/>
              </a:rPr>
              <a:t>'SWEATERS'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Segoe UI Semilight" panose="020B0402040204020203" pitchFamily="34" charset="0"/>
              </a:rPr>
              <a:t> item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7, </a:t>
            </a:r>
            <a:r>
              <a:rPr lang="en-IN" dirty="0">
                <a:solidFill>
                  <a:srgbClr val="669900"/>
                </a:solidFill>
                <a:latin typeface="Liberation Mono"/>
                <a:cs typeface="Segoe UI Semilight" panose="020B0402040204020203" pitchFamily="34" charset="0"/>
              </a:rPr>
              <a:t>'WATCHES’</a:t>
            </a:r>
            <a:r>
              <a:rPr lang="en-IN" dirty="0">
                <a:solidFill>
                  <a:schemeClr val="bg1">
                    <a:lumMod val="50000"/>
                  </a:schemeClr>
                </a:solidFill>
                <a:latin typeface="Liberation Mono"/>
                <a:cs typeface="Segoe UI Semilight" panose="020B0402040204020203" pitchFamily="34" charset="0"/>
              </a:rPr>
              <a:t>)</a:t>
            </a:r>
            <a:r>
              <a:rPr lang="en-IN" dirty="0">
                <a:latin typeface="Liberation Mono"/>
                <a:cs typeface="Segoe UI Semilight" panose="020B0402040204020203" pitchFamily="34" charset="0"/>
              </a:rPr>
              <a:t>;</a:t>
            </a:r>
          </a:p>
          <a:p>
            <a:pPr marL="285721" indent="-285721">
              <a:buFont typeface="Arial" panose="020B0604020202020204" pitchFamily="34" charset="0"/>
              <a:buChar char="•"/>
            </a:pPr>
            <a:endParaRPr lang="en-IN" dirty="0">
              <a:latin typeface="Liberation Mono"/>
              <a:cs typeface="Segoe UI Semilight" panose="020B0402040204020203" pitchFamily="34" charset="0"/>
            </a:endParaRP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143, </a:t>
            </a:r>
            <a:r>
              <a:rPr lang="en-IN" dirty="0">
                <a:solidFill>
                  <a:srgbClr val="669900"/>
                </a:solidFill>
                <a:latin typeface="Liberation Mono"/>
                <a:cs typeface="Segoe UI Semilight" panose="020B0402040204020203" pitchFamily="34" charset="0"/>
              </a:rPr>
              <a:t>'AC Warehouse'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156, </a:t>
            </a:r>
            <a:r>
              <a:rPr lang="en-IN" dirty="0">
                <a:solidFill>
                  <a:srgbClr val="669900"/>
                </a:solidFill>
                <a:latin typeface="Liberation Mono"/>
                <a:cs typeface="Segoe UI Semilight" panose="020B0402040204020203" pitchFamily="34" charset="0"/>
              </a:rPr>
              <a:t>'National'</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231, </a:t>
            </a:r>
            <a:r>
              <a:rPr lang="en-IN" dirty="0">
                <a:solidFill>
                  <a:srgbClr val="669900"/>
                </a:solidFill>
                <a:latin typeface="Liberation Mono"/>
                <a:cs typeface="Segoe UI Semilight" panose="020B0402040204020203" pitchFamily="34" charset="0"/>
              </a:rPr>
              <a:t>'Global'</a:t>
            </a:r>
            <a:r>
              <a:rPr lang="en-IN" dirty="0">
                <a:latin typeface="Liberation Mono"/>
              </a:rPr>
              <a:t>, 3);</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254, </a:t>
            </a:r>
            <a:r>
              <a:rPr lang="en-IN" dirty="0">
                <a:solidFill>
                  <a:srgbClr val="669900"/>
                </a:solidFill>
                <a:latin typeface="Liberation Mono"/>
                <a:cs typeface="Segoe UI Semilight" panose="020B0402040204020203" pitchFamily="34" charset="0"/>
              </a:rPr>
              <a:t>'NON-STOP'</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321, </a:t>
            </a:r>
            <a:r>
              <a:rPr lang="en-IN" dirty="0">
                <a:solidFill>
                  <a:srgbClr val="669900"/>
                </a:solidFill>
                <a:latin typeface="Liberation Mono"/>
                <a:cs typeface="Segoe UI Semilight" panose="020B0402040204020203" pitchFamily="34" charset="0"/>
              </a:rPr>
              <a:t>'Migrant System'</a:t>
            </a:r>
            <a:r>
              <a:rPr lang="en-IN" dirty="0">
                <a:latin typeface="Liberation Mono"/>
              </a:rPr>
              <a:t>, 2</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Segoe UI Semilight" panose="020B0402040204020203" pitchFamily="34" charset="0"/>
              </a:rPr>
              <a:t> </a:t>
            </a:r>
            <a:r>
              <a:rPr lang="en-IN" dirty="0">
                <a:solidFill>
                  <a:srgbClr val="0077AA"/>
                </a:solidFill>
                <a:latin typeface="Liberation Mono"/>
                <a:cs typeface="Arial" panose="020B0604020202020204" pitchFamily="34" charset="0"/>
              </a:rPr>
              <a:t>INTO</a:t>
            </a:r>
            <a:r>
              <a:rPr lang="en-IN" dirty="0">
                <a:latin typeface="Liberation Mono"/>
              </a:rPr>
              <a:t> warehouse </a:t>
            </a:r>
            <a:r>
              <a:rPr lang="en-IN" dirty="0">
                <a:solidFill>
                  <a:srgbClr val="0077AA"/>
                </a:solidFill>
                <a:latin typeface="Liberation Mono"/>
                <a:cs typeface="Arial" panose="020B0604020202020204" pitchFamily="34" charset="0"/>
              </a:rPr>
              <a:t>VALUES</a:t>
            </a:r>
            <a:r>
              <a:rPr lang="en-IN" dirty="0">
                <a:solidFill>
                  <a:schemeClr val="bg1">
                    <a:lumMod val="50000"/>
                  </a:schemeClr>
                </a:solidFill>
                <a:latin typeface="Liberation Mono"/>
                <a:cs typeface="Segoe UI Semilight" panose="020B0402040204020203" pitchFamily="34" charset="0"/>
              </a:rPr>
              <a:t>( </a:t>
            </a:r>
            <a:r>
              <a:rPr lang="en-IN" dirty="0">
                <a:latin typeface="Liberation Mono"/>
              </a:rPr>
              <a:t>464, </a:t>
            </a:r>
            <a:r>
              <a:rPr lang="en-IN" dirty="0">
                <a:solidFill>
                  <a:srgbClr val="669900"/>
                </a:solidFill>
                <a:latin typeface="Liberation Mono"/>
                <a:cs typeface="Segoe UI Semilight" panose="020B0402040204020203" pitchFamily="34" charset="0"/>
              </a:rPr>
              <a:t>'Blaze'</a:t>
            </a:r>
            <a:r>
              <a:rPr lang="en-IN" dirty="0">
                <a:latin typeface="Liberation Mono"/>
              </a:rPr>
              <a:t>, 1</a:t>
            </a:r>
            <a:r>
              <a:rPr lang="en-IN" dirty="0">
                <a:solidFill>
                  <a:schemeClr val="bg1">
                    <a:lumMod val="50000"/>
                  </a:schemeClr>
                </a:solidFill>
                <a:latin typeface="Liberation Mono"/>
                <a:cs typeface="Segoe UI Semilight" panose="020B0402040204020203" pitchFamily="34" charset="0"/>
              </a:rPr>
              <a:t>)</a:t>
            </a:r>
            <a:r>
              <a:rPr lang="en-IN" dirty="0">
                <a:latin typeface="Liberation Mono"/>
              </a:rPr>
              <a:t>;</a:t>
            </a:r>
          </a:p>
        </p:txBody>
      </p:sp>
      <p:sp>
        <p:nvSpPr>
          <p:cNvPr id="9" name="Rectangle 8">
            <a:extLst>
              <a:ext uri="{FF2B5EF4-FFF2-40B4-BE49-F238E27FC236}">
                <a16:creationId xmlns:a16="http://schemas.microsoft.com/office/drawing/2014/main" xmlns="" id="{57810155-3707-4DF3-9D4F-CC883A912F7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xmlns="" val="236735897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xmlns="" id="{D04D4E37-D7DB-444E-B1D9-311A22A1638A}"/>
              </a:ext>
            </a:extLst>
          </p:cNvPr>
          <p:cNvSpPr txBox="1"/>
          <p:nvPr/>
        </p:nvSpPr>
        <p:spPr>
          <a:xfrm>
            <a:off x="478738" y="683176"/>
            <a:ext cx="11580859" cy="396980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1, 143</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2, 156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5, 254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rPr>
              <a:t> </a:t>
            </a:r>
            <a:r>
              <a:rPr lang="en-US" dirty="0">
                <a:solidFill>
                  <a:srgbClr val="0077AA"/>
                </a:solidFill>
                <a:latin typeface="Liberation Mono"/>
                <a:cs typeface="Arial" panose="020B0604020202020204" pitchFamily="34" charset="0"/>
              </a:rPr>
              <a:t>INTO</a:t>
            </a:r>
            <a:r>
              <a:rPr lang="en-US" dirty="0">
                <a:latin typeface="Liberation Mono"/>
              </a:rPr>
              <a:t> 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1, 156</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7, 464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5, 464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4, 321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3, 464</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 INTO </a:t>
            </a:r>
            <a:r>
              <a:rPr lang="en-US" dirty="0">
                <a:latin typeface="Liberation Mono"/>
              </a:rPr>
              <a:t>item_in_warehouse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item_id, warehouse_id</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 </a:t>
            </a:r>
            <a:r>
              <a:rPr lang="en-US" dirty="0">
                <a:solidFill>
                  <a:srgbClr val="0077AA"/>
                </a:solidFill>
                <a:latin typeface="Liberation Mono"/>
                <a:cs typeface="Arial" panose="020B0604020202020204" pitchFamily="34" charset="0"/>
              </a:rPr>
              <a:t>VALUES</a:t>
            </a:r>
            <a:r>
              <a:rPr lang="en-US" dirty="0">
                <a:latin typeface="Liberation Mono"/>
              </a:rPr>
              <a:t> </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6, 231</a:t>
            </a:r>
            <a:r>
              <a:rPr lang="en-US" dirty="0">
                <a:solidFill>
                  <a:schemeClr val="bg1">
                    <a:lumMod val="50000"/>
                  </a:schemeClr>
                </a:solidFill>
                <a:latin typeface="Liberation Mono"/>
                <a:cs typeface="Segoe UI Semilight" panose="020B0402040204020203" pitchFamily="34" charset="0"/>
              </a:rPr>
              <a:t>)</a:t>
            </a:r>
            <a:r>
              <a:rPr lang="en-US" dirty="0">
                <a:latin typeface="Liberation Mono"/>
              </a:rPr>
              <a:t>;</a:t>
            </a:r>
            <a:endParaRPr lang="en-IN" dirty="0">
              <a:latin typeface="Liberation Mono"/>
            </a:endParaRPr>
          </a:p>
        </p:txBody>
      </p:sp>
      <p:sp>
        <p:nvSpPr>
          <p:cNvPr id="6" name="Rectangle 5">
            <a:extLst>
              <a:ext uri="{FF2B5EF4-FFF2-40B4-BE49-F238E27FC236}">
                <a16:creationId xmlns:a16="http://schemas.microsoft.com/office/drawing/2014/main" xmlns="" id="{16ACC886-76E2-44F9-9C25-2CF3E9F52C29}"/>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xmlns="" val="3751010554"/>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7DD7F1C-C3CE-43C0-9885-47E8B533DF48}"/>
              </a:ext>
            </a:extLst>
          </p:cNvPr>
          <p:cNvSpPr txBox="1"/>
          <p:nvPr/>
        </p:nvSpPr>
        <p:spPr>
          <a:xfrm>
            <a:off x="479313" y="585147"/>
            <a:ext cx="9791813" cy="3692838"/>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insert_in_item_ordered;</a:t>
            </a:r>
          </a:p>
          <a:p>
            <a:pPr marL="273023"/>
            <a:r>
              <a:rPr lang="en-US"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insert_in_item_ordered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item_ordered </a:t>
            </a:r>
            <a:r>
              <a:rPr lang="en-US" dirty="0">
                <a:solidFill>
                  <a:srgbClr val="0077AA"/>
                </a:solidFill>
                <a:latin typeface="Segoe UI Semilight" panose="020B0402040204020203" pitchFamily="34" charset="0"/>
                <a:cs typeface="Segoe UI Semilight" panose="020B0402040204020203" pitchFamily="34" charset="0"/>
              </a:rPr>
              <a:t>FOR EACH ROW</a:t>
            </a:r>
          </a:p>
          <a:p>
            <a:pPr marL="273023"/>
            <a:r>
              <a:rPr lang="en-US" dirty="0">
                <a:solidFill>
                  <a:srgbClr val="0077AA"/>
                </a:solidFill>
                <a:latin typeface="Segoe UI Semilight" panose="020B0402040204020203" pitchFamily="34" charset="0"/>
                <a:cs typeface="Segoe UI Semilight" panose="020B0402040204020203" pitchFamily="34" charset="0"/>
              </a:rPr>
              <a:t>begin</a:t>
            </a:r>
          </a:p>
          <a:p>
            <a:pPr marL="273023"/>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  set NEW.orderDate := current_date();</a:t>
            </a:r>
          </a:p>
          <a:p>
            <a:pPr marL="273023"/>
            <a:r>
              <a:rPr lang="en-US" dirty="0">
                <a:latin typeface="Segoe UI Semilight" panose="020B0402040204020203" pitchFamily="34" charset="0"/>
                <a:cs typeface="Segoe UI Semilight" panose="020B0402040204020203" pitchFamily="34" charset="0"/>
              </a:rPr>
              <a:t>  set NEW.orderTime := current_time();</a:t>
            </a:r>
          </a:p>
          <a:p>
            <a:pPr marL="273023"/>
            <a:r>
              <a:rPr lang="en-US" dirty="0">
                <a:latin typeface="Segoe UI Semilight" panose="020B0402040204020203" pitchFamily="34" charset="0"/>
                <a:cs typeface="Segoe UI Semilight" panose="020B0402040204020203" pitchFamily="34" charset="0"/>
              </a:rPr>
              <a:t>  SELECT itemID INTO x FROM item WHERE itemID = NEW.itemID;</a:t>
            </a:r>
          </a:p>
          <a:p>
            <a:pPr marL="273023"/>
            <a:r>
              <a:rPr lang="en-US" dirty="0">
                <a:latin typeface="Segoe UI Semilight" panose="020B0402040204020203" pitchFamily="34" charset="0"/>
                <a:cs typeface="Segoe UI Semilight" panose="020B0402040204020203" pitchFamily="34" charset="0"/>
              </a:rPr>
              <a:t>  if x is null then</a:t>
            </a:r>
          </a:p>
          <a:p>
            <a:pPr marL="273023"/>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"Item not found in item table!"</a:t>
            </a:r>
            <a:r>
              <a:rPr lang="en-US" dirty="0">
                <a:latin typeface="Segoe UI Semilight" panose="020B0402040204020203" pitchFamily="34" charset="0"/>
                <a:cs typeface="Segoe UI Semilight" panose="020B0402040204020203" pitchFamily="34" charset="0"/>
              </a:rPr>
              <a:t>;</a:t>
            </a:r>
          </a:p>
          <a:p>
            <a:pPr marL="273023"/>
            <a:r>
              <a:rPr lang="en-US" dirty="0">
                <a:latin typeface="Segoe UI Semilight" panose="020B0402040204020203" pitchFamily="34" charset="0"/>
                <a:cs typeface="Segoe UI Semilight" panose="020B0402040204020203" pitchFamily="34" charset="0"/>
              </a:rPr>
              <a:t>end if;</a:t>
            </a:r>
          </a:p>
          <a:p>
            <a:pPr marL="273023"/>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73023"/>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4" name="Rectangle 3">
            <a:extLst>
              <a:ext uri="{FF2B5EF4-FFF2-40B4-BE49-F238E27FC236}">
                <a16:creationId xmlns:a16="http://schemas.microsoft.com/office/drawing/2014/main" xmlns=""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xmlns="" id="{37C7D726-9A13-4D3D-BF6F-B0BF701C1EDF}"/>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xmlns="" val="410068170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7DD7F1C-C3CE-43C0-9885-47E8B533DF48}"/>
              </a:ext>
            </a:extLst>
          </p:cNvPr>
          <p:cNvSpPr txBox="1"/>
          <p:nvPr/>
        </p:nvSpPr>
        <p:spPr>
          <a:xfrm>
            <a:off x="479313" y="574001"/>
            <a:ext cx="11663777" cy="3138912"/>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itemid_primarykey;</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itemid_primarykey </a:t>
            </a:r>
            <a:r>
              <a:rPr lang="en-IN" dirty="0">
                <a:solidFill>
                  <a:srgbClr val="0077AA"/>
                </a:solidFill>
                <a:latin typeface="Segoe UI Semilight" panose="020B0402040204020203" pitchFamily="34" charset="0"/>
                <a:cs typeface="Segoe UI Semilight" panose="020B0402040204020203" pitchFamily="34" charset="0"/>
              </a:rPr>
              <a:t>AFTER INSERT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SELECT itemid INTO x FROM item WHERE itemid = NEW.itemid;</a:t>
            </a:r>
          </a:p>
          <a:p>
            <a:pPr marL="261912"/>
            <a:r>
              <a:rPr lang="en-IN" dirty="0">
                <a:latin typeface="Segoe UI Semilight" panose="020B0402040204020203" pitchFamily="34" charset="0"/>
                <a:cs typeface="Segoe UI Semilight" panose="020B0402040204020203" pitchFamily="34" charset="0"/>
              </a:rPr>
              <a:t>   if x is null then</a:t>
            </a:r>
          </a:p>
          <a:p>
            <a:pPr marL="261912"/>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'itemid already present, cannot insert duplicate itemid.'</a:t>
            </a:r>
            <a:r>
              <a:rPr lang="en-IN" dirty="0">
                <a:latin typeface="Segoe UI Semilight" panose="020B0402040204020203" pitchFamily="34" charset="0"/>
                <a:cs typeface="Segoe UI Semilight" panose="020B0402040204020203" pitchFamily="34" charset="0"/>
              </a:rPr>
              <a:t>;</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61912"/>
            <a:r>
              <a:rPr lang="en-IN" dirty="0">
                <a:latin typeface="Segoe UI Semilight" panose="020B0402040204020203" pitchFamily="34" charset="0"/>
                <a:cs typeface="Segoe UI Semilight" panose="020B0402040204020203" pitchFamily="34" charset="0"/>
              </a:rPr>
              <a:t>delimiter ;</a:t>
            </a:r>
          </a:p>
        </p:txBody>
      </p:sp>
      <p:sp>
        <p:nvSpPr>
          <p:cNvPr id="4" name="Rectangle 3">
            <a:extLst>
              <a:ext uri="{FF2B5EF4-FFF2-40B4-BE49-F238E27FC236}">
                <a16:creationId xmlns:a16="http://schemas.microsoft.com/office/drawing/2014/main" xmlns=""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TextBox 4">
            <a:extLst>
              <a:ext uri="{FF2B5EF4-FFF2-40B4-BE49-F238E27FC236}">
                <a16:creationId xmlns:a16="http://schemas.microsoft.com/office/drawing/2014/main" xmlns="" id="{D9CEA5C6-2E3E-4698-95E3-B732D8FCC3FD}"/>
              </a:ext>
            </a:extLst>
          </p:cNvPr>
          <p:cNvSpPr txBox="1"/>
          <p:nvPr/>
        </p:nvSpPr>
        <p:spPr>
          <a:xfrm>
            <a:off x="479313" y="4004989"/>
            <a:ext cx="11087788"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readOnlyItemName;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readOnlyItemName </a:t>
            </a:r>
            <a:r>
              <a:rPr lang="en-IN" dirty="0">
                <a:solidFill>
                  <a:srgbClr val="0077AA"/>
                </a:solidFill>
                <a:latin typeface="Segoe UI Semilight" panose="020B0402040204020203" pitchFamily="34" charset="0"/>
                <a:cs typeface="Segoe UI Semilight" panose="020B0402040204020203" pitchFamily="34" charset="0"/>
              </a:rPr>
              <a:t>AFTER UPDATE ON </a:t>
            </a:r>
            <a:r>
              <a:rPr lang="en-IN" dirty="0">
                <a:latin typeface="Segoe UI Semilight" panose="020B0402040204020203" pitchFamily="34" charset="0"/>
                <a:cs typeface="Segoe UI Semilight" panose="020B0402040204020203" pitchFamily="34" charset="0"/>
              </a:rPr>
              <a:t>item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 </a:t>
            </a:r>
            <a:r>
              <a:rPr lang="en-IN" dirty="0">
                <a:latin typeface="Segoe UI Semilight" panose="020B0402040204020203" pitchFamily="34" charset="0"/>
                <a:cs typeface="Segoe UI Semilight" panose="020B0402040204020203" pitchFamily="34" charset="0"/>
              </a:rPr>
              <a:t>set message_text = </a:t>
            </a:r>
            <a:r>
              <a:rPr lang="en-IN" dirty="0">
                <a:solidFill>
                  <a:srgbClr val="669900"/>
                </a:solidFill>
                <a:latin typeface="Segoe UI Semilight" panose="020B0402040204020203" pitchFamily="34" charset="0"/>
                <a:cs typeface="Segoe UI Semilight" panose="020B0402040204020203" pitchFamily="34" charset="0"/>
              </a:rPr>
              <a:t>'Product name is read-only and it can not be changed.'</a:t>
            </a:r>
            <a:r>
              <a:rPr lang="en-IN" dirty="0">
                <a:latin typeface="Segoe UI Semilight" panose="020B0402040204020203" pitchFamily="34" charset="0"/>
                <a:cs typeface="Segoe UI Semilight" panose="020B0402040204020203" pitchFamily="34" charset="0"/>
              </a:rPr>
              <a:t>;</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
        <p:nvSpPr>
          <p:cNvPr id="7" name="Rectangle 6">
            <a:extLst>
              <a:ext uri="{FF2B5EF4-FFF2-40B4-BE49-F238E27FC236}">
                <a16:creationId xmlns:a16="http://schemas.microsoft.com/office/drawing/2014/main" xmlns="" id="{2D208877-6FD4-4CCD-A97A-885D95EA2D56}"/>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xmlns="" val="991331016"/>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xmlns=""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xmlns="" id="{FBDD2534-BE8F-421F-86AE-6CF5065482DD}"/>
              </a:ext>
            </a:extLst>
          </p:cNvPr>
          <p:cNvSpPr txBox="1"/>
          <p:nvPr/>
        </p:nvSpPr>
        <p:spPr>
          <a:xfrm>
            <a:off x="478738" y="616401"/>
            <a:ext cx="11232361" cy="452372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insert_item_in_warehouse;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insert_item_in_warehouse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declare itemNotFound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declare warehouseNotFound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 default True;</a:t>
            </a:r>
          </a:p>
          <a:p>
            <a:pPr marL="273023"/>
            <a:r>
              <a:rPr lang="en-IN" dirty="0">
                <a:latin typeface="Segoe UI Semilight" panose="020B0402040204020203" pitchFamily="34" charset="0"/>
                <a:cs typeface="Segoe UI Semilight" panose="020B0402040204020203" pitchFamily="34" charset="0"/>
              </a:rPr>
              <a:t>   SELECT False INTO warehouseNotFound FROM item WHERE itemid = NEW.item_id;</a:t>
            </a:r>
          </a:p>
          <a:p>
            <a:pPr marL="273023"/>
            <a:r>
              <a:rPr lang="en-IN" dirty="0">
                <a:latin typeface="Segoe UI Semilight" panose="020B0402040204020203" pitchFamily="34" charset="0"/>
                <a:cs typeface="Segoe UI Semilight" panose="020B0402040204020203" pitchFamily="34" charset="0"/>
              </a:rPr>
              <a:t>   SELECT False INTO warehouseFound FROM warehouse WHERE warehouse_id = NEW.warehouse_id;</a:t>
            </a:r>
          </a:p>
          <a:p>
            <a:pPr marL="273023"/>
            <a:r>
              <a:rPr lang="en-IN" dirty="0">
                <a:latin typeface="Segoe UI Semilight" panose="020B0402040204020203" pitchFamily="34" charset="0"/>
                <a:cs typeface="Segoe UI Semilight" panose="020B0402040204020203" pitchFamily="34" charset="0"/>
              </a:rPr>
              <a:t>   if itemNotFound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'Item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latin typeface="Segoe UI Semilight" panose="020B0402040204020203" pitchFamily="34" charset="0"/>
                <a:cs typeface="Segoe UI Semilight" panose="020B0402040204020203" pitchFamily="34" charset="0"/>
              </a:rPr>
              <a:t>   if warehouseNotFound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'Warehouse not found!’</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17364669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08556910-198E-4D67-805F-1BE1C7E6CC8F}"/>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9" name="Rectangle 8">
            <a:extLst>
              <a:ext uri="{FF2B5EF4-FFF2-40B4-BE49-F238E27FC236}">
                <a16:creationId xmlns:a16="http://schemas.microsoft.com/office/drawing/2014/main" xmlns="" id="{440A4DFC-C86F-4349-A30F-6755D7B4E3C5}"/>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Item, </a:t>
            </a:r>
            <a:r>
              <a:rPr lang="en-IN" sz="3200" i="1" dirty="0">
                <a:solidFill>
                  <a:schemeClr val="bg1">
                    <a:lumMod val="65000"/>
                  </a:schemeClr>
                </a:solidFill>
                <a:latin typeface="Arial" pitchFamily="34" charset="0"/>
                <a:cs typeface="Arial" pitchFamily="34" charset="0"/>
              </a:rPr>
              <a:t>warehouse</a:t>
            </a:r>
            <a:r>
              <a:rPr lang="en-IN" sz="3200" dirty="0">
                <a:latin typeface="Liberation Mono"/>
              </a:rPr>
              <a:t> </a:t>
            </a:r>
            <a:r>
              <a:rPr lang="en-IN" sz="3200" i="1" dirty="0">
                <a:solidFill>
                  <a:schemeClr val="bg1">
                    <a:lumMod val="65000"/>
                  </a:schemeClr>
                </a:solidFill>
                <a:latin typeface="Arial" pitchFamily="34" charset="0"/>
                <a:cs typeface="Arial" pitchFamily="34" charset="0"/>
              </a:rPr>
              <a:t>,</a:t>
            </a:r>
            <a:r>
              <a:rPr lang="en-IN" sz="3200" dirty="0">
                <a:latin typeface="Liberation Mono"/>
              </a:rPr>
              <a:t> </a:t>
            </a:r>
            <a:r>
              <a:rPr lang="en-US" sz="3200" i="1" dirty="0">
                <a:solidFill>
                  <a:schemeClr val="bg1">
                    <a:lumMod val="65000"/>
                  </a:schemeClr>
                </a:solidFill>
                <a:latin typeface="Arial" pitchFamily="34" charset="0"/>
                <a:cs typeface="Arial" pitchFamily="34" charset="0"/>
              </a:rPr>
              <a:t>item_ordered, …</a:t>
            </a:r>
            <a:endParaRPr lang="en-IN" sz="3200" i="1" dirty="0">
              <a:solidFill>
                <a:schemeClr val="bg1">
                  <a:lumMod val="65000"/>
                </a:schemeClr>
              </a:solidFill>
              <a:latin typeface="Arial" pitchFamily="34" charset="0"/>
              <a:cs typeface="Arial" pitchFamily="34" charset="0"/>
            </a:endParaRPr>
          </a:p>
        </p:txBody>
      </p:sp>
      <p:sp>
        <p:nvSpPr>
          <p:cNvPr id="5" name="TextBox 4">
            <a:extLst>
              <a:ext uri="{FF2B5EF4-FFF2-40B4-BE49-F238E27FC236}">
                <a16:creationId xmlns:a16="http://schemas.microsoft.com/office/drawing/2014/main" xmlns="" id="{FBDD2534-BE8F-421F-86AE-6CF5065482DD}"/>
              </a:ext>
            </a:extLst>
          </p:cNvPr>
          <p:cNvSpPr txBox="1"/>
          <p:nvPr/>
        </p:nvSpPr>
        <p:spPr>
          <a:xfrm>
            <a:off x="478737" y="616400"/>
            <a:ext cx="11663777" cy="3415875"/>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calculate_minimum_stock_ROL;</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calculate_minimum_stock_ROL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item_in_warehouse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_minimum_stock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declare _ROL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_minimum_stock := NEW.stock / 2;</a:t>
            </a:r>
          </a:p>
          <a:p>
            <a:r>
              <a:rPr lang="en-IN" dirty="0">
                <a:latin typeface="Segoe UI Semilight" panose="020B0402040204020203" pitchFamily="34" charset="0"/>
                <a:cs typeface="Segoe UI Semilight" panose="020B0402040204020203" pitchFamily="34" charset="0"/>
              </a:rPr>
              <a:t>    set _ROL := _minimum_stock * .25;</a:t>
            </a:r>
          </a:p>
          <a:p>
            <a:r>
              <a:rPr lang="en-IN" dirty="0">
                <a:latin typeface="Segoe UI Semilight" panose="020B0402040204020203" pitchFamily="34" charset="0"/>
                <a:cs typeface="Segoe UI Semilight" panose="020B0402040204020203" pitchFamily="34" charset="0"/>
              </a:rPr>
              <a:t>    set NEW.minimum_stock := _minimum_stock;</a:t>
            </a:r>
          </a:p>
          <a:p>
            <a:r>
              <a:rPr lang="en-IN" dirty="0">
                <a:latin typeface="Segoe UI Semilight" panose="020B0402040204020203" pitchFamily="34" charset="0"/>
                <a:cs typeface="Segoe UI Semilight" panose="020B0402040204020203" pitchFamily="34" charset="0"/>
              </a:rPr>
              <a:t>    set NEW.ROL := _ROL;</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410870096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7DD7F1C-C3CE-43C0-9885-47E8B533DF48}"/>
              </a:ext>
            </a:extLst>
          </p:cNvPr>
          <p:cNvSpPr txBox="1"/>
          <p:nvPr/>
        </p:nvSpPr>
        <p:spPr>
          <a:xfrm>
            <a:off x="478737" y="936325"/>
            <a:ext cx="11663777" cy="2584986"/>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DROP TABLE IF EXISTS </a:t>
            </a:r>
            <a:r>
              <a:rPr lang="en-US" dirty="0">
                <a:latin typeface="Liberation Mono"/>
                <a:cs typeface="Segoe UI Semilight" panose="020B0402040204020203" pitchFamily="34" charset="0"/>
              </a:rPr>
              <a:t>customer_Account;</a:t>
            </a:r>
          </a:p>
          <a:p>
            <a:endParaRPr lang="en-US" dirty="0">
              <a:latin typeface="Liberation Mono"/>
              <a:cs typeface="Segoe UI Semilight" panose="020B0402040204020203" pitchFamily="34" charset="0"/>
            </a:endParaRPr>
          </a:p>
          <a:p>
            <a:pPr marL="285721" indent="-285721">
              <a:buFont typeface="Arial" panose="020B0604020202020204" pitchFamily="34" charset="0"/>
              <a:buChar char="•"/>
            </a:pPr>
            <a:r>
              <a:rPr lang="en-US" dirty="0">
                <a:solidFill>
                  <a:srgbClr val="0077AA"/>
                </a:solidFill>
                <a:latin typeface="Liberation Mono"/>
                <a:cs typeface="Segoe UI Semilight" panose="020B0402040204020203" pitchFamily="34" charset="0"/>
              </a:rPr>
              <a:t>CREATE</a:t>
            </a:r>
            <a:r>
              <a:rPr lang="en-US" dirty="0">
                <a:latin typeface="Liberation Mono"/>
                <a:cs typeface="Segoe UI Semilight" panose="020B0402040204020203" pitchFamily="34" charset="0"/>
              </a:rPr>
              <a:t> </a:t>
            </a:r>
            <a:r>
              <a:rPr lang="en-US" dirty="0">
                <a:solidFill>
                  <a:srgbClr val="0077AA"/>
                </a:solidFill>
                <a:latin typeface="Liberation Mono"/>
                <a:cs typeface="Segoe UI Semilight" panose="020B0402040204020203" pitchFamily="34" charset="0"/>
              </a:rPr>
              <a:t>TABLE</a:t>
            </a:r>
            <a:r>
              <a:rPr lang="en-US" dirty="0">
                <a:latin typeface="Liberation Mono"/>
                <a:cs typeface="Segoe UI Semilight" panose="020B0402040204020203" pitchFamily="34" charset="0"/>
              </a:rPr>
              <a:t> customer_Account </a:t>
            </a:r>
            <a:r>
              <a:rPr lang="en-US" dirty="0">
                <a:solidFill>
                  <a:schemeClr val="bg1">
                    <a:lumMod val="65000"/>
                  </a:schemeClr>
                </a:solidFill>
                <a:latin typeface="Liberation Mono"/>
                <a:cs typeface="Segoe UI Semilight" panose="020B0402040204020203" pitchFamily="34" charset="0"/>
              </a:rPr>
              <a:t>(</a:t>
            </a:r>
          </a:p>
          <a:p>
            <a:pPr marL="266673"/>
            <a:r>
              <a:rPr lang="en-US" dirty="0">
                <a:latin typeface="Liberation Mono"/>
                <a:cs typeface="Segoe UI Semilight" panose="020B0402040204020203" pitchFamily="34" charset="0"/>
              </a:rPr>
              <a:t>   accountID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customerName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account_Type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20</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openDate </a:t>
            </a:r>
            <a:r>
              <a:rPr lang="en-US" dirty="0">
                <a:solidFill>
                  <a:srgbClr val="834689"/>
                </a:solidFill>
                <a:latin typeface="Liberation Mono"/>
                <a:cs typeface="Segoe UI Semilight" panose="020B0402040204020203" pitchFamily="34" charset="0"/>
              </a:rPr>
              <a:t>DATE</a:t>
            </a:r>
            <a:r>
              <a:rPr lang="en-US" dirty="0">
                <a:latin typeface="Liberation Mono"/>
                <a:cs typeface="Segoe UI Semilight" panose="020B0402040204020203" pitchFamily="34" charset="0"/>
              </a:rPr>
              <a:t>, </a:t>
            </a:r>
          </a:p>
          <a:p>
            <a:pPr marL="266673"/>
            <a:r>
              <a:rPr lang="en-US" dirty="0">
                <a:latin typeface="Liberation Mono"/>
                <a:cs typeface="Segoe UI Semilight" panose="020B0402040204020203" pitchFamily="34" charset="0"/>
              </a:rPr>
              <a:t>   phone_number </a:t>
            </a:r>
            <a:r>
              <a:rPr lang="en-US" dirty="0">
                <a:solidFill>
                  <a:srgbClr val="834689"/>
                </a:solidFill>
                <a:latin typeface="Liberation Mono"/>
                <a:cs typeface="Segoe UI Semilight" panose="020B0402040204020203" pitchFamily="34" charset="0"/>
              </a:rPr>
              <a:t>VARCHAR</a:t>
            </a:r>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12</a:t>
            </a:r>
            <a:r>
              <a:rPr lang="en-US" dirty="0">
                <a:solidFill>
                  <a:schemeClr val="bg1">
                    <a:lumMod val="65000"/>
                  </a:schemeClr>
                </a:solidFill>
                <a:latin typeface="Liberation Mono"/>
                <a:cs typeface="Segoe UI Semilight" panose="020B0402040204020203" pitchFamily="34" charset="0"/>
              </a:rPr>
              <a:t>)</a:t>
            </a:r>
          </a:p>
          <a:p>
            <a:pPr marL="266673"/>
            <a:r>
              <a:rPr lang="en-US" dirty="0">
                <a:solidFill>
                  <a:schemeClr val="bg1">
                    <a:lumMod val="65000"/>
                  </a:schemeClr>
                </a:solidFill>
                <a:latin typeface="Liberation Mono"/>
                <a:cs typeface="Segoe UI Semilight" panose="020B0402040204020203" pitchFamily="34" charset="0"/>
              </a:rPr>
              <a:t>)</a:t>
            </a:r>
            <a:r>
              <a:rPr lang="en-US" dirty="0">
                <a:latin typeface="Liberation Mono"/>
                <a:cs typeface="Segoe UI Semilight" panose="020B0402040204020203" pitchFamily="34" charset="0"/>
              </a:rPr>
              <a:t>;</a:t>
            </a:r>
            <a:endParaRPr lang="en-IN" dirty="0">
              <a:latin typeface="Liberation Mono"/>
              <a:cs typeface="Segoe UI Semilight" panose="020B0402040204020203" pitchFamily="34" charset="0"/>
            </a:endParaRPr>
          </a:p>
        </p:txBody>
      </p:sp>
      <p:sp>
        <p:nvSpPr>
          <p:cNvPr id="4" name="Rectangle 3">
            <a:extLst>
              <a:ext uri="{FF2B5EF4-FFF2-40B4-BE49-F238E27FC236}">
                <a16:creationId xmlns:a16="http://schemas.microsoft.com/office/drawing/2014/main" xmlns=""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5" name="Rectangle 4">
            <a:extLst>
              <a:ext uri="{FF2B5EF4-FFF2-40B4-BE49-F238E27FC236}">
                <a16:creationId xmlns:a16="http://schemas.microsoft.com/office/drawing/2014/main" xmlns="" id="{0856AA4E-94C6-45FE-9743-0EE35ADFD50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Tree>
    <p:extLst>
      <p:ext uri="{BB962C8B-B14F-4D97-AF65-F5344CB8AC3E}">
        <p14:creationId xmlns:p14="http://schemas.microsoft.com/office/powerpoint/2010/main" xmlns="" val="1225826224"/>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xmlns=""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8" name="TextBox 7">
            <a:extLst>
              <a:ext uri="{FF2B5EF4-FFF2-40B4-BE49-F238E27FC236}">
                <a16:creationId xmlns:a16="http://schemas.microsoft.com/office/drawing/2014/main" xmlns="" id="{64C1E5B4-5DF3-4C0C-AE80-DF7E33D0CBAF}"/>
              </a:ext>
            </a:extLst>
          </p:cNvPr>
          <p:cNvSpPr txBox="1"/>
          <p:nvPr/>
        </p:nvSpPr>
        <p:spPr>
          <a:xfrm>
            <a:off x="478737" y="572772"/>
            <a:ext cx="11160363" cy="480068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EXISTS </a:t>
            </a:r>
            <a:r>
              <a:rPr lang="en-US" dirty="0">
                <a:latin typeface="Segoe UI Semilight" panose="020B0402040204020203" pitchFamily="34" charset="0"/>
                <a:cs typeface="Segoe UI Semilight" panose="020B0402040204020203" pitchFamily="34" charset="0"/>
              </a:rPr>
              <a:t>customer_AccountID;</a:t>
            </a:r>
          </a:p>
          <a:p>
            <a:r>
              <a:rPr lang="en-US" dirty="0">
                <a:latin typeface="Segoe UI Semilight" panose="020B0402040204020203" pitchFamily="34" charset="0"/>
                <a:cs typeface="Segoe UI Semilight" panose="020B0402040204020203" pitchFamily="34" charset="0"/>
              </a:rPr>
              <a:t>     delimiter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CREATE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TRIGGER</a:t>
            </a:r>
            <a:r>
              <a:rPr lang="en-US" dirty="0">
                <a:latin typeface="Segoe UI Semilight" panose="020B0402040204020203" pitchFamily="34" charset="0"/>
                <a:cs typeface="Segoe UI Semilight" panose="020B0402040204020203" pitchFamily="34" charset="0"/>
              </a:rPr>
              <a:t> customer_AccountID </a:t>
            </a:r>
            <a:r>
              <a:rPr lang="en-US" dirty="0">
                <a:solidFill>
                  <a:srgbClr val="0077AA"/>
                </a:solidFill>
                <a:latin typeface="Segoe UI Semilight" panose="020B0402040204020203" pitchFamily="34" charset="0"/>
                <a:cs typeface="Segoe UI Semilight" panose="020B0402040204020203" pitchFamily="34" charset="0"/>
              </a:rPr>
              <a:t>BEFORE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INSERT</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ON</a:t>
            </a:r>
            <a:r>
              <a:rPr lang="en-US" dirty="0">
                <a:latin typeface="Segoe UI Semilight" panose="020B0402040204020203" pitchFamily="34" charset="0"/>
                <a:cs typeface="Segoe UI Semilight" panose="020B0402040204020203" pitchFamily="34" charset="0"/>
              </a:rPr>
              <a:t> customer_account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int;</a:t>
            </a:r>
          </a:p>
          <a:p>
            <a:r>
              <a:rPr lang="en-US" dirty="0">
                <a:latin typeface="Segoe UI Semilight" panose="020B0402040204020203" pitchFamily="34" charset="0"/>
                <a:cs typeface="Segoe UI Semilight" panose="020B0402040204020203" pitchFamily="34" charset="0"/>
              </a:rPr>
              <a:t>         SELECT ifnull(max(cast(substr(accountID, 5) AS UNSIGNED)),0 ) + 1 INTO x FROM customer_account   </a:t>
            </a:r>
          </a:p>
          <a:p>
            <a:r>
              <a:rPr lang="en-US" dirty="0">
                <a:latin typeface="Segoe UI Semilight" panose="020B0402040204020203" pitchFamily="34" charset="0"/>
                <a:cs typeface="Segoe UI Semilight" panose="020B0402040204020203" pitchFamily="34" charset="0"/>
              </a:rPr>
              <a:t>         WHERE account_Type = NEW.account_Type;</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         if NEW.account_Type = 'saving' then</a:t>
            </a:r>
          </a:p>
          <a:p>
            <a:r>
              <a:rPr lang="en-US" dirty="0">
                <a:latin typeface="Segoe UI Semilight" panose="020B0402040204020203" pitchFamily="34" charset="0"/>
                <a:cs typeface="Segoe UI Semilight" panose="020B0402040204020203" pitchFamily="34" charset="0"/>
              </a:rPr>
              <a:t>	set NEW.accountID = concat('S/A-', x);</a:t>
            </a:r>
          </a:p>
          <a:p>
            <a:r>
              <a:rPr lang="en-US" dirty="0">
                <a:latin typeface="Segoe UI Semilight" panose="020B0402040204020203" pitchFamily="34" charset="0"/>
                <a:cs typeface="Segoe UI Semilight" panose="020B0402040204020203" pitchFamily="34" charset="0"/>
              </a:rPr>
              <a:t>         elseif NEW.account_Type = 'current' then</a:t>
            </a:r>
          </a:p>
          <a:p>
            <a:r>
              <a:rPr lang="en-US" dirty="0">
                <a:latin typeface="Segoe UI Semilight" panose="020B0402040204020203" pitchFamily="34" charset="0"/>
                <a:cs typeface="Segoe UI Semilight" panose="020B0402040204020203" pitchFamily="34" charset="0"/>
              </a:rPr>
              <a:t>	set NEW.accountID = concat('C/A-', x);</a:t>
            </a:r>
          </a:p>
          <a:p>
            <a:r>
              <a:rPr lang="en-US" dirty="0">
                <a:latin typeface="Segoe UI Semilight" panose="020B0402040204020203" pitchFamily="34" charset="0"/>
                <a:cs typeface="Segoe UI Semilight" panose="020B0402040204020203" pitchFamily="34" charset="0"/>
              </a:rPr>
              <a:t>         else</a:t>
            </a:r>
          </a:p>
          <a:p>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Type!"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end if;</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93813310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xmlns=""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xmlns=""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customer_phone;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customer_phone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set NEW.phone_number := rpad(left(NEW.phone_number, 4), 10, 'x');</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
        <p:nvSpPr>
          <p:cNvPr id="10" name="TextBox 9">
            <a:extLst>
              <a:ext uri="{FF2B5EF4-FFF2-40B4-BE49-F238E27FC236}">
                <a16:creationId xmlns:a16="http://schemas.microsoft.com/office/drawing/2014/main" xmlns="" id="{6DE62BB4-2975-41E3-AADF-08C159EDC90C}"/>
              </a:ext>
            </a:extLst>
          </p:cNvPr>
          <p:cNvSpPr txBox="1"/>
          <p:nvPr/>
        </p:nvSpPr>
        <p:spPr>
          <a:xfrm>
            <a:off x="478738" y="3069008"/>
            <a:ext cx="10187296"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 IF EXISTS </a:t>
            </a:r>
            <a:r>
              <a:rPr lang="en-IN" dirty="0">
                <a:latin typeface="Segoe UI Semilight" panose="020B0402040204020203" pitchFamily="34" charset="0"/>
                <a:cs typeface="Segoe UI Semilight" panose="020B0402040204020203" pitchFamily="34" charset="0"/>
              </a:rPr>
              <a:t>open_date;</a:t>
            </a:r>
          </a:p>
          <a:p>
            <a:pPr marL="273023"/>
            <a:r>
              <a:rPr lang="en-IN" dirty="0">
                <a:latin typeface="Segoe UI Semilight" panose="020B0402040204020203" pitchFamily="34" charset="0"/>
                <a:cs typeface="Segoe UI Semilight" panose="020B0402040204020203" pitchFamily="34" charset="0"/>
              </a:rPr>
              <a:t>delimiter $$</a:t>
            </a:r>
          </a:p>
          <a:p>
            <a:pPr marL="273023"/>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open_date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customer_account </a:t>
            </a:r>
            <a:r>
              <a:rPr lang="en-IN" dirty="0">
                <a:solidFill>
                  <a:srgbClr val="0077AA"/>
                </a:solidFill>
                <a:latin typeface="Segoe UI Semilight" panose="020B0402040204020203" pitchFamily="34" charset="0"/>
                <a:cs typeface="Segoe UI Semilight" panose="020B0402040204020203" pitchFamily="34" charset="0"/>
              </a:rPr>
              <a:t>FOR EACH ROW</a:t>
            </a:r>
          </a:p>
          <a:p>
            <a:pPr marL="273023"/>
            <a:r>
              <a:rPr lang="en-IN" dirty="0">
                <a:solidFill>
                  <a:srgbClr val="0077AA"/>
                </a:solidFill>
                <a:latin typeface="Segoe UI Semilight" panose="020B0402040204020203" pitchFamily="34" charset="0"/>
                <a:cs typeface="Segoe UI Semilight" panose="020B0402040204020203" pitchFamily="34" charset="0"/>
              </a:rPr>
              <a:t>begin</a:t>
            </a:r>
          </a:p>
          <a:p>
            <a:pPr marL="273023"/>
            <a:r>
              <a:rPr lang="en-IN" dirty="0">
                <a:latin typeface="Segoe UI Semilight" panose="020B0402040204020203" pitchFamily="34" charset="0"/>
                <a:cs typeface="Segoe UI Semilight" panose="020B0402040204020203" pitchFamily="34" charset="0"/>
              </a:rPr>
              <a:t>    if NEW.opendate &gt; curDate() then</a:t>
            </a:r>
          </a:p>
          <a:p>
            <a:pPr marL="273023"/>
            <a:r>
              <a:rPr lang="en-IN" dirty="0">
                <a:latin typeface="Segoe UI Semilight" panose="020B0402040204020203" pitchFamily="34" charset="0"/>
                <a:cs typeface="Segoe UI Semilight" panose="020B0402040204020203" pitchFamily="34" charset="0"/>
              </a:rPr>
              <a:t>       </a:t>
            </a:r>
            <a:r>
              <a:rPr lang="en-IN"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a:t>
            </a:r>
            <a:r>
              <a:rPr lang="en-IN" dirty="0">
                <a:solidFill>
                  <a:srgbClr val="669900"/>
                </a:solidFill>
                <a:latin typeface="Segoe UI Semilight" panose="020B0402040204020203" pitchFamily="34" charset="0"/>
                <a:cs typeface="Segoe UI Semilight" panose="020B0402040204020203" pitchFamily="34" charset="0"/>
              </a:rPr>
              <a:t>'42000'</a:t>
            </a:r>
            <a:r>
              <a:rPr lang="en-IN" dirty="0">
                <a:latin typeface="Segoe UI Semilight" panose="020B0402040204020203" pitchFamily="34" charset="0"/>
                <a:cs typeface="Segoe UI Semilight" panose="020B0402040204020203" pitchFamily="34" charset="0"/>
              </a:rPr>
              <a:t> set message_text = </a:t>
            </a:r>
            <a:r>
              <a:rPr lang="en-IN" dirty="0">
                <a:solidFill>
                  <a:srgbClr val="669900"/>
                </a:solidFill>
                <a:latin typeface="Segoe UI Semilight" panose="020B0402040204020203" pitchFamily="34" charset="0"/>
                <a:cs typeface="Segoe UI Semilight" panose="020B0402040204020203" pitchFamily="34" charset="0"/>
              </a:rPr>
              <a:t>'Invalid Opening Date!'</a:t>
            </a:r>
            <a:r>
              <a:rPr lang="en-IN" dirty="0">
                <a:latin typeface="Segoe UI Semilight" panose="020B0402040204020203" pitchFamily="34" charset="0"/>
                <a:cs typeface="Segoe UI Semilight" panose="020B0402040204020203" pitchFamily="34" charset="0"/>
              </a:rPr>
              <a:t>;</a:t>
            </a:r>
          </a:p>
          <a:p>
            <a:pPr marL="273023"/>
            <a:r>
              <a:rPr lang="en-IN" dirty="0">
                <a:latin typeface="Segoe UI Semilight" panose="020B0402040204020203" pitchFamily="34" charset="0"/>
                <a:cs typeface="Segoe UI Semilight" panose="020B0402040204020203" pitchFamily="34" charset="0"/>
              </a:rPr>
              <a:t>    end if;</a:t>
            </a:r>
          </a:p>
          <a:p>
            <a:pPr marL="273023"/>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73023"/>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9005036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07315" y="727728"/>
            <a:ext cx="4000007" cy="1477136"/>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person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name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45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emailID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128</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7" name="Rectangle 6"/>
          <p:cNvSpPr/>
          <p:nvPr/>
        </p:nvSpPr>
        <p:spPr>
          <a:xfrm>
            <a:off x="5932215" y="643281"/>
            <a:ext cx="5202895" cy="1754098"/>
          </a:xfrm>
          <a:prstGeom prst="rect">
            <a:avLst/>
          </a:prstGeom>
        </p:spPr>
        <p:txBody>
          <a:bodyPr wrap="square">
            <a:spAutoFit/>
          </a:bodyPr>
          <a:lstStyle/>
          <a:p>
            <a:r>
              <a:rPr lang="en-US" dirty="0">
                <a:solidFill>
                  <a:srgbClr val="0077AA"/>
                </a:solidFill>
                <a:latin typeface="Liberation Mono"/>
              </a:rPr>
              <a:t>CREATE</a:t>
            </a:r>
            <a:r>
              <a:rPr lang="en-US" dirty="0">
                <a:latin typeface="Liberation Mono"/>
                <a:cs typeface="Arial" panose="020B0604020202020204" pitchFamily="34" charset="0"/>
              </a:rPr>
              <a:t> </a:t>
            </a:r>
            <a:r>
              <a:rPr lang="en-US" dirty="0">
                <a:solidFill>
                  <a:srgbClr val="0077AA"/>
                </a:solidFill>
                <a:latin typeface="Liberation Mono"/>
              </a:rPr>
              <a:t>TABLE</a:t>
            </a:r>
            <a:r>
              <a:rPr lang="en-US" dirty="0">
                <a:latin typeface="Liberation Mono"/>
                <a:cs typeface="Arial" panose="020B0604020202020204" pitchFamily="34" charset="0"/>
              </a:rPr>
              <a:t> passportDetails </a:t>
            </a:r>
            <a:r>
              <a:rPr lang="en-US" dirty="0">
                <a:solidFill>
                  <a:schemeClr val="bg1">
                    <a:lumMod val="65000"/>
                  </a:schemeClr>
                </a:solidFill>
                <a:latin typeface="Liberation Mono"/>
                <a:cs typeface="Arial" panose="020B0604020202020204" pitchFamily="34" charset="0"/>
              </a:rPr>
              <a:t>(</a:t>
            </a:r>
          </a:p>
          <a:p>
            <a:r>
              <a:rPr lang="en-US" dirty="0">
                <a:latin typeface="Liberation Mono"/>
                <a:cs typeface="Arial" panose="020B0604020202020204" pitchFamily="34" charset="0"/>
              </a:rPr>
              <a:t>     passportID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passport_Number </a:t>
            </a:r>
            <a:r>
              <a:rPr lang="en-US" dirty="0">
                <a:solidFill>
                  <a:srgbClr val="834689"/>
                </a:solidFill>
                <a:latin typeface="Liberation Mono"/>
                <a:cs typeface="Arial" panose="020B0604020202020204" pitchFamily="34" charset="0"/>
              </a:rPr>
              <a:t>varchar</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255</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person_ID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UNIQUE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person_ID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person</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p>
        </p:txBody>
      </p:sp>
      <p:sp>
        <p:nvSpPr>
          <p:cNvPr id="1026" name="Rectangle 2"/>
          <p:cNvSpPr>
            <a:spLocks noChangeArrowheads="1"/>
          </p:cNvSpPr>
          <p:nvPr/>
        </p:nvSpPr>
        <p:spPr bwMode="auto">
          <a:xfrm>
            <a:off x="795" y="-184196"/>
            <a:ext cx="184707" cy="369284"/>
          </a:xfrm>
          <a:prstGeom prst="rect">
            <a:avLst/>
          </a:prstGeom>
          <a:noFill/>
          <a:ln w="9525">
            <a:noFill/>
            <a:miter lim="800000"/>
            <a:headEnd/>
            <a:tailEnd/>
          </a:ln>
          <a:effectLst/>
        </p:spPr>
        <p:txBody>
          <a:bodyPr vert="horz" wrap="none" lIns="91428" tIns="45714" rIns="91428" bIns="45714" numCol="1" anchor="ctr" anchorCtr="0" compatLnSpc="1">
            <a:prstTxWarp prst="textNoShape">
              <a:avLst/>
            </a:prstTxWarp>
            <a:spAutoFit/>
          </a:bodyPr>
          <a:lstStyle/>
          <a:p>
            <a:endParaRPr lang="en-US" dirty="0"/>
          </a:p>
        </p:txBody>
      </p:sp>
      <p:pic>
        <p:nvPicPr>
          <p:cNvPr id="1028" name="Picture 4"/>
          <p:cNvPicPr>
            <a:picLocks noChangeAspect="1" noChangeArrowheads="1"/>
          </p:cNvPicPr>
          <p:nvPr/>
        </p:nvPicPr>
        <p:blipFill>
          <a:blip r:embed="rId2"/>
          <a:srcRect/>
          <a:stretch>
            <a:fillRect/>
          </a:stretch>
        </p:blipFill>
        <p:spPr bwMode="auto">
          <a:xfrm>
            <a:off x="407315" y="2397378"/>
            <a:ext cx="5262292" cy="1754098"/>
          </a:xfrm>
          <a:prstGeom prst="rect">
            <a:avLst/>
          </a:prstGeom>
          <a:noFill/>
          <a:ln w="9525">
            <a:noFill/>
            <a:miter lim="800000"/>
            <a:headEnd/>
            <a:tailEnd/>
          </a:ln>
          <a:effectLst/>
        </p:spPr>
      </p:pic>
      <p:sp>
        <p:nvSpPr>
          <p:cNvPr id="12" name="Rectangle 11">
            <a:extLst>
              <a:ext uri="{FF2B5EF4-FFF2-40B4-BE49-F238E27FC236}">
                <a16:creationId xmlns:a16="http://schemas.microsoft.com/office/drawing/2014/main" xmlns="" id="{F5AF900A-619D-4522-97E0-4FFEAEA849E5}"/>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one-to-one relationship</a:t>
            </a:r>
            <a:endParaRPr lang="en-IN" sz="3200" b="1" i="1" dirty="0">
              <a:latin typeface="Arial" pitchFamily="34" charset="0"/>
              <a:cs typeface="Arial" pitchFamily="34" charset="0"/>
            </a:endParaRPr>
          </a:p>
        </p:txBody>
      </p:sp>
      <p:pic>
        <p:nvPicPr>
          <p:cNvPr id="5" name="Picture 4">
            <a:extLst>
              <a:ext uri="{FF2B5EF4-FFF2-40B4-BE49-F238E27FC236}">
                <a16:creationId xmlns:a16="http://schemas.microsoft.com/office/drawing/2014/main" xmlns="" id="{507B170A-CF2A-4EC6-A7D6-ADB8E66903C6}"/>
              </a:ext>
            </a:extLst>
          </p:cNvPr>
          <p:cNvPicPr>
            <a:picLocks noChangeAspect="1"/>
          </p:cNvPicPr>
          <p:nvPr/>
        </p:nvPicPr>
        <p:blipFill>
          <a:blip r:embed="rId3"/>
          <a:stretch>
            <a:fillRect/>
          </a:stretch>
        </p:blipFill>
        <p:spPr>
          <a:xfrm>
            <a:off x="407315" y="4223117"/>
            <a:ext cx="4895906" cy="2859108"/>
          </a:xfrm>
          <a:prstGeom prst="rect">
            <a:avLst/>
          </a:prstGeom>
        </p:spPr>
      </p:pic>
      <p:pic>
        <p:nvPicPr>
          <p:cNvPr id="3" name="Picture 2">
            <a:extLst>
              <a:ext uri="{FF2B5EF4-FFF2-40B4-BE49-F238E27FC236}">
                <a16:creationId xmlns:a16="http://schemas.microsoft.com/office/drawing/2014/main" xmlns="" id="{15F2E8C1-4779-4EA3-BF4E-2D270C51896B}"/>
              </a:ext>
            </a:extLst>
          </p:cNvPr>
          <p:cNvPicPr>
            <a:picLocks noChangeAspect="1"/>
          </p:cNvPicPr>
          <p:nvPr/>
        </p:nvPicPr>
        <p:blipFill>
          <a:blip r:embed="rId4"/>
          <a:stretch>
            <a:fillRect/>
          </a:stretch>
        </p:blipFill>
        <p:spPr>
          <a:xfrm>
            <a:off x="6140203" y="2399485"/>
            <a:ext cx="5280901" cy="1751991"/>
          </a:xfrm>
          <a:prstGeom prst="rect">
            <a:avLst/>
          </a:prstGeom>
        </p:spPr>
      </p:pic>
      <p:pic>
        <p:nvPicPr>
          <p:cNvPr id="2" name="Picture 1">
            <a:extLst>
              <a:ext uri="{FF2B5EF4-FFF2-40B4-BE49-F238E27FC236}">
                <a16:creationId xmlns:a16="http://schemas.microsoft.com/office/drawing/2014/main" xmlns="" id="{95DF2195-400A-4F36-A325-E01E15A019AD}"/>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31DC8127-8BB3-451E-BC7B-4FD4BD0FAC52}"/>
              </a:ext>
            </a:extLst>
          </p:cNvPr>
          <p:cNvSpPr txBox="1">
            <a:spLocks/>
          </p:cNvSpPr>
          <p:nvPr/>
        </p:nvSpPr>
        <p:spPr>
          <a:xfrm>
            <a:off x="5447134"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70945017"/>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xmlns=""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xmlns="" id="{5B48066A-1031-49E8-B714-C6379EF7EA7C}"/>
              </a:ext>
            </a:extLst>
          </p:cNvPr>
          <p:cNvSpPr txBox="1"/>
          <p:nvPr/>
        </p:nvSpPr>
        <p:spPr>
          <a:xfrm>
            <a:off x="478738" y="572772"/>
            <a:ext cx="10187296" cy="2031061"/>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PROCEDURE IF EXISTS </a:t>
            </a:r>
            <a:r>
              <a:rPr lang="en-US" dirty="0">
                <a:latin typeface="Segoe UI Semilight" panose="020B0402040204020203" pitchFamily="34" charset="0"/>
                <a:cs typeface="Segoe UI Semilight" panose="020B0402040204020203" pitchFamily="34" charset="0"/>
              </a:rPr>
              <a:t>showCustomerAccount;</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PROCEDURE </a:t>
            </a:r>
            <a:r>
              <a:rPr lang="en-US" dirty="0">
                <a:latin typeface="Segoe UI Semilight" panose="020B0402040204020203" pitchFamily="34" charset="0"/>
                <a:cs typeface="Segoe UI Semilight" panose="020B0402040204020203" pitchFamily="34" charset="0"/>
              </a:rPr>
              <a:t>showCustomerAccount()</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solidFill>
                  <a:srgbClr val="0077AA"/>
                </a:solidFill>
                <a:latin typeface="Segoe UI Semilight" panose="020B0402040204020203" pitchFamily="34" charset="0"/>
                <a:cs typeface="Segoe UI Semilight" panose="020B0402040204020203" pitchFamily="34" charset="0"/>
              </a:rPr>
              <a:t>   </a:t>
            </a:r>
            <a:r>
              <a:rPr lang="en-US" dirty="0">
                <a:latin typeface="Segoe UI Semilight" panose="020B0402040204020203" pitchFamily="34" charset="0"/>
                <a:cs typeface="Segoe UI Semilight" panose="020B0402040204020203" pitchFamily="34" charset="0"/>
              </a:rPr>
              <a:t>SELECT * FROM customer_Account;</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xmlns="" id="{6DE62BB4-2975-41E3-AADF-08C159EDC90C}"/>
              </a:ext>
            </a:extLst>
          </p:cNvPr>
          <p:cNvSpPr txBox="1"/>
          <p:nvPr/>
        </p:nvSpPr>
        <p:spPr>
          <a:xfrm>
            <a:off x="478738" y="2871007"/>
            <a:ext cx="10187296" cy="2861949"/>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lock_issue_card;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lock_issue_card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if @TRIGGER_DISABLED is False or cast(@TRIGGER_DISABLED as char) is null then</a:t>
            </a:r>
          </a:p>
          <a:p>
            <a:pPr marL="261912"/>
            <a:r>
              <a:rPr lang="en-US" dirty="0">
                <a:latin typeface="Segoe UI Semilight" panose="020B0402040204020203" pitchFamily="34" charset="0"/>
                <a:cs typeface="Segoe UI Semilight" panose="020B0402040204020203" pitchFamily="34" charset="0"/>
              </a:rPr>
              <a:t>      set @TRIGGER_DISABLED := True;</a:t>
            </a:r>
          </a:p>
          <a:p>
            <a:pPr marL="261912"/>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'You cannot insert data in issue_card table'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2224308270"/>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xmlns=""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xmlns="" id="{5B48066A-1031-49E8-B714-C6379EF7EA7C}"/>
              </a:ext>
            </a:extLst>
          </p:cNvPr>
          <p:cNvSpPr txBox="1"/>
          <p:nvPr/>
        </p:nvSpPr>
        <p:spPr>
          <a:xfrm>
            <a:off x="478738" y="572772"/>
            <a:ext cx="10403293" cy="424676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US" dirty="0">
                <a:latin typeface="Segoe UI Semilight" panose="020B0402040204020203" pitchFamily="34" charset="0"/>
                <a:cs typeface="Segoe UI Semilight" panose="020B0402040204020203" pitchFamily="34" charset="0"/>
              </a:rPr>
              <a:t>issue_card;</a:t>
            </a:r>
          </a:p>
          <a:p>
            <a:pPr marL="261912"/>
            <a:r>
              <a:rPr lang="en-US" dirty="0">
                <a:latin typeface="Segoe UI Semilight" panose="020B0402040204020203" pitchFamily="34" charset="0"/>
                <a:cs typeface="Segoe UI Semilight" panose="020B0402040204020203" pitchFamily="34" charset="0"/>
              </a:rPr>
              <a:t>delimiter $$</a:t>
            </a:r>
          </a:p>
          <a:p>
            <a:pPr marL="261912"/>
            <a:r>
              <a:rPr lang="en-US" dirty="0">
                <a:solidFill>
                  <a:srgbClr val="0077AA"/>
                </a:solidFill>
                <a:latin typeface="Segoe UI Semilight" panose="020B0402040204020203" pitchFamily="34" charset="0"/>
                <a:cs typeface="Segoe UI Semilight" panose="020B0402040204020203" pitchFamily="34" charset="0"/>
              </a:rPr>
              <a:t>CREATE TRIGGER </a:t>
            </a:r>
            <a:r>
              <a:rPr lang="en-US" dirty="0">
                <a:latin typeface="Segoe UI Semilight" panose="020B0402040204020203" pitchFamily="34" charset="0"/>
                <a:cs typeface="Segoe UI Semilight" panose="020B0402040204020203" pitchFamily="34" charset="0"/>
              </a:rPr>
              <a:t>issue_card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credit_card </a:t>
            </a:r>
            <a:r>
              <a:rPr lang="en-US" dirty="0">
                <a:solidFill>
                  <a:srgbClr val="0077AA"/>
                </a:solidFill>
                <a:latin typeface="Segoe UI Semilight" panose="020B0402040204020203" pitchFamily="34" charset="0"/>
                <a:cs typeface="Segoe UI Semilight" panose="020B0402040204020203" pitchFamily="34" charset="0"/>
              </a:rPr>
              <a:t>FOR EACH ROW</a:t>
            </a:r>
          </a:p>
          <a:p>
            <a:pPr marL="261912"/>
            <a:r>
              <a:rPr lang="en-US" dirty="0">
                <a:solidFill>
                  <a:srgbClr val="0077AA"/>
                </a:solidFill>
                <a:latin typeface="Segoe UI Semilight" panose="020B0402040204020203" pitchFamily="34" charset="0"/>
                <a:cs typeface="Segoe UI Semilight" panose="020B0402040204020203" pitchFamily="34" charset="0"/>
              </a:rPr>
              <a:t>begin</a:t>
            </a:r>
          </a:p>
          <a:p>
            <a:pPr marL="261912"/>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VARCHAR</a:t>
            </a:r>
            <a:r>
              <a:rPr lang="en-US" dirty="0">
                <a:latin typeface="Segoe UI Semilight" panose="020B0402040204020203" pitchFamily="34" charset="0"/>
                <a:cs typeface="Segoe UI Semilight" panose="020B0402040204020203" pitchFamily="34" charset="0"/>
              </a:rPr>
              <a:t>(20);</a:t>
            </a:r>
          </a:p>
          <a:p>
            <a:pPr marL="261912"/>
            <a:r>
              <a:rPr lang="en-US" dirty="0">
                <a:latin typeface="Segoe UI Semilight" panose="020B0402040204020203" pitchFamily="34" charset="0"/>
                <a:cs typeface="Segoe UI Semilight" panose="020B0402040204020203" pitchFamily="34" charset="0"/>
              </a:rPr>
              <a:t>   if @TRIGGER_DISABLED is True then</a:t>
            </a:r>
          </a:p>
          <a:p>
            <a:pPr marL="261912"/>
            <a:r>
              <a:rPr lang="en-US" dirty="0">
                <a:latin typeface="Segoe UI Semilight" panose="020B0402040204020203" pitchFamily="34" charset="0"/>
                <a:cs typeface="Segoe UI Semilight" panose="020B0402040204020203" pitchFamily="34" charset="0"/>
              </a:rPr>
              <a:t>      set @TRIGGER_DISABLED := False;</a:t>
            </a:r>
          </a:p>
          <a:p>
            <a:pPr marL="261912"/>
            <a:r>
              <a:rPr lang="en-US" dirty="0">
                <a:latin typeface="Segoe UI Semilight" panose="020B0402040204020203" pitchFamily="34" charset="0"/>
                <a:cs typeface="Segoe UI Semilight" panose="020B0402040204020203" pitchFamily="34" charset="0"/>
              </a:rPr>
              <a:t>      SELECT  accountID INTO x FROM customer_Account WHERE accountID = NEW.accountID; </a:t>
            </a:r>
          </a:p>
          <a:p>
            <a:pPr marL="261912"/>
            <a:r>
              <a:rPr lang="en-US" dirty="0">
                <a:latin typeface="Segoe UI Semilight" panose="020B0402040204020203" pitchFamily="34" charset="0"/>
                <a:cs typeface="Segoe UI Semilight" panose="020B0402040204020203" pitchFamily="34" charset="0"/>
              </a:rPr>
              <a:t>      if x is null then</a:t>
            </a:r>
          </a:p>
          <a:p>
            <a:pPr marL="812719" indent="-550808"/>
            <a:r>
              <a:rPr lang="en-US" dirty="0">
                <a:latin typeface="Segoe UI Semilight" panose="020B0402040204020203" pitchFamily="34" charset="0"/>
                <a:cs typeface="Segoe UI Semilight" panose="020B0402040204020203" pitchFamily="34" charset="0"/>
              </a:rPr>
              <a:t>         </a:t>
            </a:r>
            <a:r>
              <a:rPr lang="en-US" dirty="0">
                <a:solidFill>
                  <a:schemeClr val="accent4">
                    <a:lumMod val="50000"/>
                  </a:schemeClr>
                </a:solidFill>
                <a:latin typeface="Segoe UI Semilight" panose="020B0402040204020203" pitchFamily="34" charset="0"/>
                <a:ea typeface="Segoe UI Symbol" panose="020B05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a:t>
            </a:r>
            <a:r>
              <a:rPr lang="en-US" dirty="0">
                <a:solidFill>
                  <a:srgbClr val="669900"/>
                </a:solidFill>
                <a:latin typeface="Segoe UI Semilight" panose="020B0402040204020203" pitchFamily="34" charset="0"/>
                <a:cs typeface="Segoe UI Semilight" panose="020B0402040204020203" pitchFamily="34" charset="0"/>
              </a:rPr>
              <a:t>'42000'</a:t>
            </a:r>
            <a:r>
              <a:rPr lang="en-US" dirty="0">
                <a:latin typeface="Segoe UI Semilight" panose="020B0402040204020203" pitchFamily="34" charset="0"/>
                <a:cs typeface="Segoe UI Semilight" panose="020B0402040204020203" pitchFamily="34" charset="0"/>
              </a:rPr>
              <a:t> set message_text = </a:t>
            </a:r>
            <a:r>
              <a:rPr lang="en-US" dirty="0">
                <a:solidFill>
                  <a:srgbClr val="669900"/>
                </a:solidFill>
                <a:latin typeface="Segoe UI Semilight" panose="020B0402040204020203" pitchFamily="34" charset="0"/>
                <a:cs typeface="Segoe UI Semilight" panose="020B0402040204020203" pitchFamily="34" charset="0"/>
              </a:rPr>
              <a:t>'Invalid Account Number, card cannot be issued! "Contact customer care!“'</a:t>
            </a:r>
            <a:r>
              <a:rPr lang="en-US" dirty="0">
                <a:latin typeface="Segoe UI Semilight" panose="020B0402040204020203" pitchFamily="34" charset="0"/>
                <a:cs typeface="Segoe UI Semilight" panose="020B0402040204020203" pitchFamily="34" charset="0"/>
              </a:rPr>
              <a:t>;</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latin typeface="Segoe UI Semilight" panose="020B0402040204020203" pitchFamily="34" charset="0"/>
                <a:cs typeface="Segoe UI Semilight" panose="020B0402040204020203" pitchFamily="34" charset="0"/>
              </a:rPr>
              <a:t>   end if;</a:t>
            </a:r>
          </a:p>
          <a:p>
            <a:pPr marL="261912"/>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   </a:t>
            </a:r>
          </a:p>
          <a:p>
            <a:pPr marL="261912"/>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xmlns="" val="632678528"/>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55FEED80-E431-45F6-9A1E-2CC06E20A14A}"/>
              </a:ext>
            </a:extLst>
          </p:cNvPr>
          <p:cNvSpPr/>
          <p:nvPr/>
        </p:nvSpPr>
        <p:spPr>
          <a:xfrm>
            <a:off x="1523802" y="448"/>
            <a:ext cx="9142809" cy="584699"/>
          </a:xfrm>
          <a:prstGeom prst="rect">
            <a:avLst/>
          </a:prstGeom>
          <a:noFill/>
        </p:spPr>
        <p:txBody>
          <a:bodyPr wrap="square">
            <a:spAutoFit/>
          </a:bodyPr>
          <a:lstStyle/>
          <a:p>
            <a:pPr algn="r"/>
            <a:r>
              <a:rPr lang="en-US" sz="3200" i="1" dirty="0">
                <a:solidFill>
                  <a:srgbClr val="FF9900"/>
                </a:solidFill>
                <a:latin typeface="Arial" pitchFamily="34" charset="0"/>
                <a:cs typeface="Arial" pitchFamily="34" charset="0"/>
              </a:rPr>
              <a:t>Example of trigger</a:t>
            </a:r>
            <a:endParaRPr lang="en-IN" sz="3200" i="1" dirty="0">
              <a:solidFill>
                <a:srgbClr val="FF9900"/>
              </a:solidFill>
              <a:latin typeface="Arial" pitchFamily="34" charset="0"/>
              <a:cs typeface="Arial" pitchFamily="34" charset="0"/>
            </a:endParaRPr>
          </a:p>
        </p:txBody>
      </p:sp>
      <p:sp>
        <p:nvSpPr>
          <p:cNvPr id="6" name="Rectangle 5">
            <a:extLst>
              <a:ext uri="{FF2B5EF4-FFF2-40B4-BE49-F238E27FC236}">
                <a16:creationId xmlns:a16="http://schemas.microsoft.com/office/drawing/2014/main" xmlns="" id="{4B29BC95-79BE-4370-A266-4F24F1A25728}"/>
              </a:ext>
            </a:extLst>
          </p:cNvPr>
          <p:cNvSpPr/>
          <p:nvPr/>
        </p:nvSpPr>
        <p:spPr>
          <a:xfrm>
            <a:off x="263318" y="-26934"/>
            <a:ext cx="10403293" cy="584699"/>
          </a:xfrm>
          <a:prstGeom prst="rect">
            <a:avLst/>
          </a:prstGeom>
          <a:noFill/>
        </p:spPr>
        <p:txBody>
          <a:bodyPr wrap="square">
            <a:spAutoFit/>
          </a:bodyPr>
          <a:lstStyle/>
          <a:p>
            <a:r>
              <a:rPr lang="en-US" sz="3200" i="1" dirty="0">
                <a:solidFill>
                  <a:schemeClr val="bg1">
                    <a:lumMod val="65000"/>
                  </a:schemeClr>
                </a:solidFill>
                <a:latin typeface="Arial" pitchFamily="34" charset="0"/>
                <a:cs typeface="Arial" pitchFamily="34" charset="0"/>
              </a:rPr>
              <a:t>Bank</a:t>
            </a:r>
            <a:endParaRPr lang="en-IN" sz="3200" i="1" dirty="0">
              <a:solidFill>
                <a:schemeClr val="bg1">
                  <a:lumMod val="65000"/>
                </a:schemeClr>
              </a:solidFill>
              <a:latin typeface="Arial" pitchFamily="34" charset="0"/>
              <a:cs typeface="Arial" pitchFamily="34" charset="0"/>
            </a:endParaRPr>
          </a:p>
        </p:txBody>
      </p:sp>
      <p:sp>
        <p:nvSpPr>
          <p:cNvPr id="9" name="TextBox 8">
            <a:extLst>
              <a:ext uri="{FF2B5EF4-FFF2-40B4-BE49-F238E27FC236}">
                <a16:creationId xmlns:a16="http://schemas.microsoft.com/office/drawing/2014/main" xmlns="" id="{5B48066A-1031-49E8-B714-C6379EF7EA7C}"/>
              </a:ext>
            </a:extLst>
          </p:cNvPr>
          <p:cNvSpPr txBox="1"/>
          <p:nvPr/>
        </p:nvSpPr>
        <p:spPr>
          <a:xfrm>
            <a:off x="478737" y="572773"/>
            <a:ext cx="10800370" cy="2584986"/>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Segoe UI Semilight" panose="020B0402040204020203" pitchFamily="34" charset="0"/>
                <a:cs typeface="Segoe UI Semilight" panose="020B0402040204020203" pitchFamily="34" charset="0"/>
              </a:rPr>
              <a:t>DROP PROCEDURE IF EXISTS </a:t>
            </a:r>
            <a:r>
              <a:rPr lang="en-IN" dirty="0">
                <a:latin typeface="Segoe UI Semilight" panose="020B0402040204020203" pitchFamily="34" charset="0"/>
                <a:cs typeface="Segoe UI Semilight" panose="020B0402040204020203" pitchFamily="34" charset="0"/>
              </a:rPr>
              <a:t>issueCard;</a:t>
            </a:r>
          </a:p>
          <a:p>
            <a:pPr marL="261912"/>
            <a:r>
              <a:rPr lang="en-IN" dirty="0">
                <a:latin typeface="Segoe UI Semilight" panose="020B0402040204020203" pitchFamily="34" charset="0"/>
                <a:cs typeface="Segoe UI Semilight" panose="020B0402040204020203" pitchFamily="34" charset="0"/>
              </a:rPr>
              <a:t>delimiter $$</a:t>
            </a:r>
          </a:p>
          <a:p>
            <a:pPr marL="261912"/>
            <a:r>
              <a:rPr lang="en-IN" dirty="0">
                <a:solidFill>
                  <a:srgbClr val="0077AA"/>
                </a:solidFill>
                <a:latin typeface="Segoe UI Semilight" panose="020B0402040204020203" pitchFamily="34" charset="0"/>
                <a:cs typeface="Segoe UI Semilight" panose="020B0402040204020203" pitchFamily="34" charset="0"/>
              </a:rPr>
              <a:t>CREATE PROCEDURE </a:t>
            </a:r>
            <a:r>
              <a:rPr lang="en-IN" dirty="0">
                <a:latin typeface="Segoe UI Semilight" panose="020B0402040204020203" pitchFamily="34" charset="0"/>
                <a:cs typeface="Segoe UI Semilight" panose="020B0402040204020203" pitchFamily="34" charset="0"/>
              </a:rPr>
              <a:t>issueCard(in _accountID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(20), _issueDate </a:t>
            </a:r>
            <a:r>
              <a:rPr lang="en-IN" dirty="0">
                <a:solidFill>
                  <a:srgbClr val="834689"/>
                </a:solidFill>
                <a:latin typeface="Segoe UI Semilight" panose="020B0402040204020203" pitchFamily="34" charset="0"/>
                <a:cs typeface="Segoe UI Semilight" panose="020B0402040204020203" pitchFamily="34" charset="0"/>
              </a:rPr>
              <a:t>DATE</a:t>
            </a:r>
            <a:r>
              <a:rPr lang="en-IN" dirty="0">
                <a:latin typeface="Segoe UI Semilight" panose="020B0402040204020203" pitchFamily="34" charset="0"/>
                <a:cs typeface="Segoe UI Semilight" panose="020B0402040204020203" pitchFamily="34" charset="0"/>
              </a:rPr>
              <a:t>, _pin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 _isactive </a:t>
            </a:r>
            <a:r>
              <a:rPr lang="en-IN" dirty="0">
                <a:solidFill>
                  <a:srgbClr val="834689"/>
                </a:solidFill>
                <a:latin typeface="Segoe UI Semilight" panose="020B0402040204020203" pitchFamily="34" charset="0"/>
                <a:cs typeface="Segoe UI Semilight" panose="020B0402040204020203" pitchFamily="34" charset="0"/>
              </a:rPr>
              <a:t>BOOL</a:t>
            </a:r>
            <a:r>
              <a:rPr lang="en-IN" dirty="0">
                <a:latin typeface="Segoe UI Semilight" panose="020B0402040204020203" pitchFamily="34" charset="0"/>
                <a:cs typeface="Segoe UI Semilight" panose="020B0402040204020203" pitchFamily="34" charset="0"/>
              </a:rPr>
              <a:t>)</a:t>
            </a:r>
          </a:p>
          <a:p>
            <a:pPr marL="261912"/>
            <a:r>
              <a:rPr lang="en-IN" dirty="0">
                <a:solidFill>
                  <a:srgbClr val="0077AA"/>
                </a:solidFill>
                <a:latin typeface="Segoe UI Semilight" panose="020B0402040204020203" pitchFamily="34" charset="0"/>
                <a:cs typeface="Segoe UI Semilight" panose="020B0402040204020203" pitchFamily="34" charset="0"/>
              </a:rPr>
              <a:t>begin</a:t>
            </a:r>
          </a:p>
          <a:p>
            <a:pPr marL="261912"/>
            <a:r>
              <a:rPr lang="en-IN" dirty="0">
                <a:latin typeface="Segoe UI Semilight" panose="020B0402040204020203" pitchFamily="34" charset="0"/>
                <a:cs typeface="Segoe UI Semilight" panose="020B0402040204020203" pitchFamily="34" charset="0"/>
              </a:rPr>
              <a:t>   if @TRIGGER_DISABLED is True then </a:t>
            </a:r>
          </a:p>
          <a:p>
            <a:pPr marL="261912"/>
            <a:r>
              <a:rPr lang="en-IN" dirty="0">
                <a:latin typeface="Segoe UI Semilight" panose="020B0402040204020203" pitchFamily="34" charset="0"/>
                <a:cs typeface="Segoe UI Semilight" panose="020B0402040204020203" pitchFamily="34" charset="0"/>
              </a:rPr>
              <a:t>       INSERT INTO credit_card VALUES(_accountID, _issueDate, _pin, _isactive);</a:t>
            </a:r>
          </a:p>
          <a:p>
            <a:pPr marL="261912"/>
            <a:r>
              <a:rPr lang="en-IN" dirty="0">
                <a:latin typeface="Segoe UI Semilight" panose="020B0402040204020203" pitchFamily="34" charset="0"/>
                <a:cs typeface="Segoe UI Semilight" panose="020B0402040204020203" pitchFamily="34" charset="0"/>
              </a:rPr>
              <a:t>   end if;</a:t>
            </a:r>
          </a:p>
          <a:p>
            <a:pPr marL="261912"/>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pPr marL="261912"/>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257391151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NOTE</a:t>
            </a:r>
            <a:endParaRPr lang="en-IN" sz="2800" b="1" i="1" dirty="0">
              <a:latin typeface="Arial" pitchFamily="34" charset="0"/>
              <a:cs typeface="Arial" pitchFamily="34" charset="0"/>
            </a:endParaRPr>
          </a:p>
        </p:txBody>
      </p:sp>
      <p:sp>
        <p:nvSpPr>
          <p:cNvPr id="5" name="Rectangle 4"/>
          <p:cNvSpPr/>
          <p:nvPr/>
        </p:nvSpPr>
        <p:spPr>
          <a:xfrm>
            <a:off x="1599992" y="838200"/>
            <a:ext cx="8990430" cy="923330"/>
          </a:xfrm>
          <a:prstGeom prst="rect">
            <a:avLst/>
          </a:prstGeom>
        </p:spPr>
        <p:txBody>
          <a:bodyPr wrap="square">
            <a:spAutoFit/>
          </a:bodyPr>
          <a:lstStyle/>
          <a:p>
            <a:pPr marL="285750" indent="-285750">
              <a:buFont typeface="Arial" panose="020B0604020202020204" pitchFamily="34" charset="0"/>
              <a:buChar char="•"/>
            </a:pPr>
            <a:r>
              <a:rPr lang="en-IN" dirty="0">
                <a:latin typeface="Arial" panose="020B0604020202020204" pitchFamily="34" charset="0"/>
                <a:cs typeface="Arial" panose="020B0604020202020204" pitchFamily="34" charset="0"/>
              </a:rPr>
              <a:t>The trigger cannot use the </a:t>
            </a:r>
            <a:r>
              <a:rPr lang="en-IN" b="1" i="1" dirty="0">
                <a:latin typeface="Arial" panose="020B0604020202020204" pitchFamily="34" charset="0"/>
                <a:cs typeface="Arial" panose="020B0604020202020204" pitchFamily="34" charset="0"/>
              </a:rPr>
              <a:t>CALL</a:t>
            </a:r>
            <a:r>
              <a:rPr lang="en-IN" dirty="0">
                <a:latin typeface="Arial" panose="020B0604020202020204" pitchFamily="34" charset="0"/>
                <a:cs typeface="Arial" panose="020B0604020202020204" pitchFamily="34" charset="0"/>
              </a:rPr>
              <a:t> statement to invoke stored procedures that return data to the client or that use dynamic SQL. (Stored procedures are permitted to return data to the trigger through OUT or INOUT parameters.)</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xmlns="" id="{40109849-CC96-4041-B7D4-2C8B8A85B24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7E0E52D-6412-4A81-BBA9-73771D29AE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42202093"/>
      </p:ext>
    </p:extLst>
  </p:cSld>
  <p:clrMapOvr>
    <a:masterClrMapping/>
  </p:clrMapOvr>
  <p:transition/>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DROP TRIGGER </a:t>
            </a:r>
            <a:endParaRPr lang="en-IN" sz="2800" b="1" i="1" dirty="0">
              <a:latin typeface="Arial" pitchFamily="34" charset="0"/>
              <a:cs typeface="Arial" pitchFamily="34" charset="0"/>
            </a:endParaRPr>
          </a:p>
        </p:txBody>
      </p:sp>
      <p:sp>
        <p:nvSpPr>
          <p:cNvPr id="9" name="Rectangle 8"/>
          <p:cNvSpPr/>
          <p:nvPr/>
        </p:nvSpPr>
        <p:spPr>
          <a:xfrm>
            <a:off x="406574" y="1853918"/>
            <a:ext cx="8838049" cy="369332"/>
          </a:xfrm>
          <a:prstGeom prst="rect">
            <a:avLst/>
          </a:prstGeom>
          <a:solidFill>
            <a:schemeClr val="bg1"/>
          </a:solidFill>
        </p:spPr>
        <p:txBody>
          <a:bodyPr wrap="square">
            <a:spAutoFit/>
          </a:bodyPr>
          <a:lstStyle/>
          <a:p>
            <a:r>
              <a:rPr lang="en-IN" dirty="0">
                <a:solidFill>
                  <a:srgbClr val="0077AA"/>
                </a:solidFill>
                <a:latin typeface="Liberation Mono"/>
              </a:rPr>
              <a:t>DROP TRIGGER [IF EXISTS] [schema_name.]trigger_name</a:t>
            </a:r>
          </a:p>
        </p:txBody>
      </p:sp>
      <p:sp>
        <p:nvSpPr>
          <p:cNvPr id="6" name="Rectangle 5"/>
          <p:cNvSpPr/>
          <p:nvPr/>
        </p:nvSpPr>
        <p:spPr>
          <a:xfrm>
            <a:off x="406574" y="838202"/>
            <a:ext cx="1080120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This statement drops a trigger. The schema (database) name is optional. If the schema is omitted, the trigger is dropped from the default schema.</a:t>
            </a:r>
            <a:endParaRPr lang="en-US" b="1" dirty="0">
              <a:latin typeface="Palatino Linotype" panose="02040502050505030304" pitchFamily="18" charset="0"/>
              <a:cs typeface="Arial" panose="020B0604020202020204" pitchFamily="34" charset="0"/>
            </a:endParaRPr>
          </a:p>
        </p:txBody>
      </p:sp>
      <p:sp>
        <p:nvSpPr>
          <p:cNvPr id="3" name="Rectangle 2"/>
          <p:cNvSpPr/>
          <p:nvPr/>
        </p:nvSpPr>
        <p:spPr>
          <a:xfrm>
            <a:off x="426063" y="2602466"/>
            <a:ext cx="8838049"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drop a table, any triggers for the table are also dropped. </a:t>
            </a:r>
          </a:p>
        </p:txBody>
      </p:sp>
      <p:pic>
        <p:nvPicPr>
          <p:cNvPr id="7" name="Picture 6">
            <a:extLst>
              <a:ext uri="{FF2B5EF4-FFF2-40B4-BE49-F238E27FC236}">
                <a16:creationId xmlns:a16="http://schemas.microsoft.com/office/drawing/2014/main" xmlns="" id="{0FFFAB86-540E-4E27-BF14-D21148AF0B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4B1ABB93-A599-4684-83DD-28EF6733C8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74821277"/>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18542" y="1124744"/>
            <a:ext cx="5942597" cy="4247317"/>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INSERT</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ON</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new.dname = 'A'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new.dname = 'Apple';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else</a:t>
            </a:r>
          </a:p>
          <a:p>
            <a:r>
              <a:rPr lang="en-IN" dirty="0">
                <a:latin typeface="Segoe UI Semilight" panose="020B0402040204020203" pitchFamily="34" charset="0"/>
                <a:cs typeface="Segoe UI Semilight" panose="020B0402040204020203" pitchFamily="34" charset="0"/>
              </a:rPr>
              <a:t>        set msg = 'My error message';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endParaRPr lang="en-US"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xmlns="" id="{5CD1A82A-D9C4-40D7-9EF5-80468B5B961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CE92625-9FCA-4E3C-AA68-8943379827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8" name="TextBox 7">
            <a:extLst>
              <a:ext uri="{FF2B5EF4-FFF2-40B4-BE49-F238E27FC236}">
                <a16:creationId xmlns:a16="http://schemas.microsoft.com/office/drawing/2014/main" xmlns="" id="{C202D45C-9C65-4443-A79B-B72700E3424A}"/>
              </a:ext>
            </a:extLst>
          </p:cNvPr>
          <p:cNvSpPr txBox="1"/>
          <p:nvPr/>
        </p:nvSpPr>
        <p:spPr>
          <a:xfrm>
            <a:off x="6201281" y="1124744"/>
            <a:ext cx="5942597"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set new.dname = TRIM(new.dname);</a:t>
            </a:r>
          </a:p>
          <a:p>
            <a:r>
              <a:rPr lang="en-IN" dirty="0">
                <a:latin typeface="Segoe UI Semilight" panose="020B0402040204020203" pitchFamily="34" charset="0"/>
                <a:cs typeface="Segoe UI Semilight" panose="020B0402040204020203" pitchFamily="34" charset="0"/>
              </a:rPr>
              <a:t>  set new.loc = TRIM(new.loc);</a:t>
            </a:r>
          </a:p>
          <a:p>
            <a:r>
              <a:rPr lang="en-IN" dirty="0">
                <a:latin typeface="Segoe UI Semilight" panose="020B0402040204020203" pitchFamily="34" charset="0"/>
                <a:cs typeface="Segoe UI Semilight" panose="020B0402040204020203" pitchFamily="34" charset="0"/>
              </a:rPr>
              <a:t>  set new.pwd </a:t>
            </a:r>
            <a:r>
              <a:rPr lang="en-IN">
                <a:latin typeface="Segoe UI Semilight" panose="020B0402040204020203" pitchFamily="34" charset="0"/>
                <a:cs typeface="Segoe UI Semilight" panose="020B0402040204020203" pitchFamily="34" charset="0"/>
              </a:rPr>
              <a:t>= TRIM(</a:t>
            </a:r>
            <a:r>
              <a:rPr lang="en-IN" dirty="0">
                <a:latin typeface="Segoe UI Semilight" panose="020B0402040204020203" pitchFamily="34" charset="0"/>
                <a:cs typeface="Segoe UI Semilight" panose="020B0402040204020203" pitchFamily="34" charset="0"/>
              </a:rPr>
              <a:t>new.pwd);</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31714839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2" name="Rectangle 1"/>
          <p:cNvSpPr/>
          <p:nvPr/>
        </p:nvSpPr>
        <p:spPr>
          <a:xfrm>
            <a:off x="478582" y="762388"/>
            <a:ext cx="8685669" cy="2862322"/>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a:t>
            </a:r>
            <a:r>
              <a:rPr lang="en-IN" dirty="0">
                <a:latin typeface="Segoe UI Semilight" panose="020B0402040204020203" pitchFamily="34" charset="0"/>
                <a:cs typeface="Segoe UI Semilight" panose="020B0402040204020203" pitchFamily="34" charset="0"/>
              </a:rPr>
              <a:t> 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EACH</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a:t>
            </a:r>
            <a:r>
              <a:rPr lang="en-IN" dirty="0">
                <a:latin typeface="Segoe UI Semilight" panose="020B0402040204020203" pitchFamily="34" charset="0"/>
                <a:cs typeface="Segoe UI Semilight" panose="020B0402040204020203" pitchFamily="34" charset="0"/>
              </a:rPr>
              <a:t> NEW.deptno &lt; 50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‘Invalid department number';</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
        <p:nvSpPr>
          <p:cNvPr id="6" name="Rectangle 5"/>
          <p:cNvSpPr/>
          <p:nvPr/>
        </p:nvSpPr>
        <p:spPr>
          <a:xfrm>
            <a:off x="478582" y="3807038"/>
            <a:ext cx="8685669" cy="2862322"/>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AFTER INSERT ON </a:t>
            </a:r>
            <a:r>
              <a:rPr lang="en-US" dirty="0">
                <a:latin typeface="Segoe UI Semilight" panose="020B0402040204020203" pitchFamily="34" charset="0"/>
                <a:cs typeface="Segoe UI Semilight" panose="020B0402040204020203" pitchFamily="34" charset="0"/>
              </a:rPr>
              <a:t>emp </a:t>
            </a:r>
            <a:r>
              <a:rPr lang="en-US" dirty="0">
                <a:solidFill>
                  <a:srgbClr val="0077AA"/>
                </a:solidFill>
                <a:latin typeface="Segoe UI Semilight" panose="020B0402040204020203" pitchFamily="34" charset="0"/>
                <a:cs typeface="Segoe UI Semilight" panose="020B0402040204020203" pitchFamily="34" charset="0"/>
              </a:rPr>
              <a:t>FOR</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EACH</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ROW</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 </a:t>
            </a:r>
            <a:r>
              <a:rPr lang="en-US" dirty="0">
                <a:latin typeface="Segoe UI Semilight" panose="020B0402040204020203" pitchFamily="34" charset="0"/>
                <a:cs typeface="Segoe UI Semilight" panose="020B0402040204020203" pitchFamily="34" charset="0"/>
              </a:rPr>
              <a:t>NEW.sal &lt;=0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set NEW.sal = 25000;</a:t>
            </a:r>
          </a:p>
          <a:p>
            <a:r>
              <a:rPr lang="en-US" dirty="0">
                <a:solidFill>
                  <a:srgbClr val="0077AA"/>
                </a:solidFill>
                <a:latin typeface="Segoe UI Semilight" panose="020B0402040204020203" pitchFamily="34" charset="0"/>
                <a:cs typeface="Segoe UI Semilight" panose="020B0402040204020203" pitchFamily="34" charset="0"/>
              </a:rPr>
              <a:t>    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7" name="Rectangle 6"/>
          <p:cNvSpPr/>
          <p:nvPr/>
        </p:nvSpPr>
        <p:spPr>
          <a:xfrm>
            <a:off x="4150990" y="5275186"/>
            <a:ext cx="5409496" cy="646331"/>
          </a:xfrm>
          <a:prstGeom prst="rect">
            <a:avLst/>
          </a:prstGeom>
        </p:spPr>
        <p:txBody>
          <a:bodyPr wrap="square">
            <a:spAutoFit/>
          </a:bodyPr>
          <a:lstStyle/>
          <a:p>
            <a:r>
              <a:rPr lang="en-US" dirty="0">
                <a:solidFill>
                  <a:srgbClr val="FF0000"/>
                </a:solidFill>
              </a:rPr>
              <a:t>ERROR 1362 (HY000): Updating of NEW row is not allowed in after trigger</a:t>
            </a:r>
          </a:p>
        </p:txBody>
      </p:sp>
      <p:sp>
        <p:nvSpPr>
          <p:cNvPr id="8" name="Rectangle 7"/>
          <p:cNvSpPr/>
          <p:nvPr/>
        </p:nvSpPr>
        <p:spPr>
          <a:xfrm>
            <a:off x="2572179" y="6037611"/>
            <a:ext cx="9596299" cy="369332"/>
          </a:xfrm>
          <a:prstGeom prst="rect">
            <a:avLst/>
          </a:prstGeom>
        </p:spPr>
        <p:txBody>
          <a:bodyPr wrap="square">
            <a:spAutoFit/>
          </a:bodyPr>
          <a:lstStyle/>
          <a:p>
            <a:r>
              <a:rPr lang="en-US" dirty="0"/>
              <a:t>mysql&gt; INSERT INTO emp (empno,  ename,  sal,  mgr,  deptno) VALUES(1, ‘ abc',   -10000,  7788, 10);</a:t>
            </a:r>
          </a:p>
        </p:txBody>
      </p:sp>
      <p:pic>
        <p:nvPicPr>
          <p:cNvPr id="9" name="Picture 8">
            <a:extLst>
              <a:ext uri="{FF2B5EF4-FFF2-40B4-BE49-F238E27FC236}">
                <a16:creationId xmlns:a16="http://schemas.microsoft.com/office/drawing/2014/main" xmlns="" id="{886D1A95-CC4A-49A6-A0E6-C95B29E0273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DA51116E-91EA-43F4-BAB9-89A004D026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92632628"/>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152974" y="954633"/>
            <a:ext cx="5942232"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a:t>
            </a:r>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city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new.c1 &lt;&gt;  'Pune'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xmlns="" id="{913E2B32-F40D-4EFF-A14B-C3DA3034AE0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0186246-9772-4A80-AC88-ACCA56A853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9" name="TextBox 8">
            <a:extLst>
              <a:ext uri="{FF2B5EF4-FFF2-40B4-BE49-F238E27FC236}">
                <a16:creationId xmlns:a16="http://schemas.microsoft.com/office/drawing/2014/main" xmlns="" id="{0C4E0057-56B1-4C5E-B8F1-C2674E3BF115}"/>
              </a:ext>
            </a:extLst>
          </p:cNvPr>
          <p:cNvSpPr txBox="1"/>
          <p:nvPr/>
        </p:nvSpPr>
        <p:spPr>
          <a:xfrm>
            <a:off x="6455246" y="959817"/>
            <a:ext cx="5735167" cy="3693319"/>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a:t>
            </a:r>
            <a:r>
              <a:rPr lang="en-IN" dirty="0">
                <a:latin typeface="Segoe UI Semilight" panose="020B0402040204020203" pitchFamily="34" charset="0"/>
                <a:cs typeface="Segoe UI Semilight" panose="020B0402040204020203" pitchFamily="34" charset="0"/>
              </a:rPr>
              <a:t> 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msg </a:t>
            </a:r>
            <a:r>
              <a:rPr lang="en-IN" dirty="0">
                <a:solidFill>
                  <a:srgbClr val="834689"/>
                </a:solidFill>
                <a:latin typeface="Segoe UI Semilight" panose="020B0402040204020203" pitchFamily="34" charset="0"/>
                <a:cs typeface="Segoe UI Semilight" panose="020B0402040204020203" pitchFamily="34" charset="0"/>
              </a:rPr>
              <a:t>VARCHAR</a:t>
            </a:r>
            <a:r>
              <a:rPr lang="en-IN" dirty="0">
                <a:latin typeface="Segoe UI Semilight" panose="020B0402040204020203" pitchFamily="34" charset="0"/>
                <a:cs typeface="Segoe UI Semilight" panose="020B0402040204020203" pitchFamily="34" charset="0"/>
              </a:rPr>
              <a:t>(100);</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if </a:t>
            </a:r>
            <a:r>
              <a:rPr lang="en-IN" dirty="0">
                <a:latin typeface="Segoe UI Semilight" panose="020B0402040204020203" pitchFamily="34" charset="0"/>
                <a:cs typeface="Segoe UI Semilight" panose="020B0402040204020203" pitchFamily="34" charset="0"/>
              </a:rPr>
              <a:t>new.loc not like 'P%'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set msg = 'Invalid city name';</a:t>
            </a:r>
            <a:endParaRPr lang="en-IN" dirty="0">
              <a:solidFill>
                <a:srgbClr val="0077AA"/>
              </a:solidFill>
              <a:latin typeface="Segoe UI Semilight" panose="020B0402040204020203" pitchFamily="34" charset="0"/>
              <a:cs typeface="Segoe UI Semilight" panose="020B0402040204020203" pitchFamily="34" charset="0"/>
            </a:endParaRPr>
          </a:p>
          <a:p>
            <a:r>
              <a:rPr lang="en-IN" dirty="0">
                <a:latin typeface="Segoe UI Semilight" panose="020B0402040204020203" pitchFamily="34" charset="0"/>
                <a:cs typeface="Segoe UI Semilight" panose="020B0402040204020203" pitchFamily="34" charset="0"/>
              </a:rPr>
              <a:t>      signal sqlstate '42000' set message_text = msg;</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5" name="Rectangle 4"/>
          <p:cNvSpPr/>
          <p:nvPr/>
        </p:nvSpPr>
        <p:spPr>
          <a:xfrm>
            <a:off x="334566" y="764704"/>
            <a:ext cx="9505056" cy="2308324"/>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 </a:t>
            </a:r>
            <a:r>
              <a:rPr lang="en-US" dirty="0">
                <a:solidFill>
                  <a:srgbClr val="0077AA"/>
                </a:solidFill>
                <a:latin typeface="Segoe UI Semilight" panose="020B0402040204020203" pitchFamily="34" charset="0"/>
                <a:cs typeface="Segoe UI Semilight" panose="020B0402040204020203" pitchFamily="34" charset="0"/>
              </a:rPr>
              <a:t>BEFORE INSERT on </a:t>
            </a:r>
            <a:r>
              <a:rPr lang="en-US" dirty="0">
                <a:latin typeface="Segoe UI Semilight" panose="020B0402040204020203" pitchFamily="34" charset="0"/>
                <a:cs typeface="Segoe UI Semilight" panose="020B0402040204020203" pitchFamily="34" charset="0"/>
              </a:rPr>
              <a:t>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set new.dname = upper(new.dname);</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383238" y="2333922"/>
            <a:ext cx="5227841" cy="400110"/>
          </a:xfrm>
          <a:prstGeom prst="rect">
            <a:avLst/>
          </a:prstGeom>
        </p:spPr>
        <p:txBody>
          <a:bodyPr wrap="square">
            <a:spAutoFit/>
          </a:bodyPr>
          <a:lstStyle/>
          <a:p>
            <a:r>
              <a:rPr lang="en-US" sz="2000" dirty="0">
                <a:latin typeface="Segoe UI Semilight" panose="020B0402040204020203" pitchFamily="34" charset="0"/>
                <a:cs typeface="Segoe UI Semilight" panose="020B0402040204020203" pitchFamily="34" charset="0"/>
              </a:rPr>
              <a:t>mysql&gt; </a:t>
            </a:r>
            <a:r>
              <a:rPr lang="en-US" dirty="0">
                <a:solidFill>
                  <a:srgbClr val="0077AA"/>
                </a:solidFill>
                <a:latin typeface="Segoe UI Semilight" panose="020B0402040204020203" pitchFamily="34" charset="0"/>
                <a:cs typeface="Segoe UI Semilight" panose="020B0402040204020203" pitchFamily="34" charset="0"/>
              </a:rPr>
              <a:t>INSERT</a:t>
            </a:r>
            <a:r>
              <a:rPr lang="en-US" sz="2000"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INTO</a:t>
            </a:r>
            <a:r>
              <a:rPr lang="en-US" sz="2000"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VALUES</a:t>
            </a:r>
            <a:r>
              <a:rPr lang="en-US" sz="2000" dirty="0">
                <a:latin typeface="Segoe UI Semilight" panose="020B0402040204020203" pitchFamily="34" charset="0"/>
                <a:cs typeface="Segoe UI Semilight" panose="020B0402040204020203" pitchFamily="34" charset="0"/>
              </a:rPr>
              <a:t>(2, 'abc', 2, 2);</a:t>
            </a:r>
          </a:p>
        </p:txBody>
      </p:sp>
      <p:pic>
        <p:nvPicPr>
          <p:cNvPr id="7" name="Picture 6">
            <a:extLst>
              <a:ext uri="{FF2B5EF4-FFF2-40B4-BE49-F238E27FC236}">
                <a16:creationId xmlns:a16="http://schemas.microsoft.com/office/drawing/2014/main" xmlns="" id="{58C5D709-11EE-40B5-87F2-55CFDF9A500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00057E0-D886-410D-AB4A-DC2A18FB88E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344ED0DF-8BA5-42B1-A659-292CCBF217B2}"/>
              </a:ext>
            </a:extLst>
          </p:cNvPr>
          <p:cNvSpPr/>
          <p:nvPr/>
        </p:nvSpPr>
        <p:spPr>
          <a:xfrm>
            <a:off x="306005" y="3501008"/>
            <a:ext cx="8685669" cy="3416320"/>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endParaRPr lang="en-IN" dirty="0">
              <a:latin typeface="Segoe UI Semilight" panose="020B0402040204020203" pitchFamily="34" charset="0"/>
              <a:cs typeface="Segoe UI Semilight" panose="020B0402040204020203" pitchFamily="34" charset="0"/>
            </a:endParaRP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a:t>
            </a:r>
            <a:r>
              <a:rPr lang="en-IN" dirty="0">
                <a:latin typeface="Segoe UI Semilight" panose="020B0402040204020203" pitchFamily="34" charset="0"/>
                <a:cs typeface="Segoe UI Semilight" panose="020B0402040204020203" pitchFamily="34" charset="0"/>
              </a:rPr>
              <a:t> 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(SELECT deptno from DEPT where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092632628"/>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406574" y="764704"/>
            <a:ext cx="8685669" cy="3139321"/>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emp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set x =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deptno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 </a:t>
            </a:r>
            <a:r>
              <a:rPr lang="en-IN" dirty="0">
                <a:solidFill>
                  <a:srgbClr val="0077AA"/>
                </a:solidFill>
                <a:latin typeface="Segoe UI Semilight" panose="020B0402040204020203" pitchFamily="34" charset="0"/>
                <a:cs typeface="Segoe UI Semilight" panose="020B0402040204020203" pitchFamily="34" charset="0"/>
              </a:rPr>
              <a:t>WHERE</a:t>
            </a:r>
            <a:r>
              <a:rPr lang="en-IN" dirty="0">
                <a:latin typeface="Segoe UI Semilight" panose="020B0402040204020203" pitchFamily="34" charset="0"/>
                <a:cs typeface="Segoe UI Semilight" panose="020B0402040204020203" pitchFamily="34" charset="0"/>
              </a:rPr>
              <a:t> deptno=new.deptno);</a:t>
            </a:r>
          </a:p>
          <a:p>
            <a:r>
              <a:rPr lang="en-IN" dirty="0">
                <a:solidFill>
                  <a:srgbClr val="0077AA"/>
                </a:solidFill>
                <a:latin typeface="Segoe UI Semilight" panose="020B0402040204020203" pitchFamily="34" charset="0"/>
                <a:cs typeface="Segoe UI Semilight" panose="020B0402040204020203" pitchFamily="34" charset="0"/>
              </a:rPr>
              <a:t>   if</a:t>
            </a:r>
            <a:r>
              <a:rPr lang="en-IN" dirty="0">
                <a:latin typeface="Segoe UI Semilight" panose="020B0402040204020203" pitchFamily="34" charset="0"/>
                <a:cs typeface="Segoe UI Semilight" panose="020B0402040204020203" pitchFamily="34" charset="0"/>
              </a:rPr>
              <a:t> x is null </a:t>
            </a:r>
            <a:r>
              <a:rPr lang="en-IN" dirty="0">
                <a:solidFill>
                  <a:srgbClr val="0077AA"/>
                </a:solidFill>
                <a:latin typeface="Segoe UI Semilight" panose="020B0402040204020203" pitchFamily="34" charset="0"/>
                <a:cs typeface="Segoe UI Semilight" panose="020B0402040204020203" pitchFamily="34" charset="0"/>
              </a:rPr>
              <a:t>then</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signal</a:t>
            </a:r>
            <a:r>
              <a:rPr lang="en-IN" dirty="0">
                <a:latin typeface="Segoe UI Semilight" panose="020B0402040204020203" pitchFamily="34" charset="0"/>
                <a:cs typeface="Segoe UI Semilight" panose="020B0402040204020203" pitchFamily="34" charset="0"/>
              </a:rPr>
              <a:t> sqlstate '42000' set message_text = 'error’;</a:t>
            </a:r>
          </a:p>
          <a:p>
            <a:r>
              <a:rPr lang="en-IN" dirty="0">
                <a:solidFill>
                  <a:srgbClr val="0077AA"/>
                </a:solidFill>
                <a:latin typeface="Segoe UI Semilight" panose="020B0402040204020203" pitchFamily="34" charset="0"/>
                <a:cs typeface="Segoe UI Semilight" panose="020B0402040204020203" pitchFamily="34" charset="0"/>
              </a:rPr>
              <a:t>   end if</a:t>
            </a:r>
            <a:r>
              <a:rPr lang="en-IN" dirty="0">
                <a:latin typeface="Segoe UI Semilight" panose="020B0402040204020203" pitchFamily="34" charset="0"/>
                <a:cs typeface="Segoe UI Semilight" panose="020B0402040204020203" pitchFamily="34" charset="0"/>
              </a:rPr>
              <a:t>;</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pic>
        <p:nvPicPr>
          <p:cNvPr id="6" name="Picture 5">
            <a:extLst>
              <a:ext uri="{FF2B5EF4-FFF2-40B4-BE49-F238E27FC236}">
                <a16:creationId xmlns:a16="http://schemas.microsoft.com/office/drawing/2014/main" xmlns="" id="{A3D49138-D6C8-4E55-B49E-9B55929553E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TextBox 1">
            <a:extLst>
              <a:ext uri="{FF2B5EF4-FFF2-40B4-BE49-F238E27FC236}">
                <a16:creationId xmlns:a16="http://schemas.microsoft.com/office/drawing/2014/main" xmlns="" id="{88A6EF16-0BE4-435B-8AC2-C15851D9EF2A}"/>
              </a:ext>
            </a:extLst>
          </p:cNvPr>
          <p:cNvSpPr txBox="1"/>
          <p:nvPr/>
        </p:nvSpPr>
        <p:spPr>
          <a:xfrm>
            <a:off x="407368" y="4069752"/>
            <a:ext cx="11377264" cy="2585323"/>
          </a:xfrm>
          <a:prstGeom prst="rect">
            <a:avLst/>
          </a:prstGeom>
          <a:noFill/>
        </p:spPr>
        <p:txBody>
          <a:bodyPr wrap="square">
            <a:spAutoFit/>
          </a:bodyPr>
          <a:lstStyle/>
          <a:p>
            <a:r>
              <a:rPr lang="en-IN" dirty="0">
                <a:solidFill>
                  <a:srgbClr val="0077AA"/>
                </a:solidFill>
                <a:latin typeface="Segoe UI Semilight" panose="020B0402040204020203" pitchFamily="34" charset="0"/>
                <a:cs typeface="Segoe UI Semilight" panose="020B0402040204020203" pitchFamily="34" charset="0"/>
              </a:rPr>
              <a:t>DROP TRIGGER IF EXISTS </a:t>
            </a:r>
            <a:r>
              <a:rPr lang="en-IN" dirty="0">
                <a:latin typeface="Segoe UI Semilight" panose="020B0402040204020203" pitchFamily="34" charset="0"/>
                <a:cs typeface="Segoe UI Semilight" panose="020B0402040204020203" pitchFamily="34" charset="0"/>
              </a:rPr>
              <a:t>triggerName;</a:t>
            </a:r>
          </a:p>
          <a:p>
            <a:r>
              <a:rPr lang="en-IN" dirty="0">
                <a:latin typeface="Segoe UI Semilight" panose="020B0402040204020203" pitchFamily="34" charset="0"/>
                <a:cs typeface="Segoe UI Semilight" panose="020B0402040204020203" pitchFamily="34" charset="0"/>
              </a:rPr>
              <a:t>delimiter $$</a:t>
            </a:r>
          </a:p>
          <a:p>
            <a:r>
              <a:rPr lang="en-IN"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 </a:t>
            </a:r>
            <a:r>
              <a:rPr lang="en-IN" dirty="0">
                <a:solidFill>
                  <a:srgbClr val="0077AA"/>
                </a:solidFill>
                <a:latin typeface="Segoe UI Semilight" panose="020B0402040204020203" pitchFamily="34" charset="0"/>
                <a:cs typeface="Segoe UI Semilight" panose="020B0402040204020203" pitchFamily="34" charset="0"/>
              </a:rPr>
              <a:t>BEFORE INSERT ON </a:t>
            </a:r>
            <a:r>
              <a:rPr lang="en-IN" dirty="0">
                <a:latin typeface="Segoe UI Semilight" panose="020B0402040204020203" pitchFamily="34" charset="0"/>
                <a:cs typeface="Segoe UI Semilight" panose="020B0402040204020203" pitchFamily="34" charset="0"/>
              </a:rPr>
              <a:t>dept </a:t>
            </a:r>
            <a:r>
              <a:rPr lang="en-IN" dirty="0">
                <a:solidFill>
                  <a:srgbClr val="0077AA"/>
                </a:solidFill>
                <a:latin typeface="Segoe UI Semilight" panose="020B0402040204020203" pitchFamily="34" charset="0"/>
                <a:cs typeface="Segoe UI Semilight" panose="020B0402040204020203" pitchFamily="34" charset="0"/>
              </a:rPr>
              <a:t>FOR EACH ROW</a:t>
            </a:r>
          </a:p>
          <a:p>
            <a:r>
              <a:rPr lang="en-IN" dirty="0">
                <a:solidFill>
                  <a:srgbClr val="0077AA"/>
                </a:solidFill>
                <a:latin typeface="Segoe UI Semilight" panose="020B0402040204020203" pitchFamily="34" charset="0"/>
                <a:cs typeface="Segoe UI Semilight" panose="020B0402040204020203" pitchFamily="34" charset="0"/>
              </a:rPr>
              <a:t>begin</a:t>
            </a:r>
          </a:p>
          <a:p>
            <a:r>
              <a:rPr lang="en-IN" dirty="0">
                <a:latin typeface="Segoe UI Semilight" panose="020B0402040204020203" pitchFamily="34" charset="0"/>
                <a:cs typeface="Segoe UI Semilight" panose="020B0402040204020203" pitchFamily="34" charset="0"/>
              </a:rPr>
              <a:t>    declare x </a:t>
            </a:r>
            <a:r>
              <a:rPr lang="en-IN" dirty="0">
                <a:solidFill>
                  <a:srgbClr val="834689"/>
                </a:solidFill>
                <a:latin typeface="Segoe UI Semilight" panose="020B0402040204020203" pitchFamily="34" charset="0"/>
                <a:cs typeface="Segoe UI Semilight" panose="020B0402040204020203" pitchFamily="34" charset="0"/>
              </a:rPr>
              <a:t>INT</a:t>
            </a:r>
            <a:r>
              <a:rPr lang="en-IN" dirty="0">
                <a:latin typeface="Segoe UI Semilight" panose="020B0402040204020203" pitchFamily="34" charset="0"/>
                <a:cs typeface="Segoe UI Semilight" panose="020B0402040204020203" pitchFamily="34" charset="0"/>
              </a:rPr>
              <a:t>;</a:t>
            </a:r>
          </a:p>
          <a:p>
            <a:r>
              <a:rPr lang="en-IN" dirty="0">
                <a:latin typeface="Segoe UI Semilight" panose="020B0402040204020203" pitchFamily="34" charset="0"/>
                <a:cs typeface="Segoe UI Semilight" panose="020B0402040204020203" pitchFamily="34" charset="0"/>
              </a:rPr>
              <a:t>    </a:t>
            </a:r>
            <a:r>
              <a:rPr lang="en-IN" dirty="0">
                <a:solidFill>
                  <a:srgbClr val="0077AA"/>
                </a:solidFill>
                <a:latin typeface="Segoe UI Semilight" panose="020B0402040204020203" pitchFamily="34" charset="0"/>
                <a:cs typeface="Segoe UI Semilight" panose="020B0402040204020203" pitchFamily="34" charset="0"/>
              </a:rPr>
              <a:t>SELECT</a:t>
            </a:r>
            <a:r>
              <a:rPr lang="en-IN" dirty="0">
                <a:latin typeface="Segoe UI Semilight" panose="020B0402040204020203" pitchFamily="34" charset="0"/>
                <a:cs typeface="Segoe UI Semilight" panose="020B0402040204020203" pitchFamily="34" charset="0"/>
              </a:rPr>
              <a:t> MAX(deptno)  + 1 </a:t>
            </a:r>
            <a:r>
              <a:rPr lang="en-IN" dirty="0">
                <a:solidFill>
                  <a:srgbClr val="0077AA"/>
                </a:solidFill>
                <a:latin typeface="Segoe UI Semilight" panose="020B0402040204020203" pitchFamily="34" charset="0"/>
                <a:cs typeface="Segoe UI Semilight" panose="020B0402040204020203" pitchFamily="34" charset="0"/>
              </a:rPr>
              <a:t>INTO</a:t>
            </a:r>
            <a:r>
              <a:rPr lang="en-IN" dirty="0">
                <a:latin typeface="Segoe UI Semilight" panose="020B0402040204020203" pitchFamily="34" charset="0"/>
                <a:cs typeface="Segoe UI Semilight" panose="020B0402040204020203" pitchFamily="34" charset="0"/>
              </a:rPr>
              <a:t> x </a:t>
            </a:r>
            <a:r>
              <a:rPr lang="en-IN" dirty="0">
                <a:solidFill>
                  <a:srgbClr val="0077AA"/>
                </a:solidFill>
                <a:latin typeface="Segoe UI Semilight" panose="020B0402040204020203" pitchFamily="34" charset="0"/>
                <a:cs typeface="Segoe UI Semilight" panose="020B0402040204020203" pitchFamily="34" charset="0"/>
              </a:rPr>
              <a:t>FROM</a:t>
            </a:r>
            <a:r>
              <a:rPr lang="en-IN" dirty="0">
                <a:latin typeface="Segoe UI Semilight" panose="020B0402040204020203" pitchFamily="34" charset="0"/>
                <a:cs typeface="Segoe UI Semilight" panose="020B0402040204020203" pitchFamily="34" charset="0"/>
              </a:rPr>
              <a:t> dept;</a:t>
            </a:r>
          </a:p>
          <a:p>
            <a:r>
              <a:rPr lang="en-IN" dirty="0">
                <a:latin typeface="Segoe UI Semilight" panose="020B0402040204020203" pitchFamily="34" charset="0"/>
                <a:cs typeface="Segoe UI Semilight" panose="020B0402040204020203" pitchFamily="34" charset="0"/>
              </a:rPr>
              <a:t>    set new.deptno := x;</a:t>
            </a:r>
          </a:p>
          <a:p>
            <a:r>
              <a:rPr lang="en-IN" dirty="0">
                <a:solidFill>
                  <a:srgbClr val="0077AA"/>
                </a:solidFill>
                <a:latin typeface="Segoe UI Semilight" panose="020B0402040204020203" pitchFamily="34" charset="0"/>
                <a:cs typeface="Segoe UI Semilight" panose="020B0402040204020203" pitchFamily="34" charset="0"/>
              </a:rPr>
              <a:t>end</a:t>
            </a:r>
            <a:r>
              <a:rPr lang="en-IN" dirty="0">
                <a:latin typeface="Segoe UI Semilight" panose="020B0402040204020203" pitchFamily="34" charset="0"/>
                <a:cs typeface="Segoe UI Semilight" panose="020B0402040204020203" pitchFamily="34" charset="0"/>
              </a:rPr>
              <a:t> $$</a:t>
            </a:r>
          </a:p>
          <a:p>
            <a:r>
              <a:rPr lang="en-IN" dirty="0">
                <a:latin typeface="Segoe UI Semilight" panose="020B0402040204020203" pitchFamily="34" charset="0"/>
                <a:cs typeface="Segoe UI Semilight" panose="020B0402040204020203" pitchFamily="34" charset="0"/>
              </a:rPr>
              <a:t>delimiter ;</a:t>
            </a:r>
          </a:p>
        </p:txBody>
      </p:sp>
    </p:spTree>
    <p:extLst>
      <p:ext uri="{BB962C8B-B14F-4D97-AF65-F5344CB8AC3E}">
        <p14:creationId xmlns:p14="http://schemas.microsoft.com/office/powerpoint/2010/main" xmlns="" val="1626852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one-to-many relationship</a:t>
            </a:r>
          </a:p>
        </p:txBody>
      </p:sp>
      <p:pic>
        <p:nvPicPr>
          <p:cNvPr id="4" name="Picture 3">
            <a:extLst>
              <a:ext uri="{FF2B5EF4-FFF2-40B4-BE49-F238E27FC236}">
                <a16:creationId xmlns:a16="http://schemas.microsoft.com/office/drawing/2014/main" xmlns="" id="{E46EF2B0-B04D-49ED-9C1A-DE7006A258C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D11B9249-8131-4C32-99DD-F7DB39E3A4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78769015"/>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US" sz="2800" b="1" i="1" dirty="0">
                <a:latin typeface="Arial" pitchFamily="34" charset="0"/>
                <a:cs typeface="Arial" pitchFamily="34" charset="0"/>
              </a:rPr>
              <a:t>Example of trigger</a:t>
            </a:r>
            <a:endParaRPr lang="en-IN" sz="2800" b="1" i="1" dirty="0">
              <a:latin typeface="Arial" pitchFamily="34" charset="0"/>
              <a:cs typeface="Arial" pitchFamily="34" charset="0"/>
            </a:endParaRPr>
          </a:p>
        </p:txBody>
      </p:sp>
      <p:sp>
        <p:nvSpPr>
          <p:cNvPr id="3" name="Rectangle 2"/>
          <p:cNvSpPr/>
          <p:nvPr/>
        </p:nvSpPr>
        <p:spPr>
          <a:xfrm>
            <a:off x="132532" y="1474906"/>
            <a:ext cx="5746650"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pic>
        <p:nvPicPr>
          <p:cNvPr id="6" name="Picture 5">
            <a:extLst>
              <a:ext uri="{FF2B5EF4-FFF2-40B4-BE49-F238E27FC236}">
                <a16:creationId xmlns:a16="http://schemas.microsoft.com/office/drawing/2014/main" xmlns="" id="{A3D49138-D6C8-4E55-B49E-9B55929553E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4D3A7752-657D-44CE-93A6-17377A7B133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1A3A7B6B-591C-4455-8079-F429127ABC83}"/>
              </a:ext>
            </a:extLst>
          </p:cNvPr>
          <p:cNvSpPr/>
          <p:nvPr/>
        </p:nvSpPr>
        <p:spPr>
          <a:xfrm>
            <a:off x="6065812" y="1474906"/>
            <a:ext cx="5909964" cy="3970318"/>
          </a:xfrm>
          <a:prstGeom prst="rect">
            <a:avLst/>
          </a:prstGeom>
          <a:noFill/>
        </p:spPr>
        <p:txBody>
          <a:bodyPr wrap="square">
            <a:spAutoFit/>
          </a:bodyPr>
          <a:lstStyle/>
          <a:p>
            <a:r>
              <a:rPr lang="en-US" dirty="0">
                <a:solidFill>
                  <a:srgbClr val="0077AA"/>
                </a:solidFill>
                <a:latin typeface="Segoe UI Semilight" panose="020B0402040204020203" pitchFamily="34" charset="0"/>
                <a:cs typeface="Segoe UI Semilight" panose="020B0402040204020203" pitchFamily="34" charset="0"/>
              </a:rPr>
              <a:t>DROP TRIGGER IF EXISTS</a:t>
            </a:r>
            <a:r>
              <a:rPr lang="en-US" dirty="0">
                <a:latin typeface="Segoe UI Semilight" panose="020B0402040204020203" pitchFamily="34" charset="0"/>
                <a:cs typeface="Segoe UI Semilight" panose="020B0402040204020203" pitchFamily="34" charset="0"/>
              </a:rPr>
              <a:t>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delimiter $$</a:t>
            </a:r>
          </a:p>
          <a:p>
            <a:endParaRPr lang="en-US" dirty="0">
              <a:latin typeface="Segoe UI Semilight" panose="020B0402040204020203" pitchFamily="34" charset="0"/>
              <a:cs typeface="Segoe UI Semilight" panose="020B0402040204020203" pitchFamily="34" charset="0"/>
            </a:endParaRPr>
          </a:p>
          <a:p>
            <a:r>
              <a:rPr lang="en-US" dirty="0">
                <a:solidFill>
                  <a:srgbClr val="0077AA"/>
                </a:solidFill>
                <a:latin typeface="Segoe UI Semilight" panose="020B0402040204020203" pitchFamily="34" charset="0"/>
                <a:cs typeface="Segoe UI Semilight" panose="020B0402040204020203" pitchFamily="34" charset="0"/>
              </a:rPr>
              <a:t>CREATE TRIGGER </a:t>
            </a:r>
            <a:r>
              <a:rPr lang="en-IN" dirty="0">
                <a:latin typeface="Segoe UI Semilight" panose="020B0402040204020203" pitchFamily="34" charset="0"/>
                <a:cs typeface="Segoe UI Semilight" panose="020B0402040204020203" pitchFamily="34" charset="0"/>
              </a:rPr>
              <a:t>triggerName</a:t>
            </a:r>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BEFORE INSERT ON</a:t>
            </a:r>
            <a:r>
              <a:rPr lang="en-US" dirty="0">
                <a:latin typeface="Segoe UI Semilight" panose="020B0402040204020203" pitchFamily="34" charset="0"/>
                <a:cs typeface="Segoe UI Semilight" panose="020B0402040204020203" pitchFamily="34" charset="0"/>
              </a:rPr>
              <a:t> dept </a:t>
            </a:r>
            <a:r>
              <a:rPr lang="en-US" dirty="0">
                <a:solidFill>
                  <a:srgbClr val="0077AA"/>
                </a:solidFill>
                <a:latin typeface="Segoe UI Semilight" panose="020B0402040204020203" pitchFamily="34" charset="0"/>
                <a:cs typeface="Segoe UI Semilight" panose="020B0402040204020203" pitchFamily="34" charset="0"/>
              </a:rPr>
              <a:t>FOR EACH ROW</a:t>
            </a:r>
          </a:p>
          <a:p>
            <a:r>
              <a:rPr lang="en-US" dirty="0">
                <a:solidFill>
                  <a:srgbClr val="0077AA"/>
                </a:solidFill>
                <a:latin typeface="Segoe UI Semilight" panose="020B0402040204020203" pitchFamily="34" charset="0"/>
                <a:cs typeface="Segoe UI Semilight" panose="020B0402040204020203" pitchFamily="34" charset="0"/>
              </a:rPr>
              <a:t>begin</a:t>
            </a:r>
          </a:p>
          <a:p>
            <a:r>
              <a:rPr lang="en-US" dirty="0">
                <a:latin typeface="Segoe UI Semilight" panose="020B0402040204020203" pitchFamily="34" charset="0"/>
                <a:cs typeface="Segoe UI Semilight" panose="020B0402040204020203" pitchFamily="34" charset="0"/>
              </a:rPr>
              <a:t>  declare x </a:t>
            </a:r>
            <a:r>
              <a:rPr lang="en-US" dirty="0">
                <a:solidFill>
                  <a:srgbClr val="834689"/>
                </a:solidFill>
                <a:latin typeface="Segoe UI Semilight" panose="020B0402040204020203" pitchFamily="34" charset="0"/>
                <a:cs typeface="Segoe UI Semilight" panose="020B0402040204020203" pitchFamily="34" charset="0"/>
              </a:rPr>
              <a:t>INT</a:t>
            </a:r>
            <a:r>
              <a:rPr lang="en-US" dirty="0">
                <a:latin typeface="Segoe UI Semilight" panose="020B0402040204020203" pitchFamily="34" charset="0"/>
                <a:cs typeface="Segoe UI Semilight" panose="020B0402040204020203" pitchFamily="34" charset="0"/>
              </a:rPr>
              <a: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SELECT</a:t>
            </a:r>
            <a:r>
              <a:rPr lang="en-US" dirty="0">
                <a:latin typeface="Segoe UI Semilight" panose="020B0402040204020203" pitchFamily="34" charset="0"/>
                <a:cs typeface="Segoe UI Semilight" panose="020B0402040204020203" pitchFamily="34" charset="0"/>
              </a:rPr>
              <a:t> COUNT(*) </a:t>
            </a:r>
            <a:r>
              <a:rPr lang="en-US" dirty="0">
                <a:solidFill>
                  <a:srgbClr val="0077AA"/>
                </a:solidFill>
                <a:latin typeface="Segoe UI Semilight" panose="020B0402040204020203" pitchFamily="34" charset="0"/>
                <a:cs typeface="Segoe UI Semilight" panose="020B0402040204020203" pitchFamily="34" charset="0"/>
              </a:rPr>
              <a:t>INTO</a:t>
            </a:r>
            <a:r>
              <a:rPr lang="en-US" dirty="0">
                <a:latin typeface="Segoe UI Semilight" panose="020B0402040204020203" pitchFamily="34" charset="0"/>
                <a:cs typeface="Segoe UI Semilight" panose="020B0402040204020203" pitchFamily="34" charset="0"/>
              </a:rPr>
              <a:t> x </a:t>
            </a:r>
            <a:r>
              <a:rPr lang="en-US" dirty="0">
                <a:solidFill>
                  <a:srgbClr val="0077AA"/>
                </a:solidFill>
                <a:latin typeface="Segoe UI Semilight" panose="020B0402040204020203" pitchFamily="34" charset="0"/>
                <a:cs typeface="Segoe UI Semilight" panose="020B0402040204020203" pitchFamily="34" charset="0"/>
              </a:rPr>
              <a:t>FROM</a:t>
            </a:r>
            <a:r>
              <a:rPr lang="en-US" dirty="0">
                <a:latin typeface="Segoe UI Semilight" panose="020B0402040204020203" pitchFamily="34" charset="0"/>
                <a:cs typeface="Segoe UI Semilight" panose="020B0402040204020203" pitchFamily="34" charset="0"/>
              </a:rPr>
              <a:t> dept;</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if</a:t>
            </a:r>
            <a:r>
              <a:rPr lang="en-US" dirty="0">
                <a:latin typeface="Segoe UI Semilight" panose="020B0402040204020203" pitchFamily="34" charset="0"/>
                <a:cs typeface="Segoe UI Semilight" panose="020B0402040204020203" pitchFamily="34" charset="0"/>
              </a:rPr>
              <a:t> x &gt; 4 </a:t>
            </a:r>
            <a:r>
              <a:rPr lang="en-US" dirty="0">
                <a:solidFill>
                  <a:srgbClr val="0077AA"/>
                </a:solidFill>
                <a:latin typeface="Segoe UI Semilight" panose="020B0402040204020203" pitchFamily="34" charset="0"/>
                <a:cs typeface="Segoe UI Semilight" panose="020B0402040204020203" pitchFamily="34" charset="0"/>
              </a:rPr>
              <a:t>then</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signal</a:t>
            </a:r>
            <a:r>
              <a:rPr lang="en-US" dirty="0">
                <a:latin typeface="Segoe UI Semilight" panose="020B0402040204020203" pitchFamily="34" charset="0"/>
                <a:cs typeface="Segoe UI Semilight" panose="020B0402040204020203" pitchFamily="34" charset="0"/>
              </a:rPr>
              <a:t> sqlstate '42000' set message_text = 'error’; </a:t>
            </a:r>
          </a:p>
          <a:p>
            <a:r>
              <a:rPr lang="en-US" dirty="0">
                <a:latin typeface="Segoe UI Semilight" panose="020B0402040204020203" pitchFamily="34" charset="0"/>
                <a:cs typeface="Segoe UI Semilight" panose="020B0402040204020203" pitchFamily="34" charset="0"/>
              </a:rPr>
              <a:t>  </a:t>
            </a:r>
            <a:r>
              <a:rPr lang="en-US" dirty="0">
                <a:solidFill>
                  <a:srgbClr val="0077AA"/>
                </a:solidFill>
                <a:latin typeface="Segoe UI Semilight" panose="020B0402040204020203" pitchFamily="34" charset="0"/>
                <a:cs typeface="Segoe UI Semilight" panose="020B0402040204020203" pitchFamily="34" charset="0"/>
              </a:rPr>
              <a:t>end if</a:t>
            </a:r>
            <a:r>
              <a:rPr lang="en-US" dirty="0">
                <a:latin typeface="Segoe UI Semilight" panose="020B0402040204020203" pitchFamily="34" charset="0"/>
                <a:cs typeface="Segoe UI Semilight" panose="020B0402040204020203" pitchFamily="34" charset="0"/>
              </a:rPr>
              <a:t>;</a:t>
            </a:r>
          </a:p>
          <a:p>
            <a:r>
              <a:rPr lang="en-US" dirty="0">
                <a:solidFill>
                  <a:srgbClr val="0077AA"/>
                </a:solidFill>
                <a:latin typeface="Segoe UI Semilight" panose="020B0402040204020203" pitchFamily="34" charset="0"/>
                <a:cs typeface="Segoe UI Semilight" panose="020B0402040204020203" pitchFamily="34" charset="0"/>
              </a:rPr>
              <a:t>end</a:t>
            </a:r>
            <a:r>
              <a:rPr lang="en-US" dirty="0">
                <a:latin typeface="Segoe UI Semilight" panose="020B0402040204020203" pitchFamily="34" charset="0"/>
                <a:cs typeface="Segoe UI Semilight" panose="020B0402040204020203" pitchFamily="34" charset="0"/>
              </a:rPr>
              <a:t> $$</a:t>
            </a:r>
          </a:p>
          <a:p>
            <a:endParaRPr lang="en-US" dirty="0">
              <a:latin typeface="Segoe UI Semilight" panose="020B0402040204020203" pitchFamily="34" charset="0"/>
              <a:cs typeface="Segoe UI Semilight" panose="020B0402040204020203" pitchFamily="34" charset="0"/>
            </a:endParaRPr>
          </a:p>
          <a:p>
            <a:r>
              <a:rPr lang="en-US" dirty="0">
                <a:latin typeface="Segoe UI Semilight" panose="020B0402040204020203" pitchFamily="34" charset="0"/>
                <a:cs typeface="Segoe UI Semilight" panose="020B0402040204020203" pitchFamily="34" charset="0"/>
              </a:rPr>
              <a:t>delimiter ;</a:t>
            </a:r>
            <a:endParaRPr lang="en-IN" dirty="0">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xmlns="" id="{282BC04E-60FA-4CFD-84B3-21AD84FEF675}"/>
              </a:ext>
            </a:extLst>
          </p:cNvPr>
          <p:cNvSpPr txBox="1"/>
          <p:nvPr/>
        </p:nvSpPr>
        <p:spPr>
          <a:xfrm>
            <a:off x="189431" y="683196"/>
            <a:ext cx="6096000" cy="369332"/>
          </a:xfrm>
          <a:prstGeom prst="rect">
            <a:avLst/>
          </a:prstGeom>
          <a:noFill/>
        </p:spPr>
        <p:txBody>
          <a:bodyPr wrap="square">
            <a:spAutoFit/>
          </a:bodyPr>
          <a:lstStyle/>
          <a:p>
            <a:r>
              <a:rPr lang="en-US" dirty="0">
                <a:latin typeface="arial" panose="020B0604020202020204" pitchFamily="34" charset="0"/>
              </a:rPr>
              <a:t>Difference between BEFORE and AFTER trigger.</a:t>
            </a:r>
            <a:endParaRPr lang="en-IN" dirty="0"/>
          </a:p>
        </p:txBody>
      </p:sp>
    </p:spTree>
    <p:extLst>
      <p:ext uri="{BB962C8B-B14F-4D97-AF65-F5344CB8AC3E}">
        <p14:creationId xmlns:p14="http://schemas.microsoft.com/office/powerpoint/2010/main" xmlns="" val="1579758436"/>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18</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DA18A4F0-C883-4035-8C27-51E708F117A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E73A565B-AD57-427D-84AC-AF4FDED41EC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267912515"/>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41487" y="990600"/>
            <a:ext cx="8761859" cy="5426870"/>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Introduction to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Why No 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Does not use SQL-like query language (which supports the idea of "tables")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Longer persistence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Store massive amounts of record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Many systems are optimized for retrieval (query) and appending (write)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Systems can be scaled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High availability</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Semi-structured data</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Difference between a RDBMS and a No SQL database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Categories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Key-value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Column-oriented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Graph</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Document oriented</a:t>
            </a:r>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18</a:t>
            </a:r>
            <a:endParaRPr lang="en-US" sz="3600" b="1" i="1" dirty="0">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xmlns="" id="{EE8A615D-5C6F-4D6E-A4CF-25325AEE3F9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4E56A59E-36A7-4F4F-9302-D675966B3B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8584201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65446"/>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a:t>
            </a:r>
            <a:endParaRPr lang="en-US" dirty="0"/>
          </a:p>
        </p:txBody>
      </p:sp>
      <p:sp>
        <p:nvSpPr>
          <p:cNvPr id="3" name="Rectangle 2"/>
          <p:cNvSpPr/>
          <p:nvPr/>
        </p:nvSpPr>
        <p:spPr>
          <a:xfrm>
            <a:off x="586594" y="3473837"/>
            <a:ext cx="11017224" cy="707886"/>
          </a:xfrm>
          <a:prstGeom prst="rect">
            <a:avLst/>
          </a:prstGeom>
          <a:noFill/>
        </p:spPr>
        <p:txBody>
          <a:bodyPr wrap="square">
            <a:spAutoFit/>
          </a:bodyPr>
          <a:lstStyle/>
          <a:p>
            <a:r>
              <a:rPr lang="en-US" sz="2000" b="1" dirty="0">
                <a:latin typeface="arial" panose="020B0604020202020204" pitchFamily="34" charset="0"/>
              </a:rPr>
              <a:t>NoSQL</a:t>
            </a:r>
            <a:r>
              <a:rPr lang="en-US" sz="2000" dirty="0">
                <a:latin typeface="arial" panose="020B0604020202020204" pitchFamily="34" charset="0"/>
              </a:rPr>
              <a:t> database are primarily called as </a:t>
            </a:r>
            <a:r>
              <a:rPr lang="en-IN" sz="2000" dirty="0">
                <a:latin typeface="arial" panose="020B0604020202020204" pitchFamily="34" charset="0"/>
              </a:rPr>
              <a:t> </a:t>
            </a:r>
            <a:r>
              <a:rPr lang="en-IN" sz="2000" b="1" dirty="0">
                <a:latin typeface="arial" panose="020B0604020202020204" pitchFamily="34" charset="0"/>
              </a:rPr>
              <a:t>non-SQL</a:t>
            </a:r>
            <a:r>
              <a:rPr lang="en-IN" sz="2000" dirty="0">
                <a:latin typeface="arial" panose="020B0604020202020204" pitchFamily="34" charset="0"/>
              </a:rPr>
              <a:t> or </a:t>
            </a:r>
            <a:r>
              <a:rPr lang="en-US" sz="2000" b="1" dirty="0">
                <a:latin typeface="arial" panose="020B0604020202020204" pitchFamily="34" charset="0"/>
              </a:rPr>
              <a:t>non-relational</a:t>
            </a:r>
            <a:r>
              <a:rPr lang="en-US" sz="2000" dirty="0">
                <a:latin typeface="arial" panose="020B0604020202020204" pitchFamily="34" charset="0"/>
              </a:rPr>
              <a:t> database. </a:t>
            </a:r>
            <a:r>
              <a:rPr lang="en-US" sz="2000" dirty="0"/>
              <a:t>MongoDB is Scalable (able to be changed in size or scale), open-source, high-perform, document-oriented database.</a:t>
            </a:r>
          </a:p>
        </p:txBody>
      </p:sp>
      <p:pic>
        <p:nvPicPr>
          <p:cNvPr id="5" name="Picture 2" descr="Image result for nosql database logo"/>
          <p:cNvPicPr>
            <a:picLocks noChangeAspect="1" noChangeArrowheads="1"/>
          </p:cNvPicPr>
          <p:nvPr/>
        </p:nvPicPr>
        <p:blipFill>
          <a:blip r:embed="rId2" cstate="print"/>
          <a:srcRect/>
          <a:stretch>
            <a:fillRect/>
          </a:stretch>
        </p:blipFill>
        <p:spPr bwMode="auto">
          <a:xfrm>
            <a:off x="8102520" y="220141"/>
            <a:ext cx="3452001" cy="2465715"/>
          </a:xfrm>
          <a:prstGeom prst="rect">
            <a:avLst/>
          </a:prstGeom>
          <a:noFill/>
        </p:spPr>
      </p:pic>
      <p:pic>
        <p:nvPicPr>
          <p:cNvPr id="6" name="Picture 5">
            <a:extLst>
              <a:ext uri="{FF2B5EF4-FFF2-40B4-BE49-F238E27FC236}">
                <a16:creationId xmlns:a16="http://schemas.microsoft.com/office/drawing/2014/main" xmlns="" id="{644FD397-BB14-4C28-BFD5-13382AC49BE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C13D3095-9716-4F39-900C-F21DDF22C7A6}"/>
              </a:ext>
            </a:extLst>
          </p:cNvPr>
          <p:cNvSpPr/>
          <p:nvPr/>
        </p:nvSpPr>
        <p:spPr>
          <a:xfrm>
            <a:off x="557723" y="4575954"/>
            <a:ext cx="10996797" cy="1138773"/>
          </a:xfrm>
          <a:prstGeom prst="rect">
            <a:avLst/>
          </a:prstGeom>
        </p:spPr>
        <p:txBody>
          <a:bodyPr wrap="square">
            <a:spAutoFit/>
          </a:bodyPr>
          <a:lstStyle/>
          <a:p>
            <a:r>
              <a:rPr lang="en-US" sz="2400" b="1" dirty="0">
                <a:solidFill>
                  <a:srgbClr val="FF0000"/>
                </a:solidFill>
                <a:latin typeface="arial" panose="020B0604020202020204" pitchFamily="34" charset="0"/>
              </a:rPr>
              <a:t>Remember:</a:t>
            </a:r>
          </a:p>
          <a:p>
            <a:endParaRPr lang="en-US" sz="800" b="1" dirty="0">
              <a:solidFill>
                <a:srgbClr val="FF0000"/>
              </a:solidFill>
              <a:latin typeface="arial" panose="020B0604020202020204" pitchFamily="34" charset="0"/>
            </a:endParaRPr>
          </a:p>
          <a:p>
            <a:pPr marL="285750" indent="-285750">
              <a:buFont typeface="Arial" panose="020B0604020202020204" pitchFamily="34" charset="0"/>
              <a:buChar char="•"/>
            </a:pPr>
            <a:r>
              <a:rPr lang="en-US" b="1" dirty="0">
                <a:solidFill>
                  <a:srgbClr val="222222"/>
                </a:solidFill>
                <a:latin typeface="arial" panose="020B0604020202020204" pitchFamily="34" charset="0"/>
              </a:rPr>
              <a:t>Horizontal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machines into your pool of resources.</a:t>
            </a:r>
          </a:p>
          <a:p>
            <a:pPr marL="285750" indent="-285750">
              <a:buFont typeface="Arial" panose="020B0604020202020204" pitchFamily="34" charset="0"/>
              <a:buChar char="•"/>
            </a:pPr>
            <a:r>
              <a:rPr lang="en-US" b="1" dirty="0">
                <a:solidFill>
                  <a:srgbClr val="222222"/>
                </a:solidFill>
                <a:latin typeface="arial" panose="020B0604020202020204" pitchFamily="34" charset="0"/>
              </a:rPr>
              <a:t>Vertical scaling</a:t>
            </a:r>
            <a:r>
              <a:rPr lang="en-US" dirty="0">
                <a:solidFill>
                  <a:srgbClr val="222222"/>
                </a:solidFill>
                <a:latin typeface="arial" panose="020B0604020202020204" pitchFamily="34" charset="0"/>
              </a:rPr>
              <a:t> means that you </a:t>
            </a:r>
            <a:r>
              <a:rPr lang="en-US" b="1" dirty="0">
                <a:solidFill>
                  <a:srgbClr val="222222"/>
                </a:solidFill>
                <a:latin typeface="arial" panose="020B0604020202020204" pitchFamily="34" charset="0"/>
              </a:rPr>
              <a:t>scale</a:t>
            </a:r>
            <a:r>
              <a:rPr lang="en-US" dirty="0">
                <a:solidFill>
                  <a:srgbClr val="222222"/>
                </a:solidFill>
                <a:latin typeface="arial" panose="020B0604020202020204" pitchFamily="34" charset="0"/>
              </a:rPr>
              <a:t> by adding more power (CPU, RAM) to an existing machine.</a:t>
            </a:r>
            <a:endParaRPr lang="en-IN" dirty="0"/>
          </a:p>
        </p:txBody>
      </p:sp>
      <p:sp>
        <p:nvSpPr>
          <p:cNvPr id="7" name="Footer Placeholder 2">
            <a:extLst>
              <a:ext uri="{FF2B5EF4-FFF2-40B4-BE49-F238E27FC236}">
                <a16:creationId xmlns:a16="http://schemas.microsoft.com/office/drawing/2014/main" xmlns="" id="{1D7698AC-D2E8-4C32-94A0-B6908285E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05766309"/>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980728"/>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why NoSQL</a:t>
            </a:r>
            <a:endParaRPr lang="en-US" dirty="0"/>
          </a:p>
        </p:txBody>
      </p:sp>
      <p:pic>
        <p:nvPicPr>
          <p:cNvPr id="3" name="Picture 2"/>
          <p:cNvPicPr>
            <a:picLocks noChangeAspect="1"/>
          </p:cNvPicPr>
          <p:nvPr/>
        </p:nvPicPr>
        <p:blipFill>
          <a:blip r:embed="rId2" cstate="print"/>
          <a:stretch>
            <a:fillRect/>
          </a:stretch>
        </p:blipFill>
        <p:spPr>
          <a:xfrm>
            <a:off x="1846734" y="1916833"/>
            <a:ext cx="8667496" cy="3938266"/>
          </a:xfrm>
          <a:prstGeom prst="rect">
            <a:avLst/>
          </a:prstGeom>
        </p:spPr>
      </p:pic>
      <p:pic>
        <p:nvPicPr>
          <p:cNvPr id="4" name="Picture 3">
            <a:extLst>
              <a:ext uri="{FF2B5EF4-FFF2-40B4-BE49-F238E27FC236}">
                <a16:creationId xmlns:a16="http://schemas.microsoft.com/office/drawing/2014/main" xmlns="" id="{23B8C8B9-B711-4565-8EE5-45BA90BB7ED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F49189A3-C055-4E12-88C5-9A6EB741E3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15399212"/>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8582" y="2924944"/>
            <a:ext cx="10285733" cy="3568477"/>
          </a:xfrm>
          <a:prstGeom prst="rect">
            <a:avLst/>
          </a:prstGeom>
        </p:spPr>
        <p:txBody>
          <a:bodyPr wrap="square">
            <a:spAutoFit/>
          </a:bodyPr>
          <a:lstStyle/>
          <a:p>
            <a:pPr>
              <a:lnSpc>
                <a:spcPct val="107000"/>
              </a:lnSpc>
            </a:pPr>
            <a:r>
              <a:rPr lang="en-IN" sz="2400" dirty="0">
                <a:solidFill>
                  <a:srgbClr val="FF0000"/>
                </a:solidFill>
                <a:latin typeface="Calibri" panose="020F0502020204030204" pitchFamily="34" charset="0"/>
                <a:ea typeface="Calibri" panose="020F0502020204030204" pitchFamily="34" charset="0"/>
                <a:cs typeface="Times New Roman" panose="02020603050405020304" pitchFamily="18" charset="0"/>
              </a:rPr>
              <a:t>Remember:</a:t>
            </a:r>
          </a:p>
          <a:p>
            <a:pPr marL="342900" indent="-342900">
              <a:lnSpc>
                <a:spcPct val="107000"/>
              </a:lnSpc>
              <a:buFont typeface="Symbol" panose="05050102010706020507" pitchFamily="18" charset="2"/>
              <a:buChar char=""/>
            </a:pPr>
            <a:endParaRPr lang="en-IN" sz="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Data Persistence on Server-Side via NoSQL.</a:t>
            </a:r>
            <a:endParaRPr lang="en-US"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Does not use SQL-like query language.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Longer persistence</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Store massive amounts of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Systems can be scaled.</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High availability.</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Semi-structured data.</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Support for numerous concurrent connections.</a:t>
            </a:r>
          </a:p>
          <a:p>
            <a:pPr marL="342900" indent="-342900">
              <a:lnSpc>
                <a:spcPct val="107000"/>
              </a:lnSpc>
              <a:buFont typeface="Arial" panose="020B0604020202020204" pitchFamily="34" charset="0"/>
              <a:buChar char="•"/>
            </a:pPr>
            <a:r>
              <a:rPr lang="en-IN" sz="2000" dirty="0">
                <a:latin typeface="Calibri" panose="020F0502020204030204" pitchFamily="34" charset="0"/>
                <a:ea typeface="Calibri" panose="020F0502020204030204" pitchFamily="34" charset="0"/>
                <a:cs typeface="Times New Roman" panose="02020603050405020304" pitchFamily="18" charset="0"/>
              </a:rPr>
              <a:t>Indexing of records for faster retrieval</a:t>
            </a:r>
            <a:endParaRPr lang="en-US" sz="2000" dirty="0"/>
          </a:p>
        </p:txBody>
      </p:sp>
      <p:pic>
        <p:nvPicPr>
          <p:cNvPr id="4" name="Picture 3">
            <a:extLst>
              <a:ext uri="{FF2B5EF4-FFF2-40B4-BE49-F238E27FC236}">
                <a16:creationId xmlns:a16="http://schemas.microsoft.com/office/drawing/2014/main" xmlns="" id="{B971169E-0F9E-4E3B-8CC5-037DC5B5A74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1F7D67C4-309D-402E-86E1-29499A1EFA74}"/>
              </a:ext>
            </a:extLst>
          </p:cNvPr>
          <p:cNvSpPr/>
          <p:nvPr/>
        </p:nvSpPr>
        <p:spPr>
          <a:xfrm>
            <a:off x="478582" y="836712"/>
            <a:ext cx="11305256" cy="1969770"/>
          </a:xfrm>
          <a:prstGeom prst="rect">
            <a:avLst/>
          </a:prstGeom>
        </p:spPr>
        <p:txBody>
          <a:bodyPr wrap="square">
            <a:spAutoFit/>
          </a:bodyPr>
          <a:lstStyle/>
          <a:p>
            <a:pPr fontAlgn="base"/>
            <a:r>
              <a:rPr lang="en-US" sz="2400" dirty="0">
                <a:solidFill>
                  <a:srgbClr val="FF0000"/>
                </a:solidFill>
                <a:latin typeface="Roboto"/>
              </a:rPr>
              <a:t>When should NoSQL be used:</a:t>
            </a:r>
          </a:p>
          <a:p>
            <a:pPr fontAlgn="base"/>
            <a:endParaRPr lang="en-US" sz="800" dirty="0">
              <a:solidFill>
                <a:srgbClr val="FF0000"/>
              </a:solidFill>
              <a:latin typeface="Roboto"/>
            </a:endParaRPr>
          </a:p>
          <a:p>
            <a:pPr marL="285750" indent="-285750" fontAlgn="base">
              <a:buFont typeface="Arial" panose="020B0604020202020204" pitchFamily="34" charset="0"/>
              <a:buChar char="•"/>
            </a:pPr>
            <a:r>
              <a:rPr lang="en-US" dirty="0">
                <a:latin typeface="Roboto"/>
              </a:rPr>
              <a:t>When huge amount of data need to be stored and retrieved .</a:t>
            </a:r>
          </a:p>
          <a:p>
            <a:pPr marL="285750" indent="-285750" fontAlgn="base">
              <a:buFont typeface="Arial" panose="020B0604020202020204" pitchFamily="34" charset="0"/>
              <a:buChar char="•"/>
            </a:pPr>
            <a:r>
              <a:rPr lang="en-US" dirty="0">
                <a:latin typeface="Roboto"/>
              </a:rPr>
              <a:t>The relationship between the data you store is not that important</a:t>
            </a:r>
          </a:p>
          <a:p>
            <a:pPr marL="285750" indent="-285750" fontAlgn="base">
              <a:buFont typeface="Arial" panose="020B0604020202020204" pitchFamily="34" charset="0"/>
              <a:buChar char="•"/>
            </a:pPr>
            <a:r>
              <a:rPr lang="en-US" dirty="0">
                <a:latin typeface="Roboto"/>
              </a:rPr>
              <a:t>The data changing over time and is not structured.</a:t>
            </a:r>
          </a:p>
          <a:p>
            <a:pPr marL="285750" indent="-285750" fontAlgn="base">
              <a:buFont typeface="Arial" panose="020B0604020202020204" pitchFamily="34" charset="0"/>
              <a:buChar char="•"/>
            </a:pPr>
            <a:r>
              <a:rPr lang="en-US" dirty="0">
                <a:latin typeface="Roboto"/>
              </a:rPr>
              <a:t>Support of Constraints and Joins is not required at database level.</a:t>
            </a:r>
          </a:p>
          <a:p>
            <a:pPr marL="285750" indent="-285750" fontAlgn="base">
              <a:buFont typeface="Arial" panose="020B0604020202020204" pitchFamily="34" charset="0"/>
              <a:buChar char="•"/>
            </a:pPr>
            <a:r>
              <a:rPr lang="en-US" dirty="0">
                <a:latin typeface="Roboto"/>
              </a:rPr>
              <a:t>The data is growing continuously and you need to scale the database regular to handle the data.</a:t>
            </a:r>
            <a:endParaRPr lang="en-US" b="0" i="0" dirty="0">
              <a:effectLst/>
              <a:latin typeface="Roboto"/>
            </a:endParaRPr>
          </a:p>
        </p:txBody>
      </p:sp>
      <p:sp>
        <p:nvSpPr>
          <p:cNvPr id="6" name="Rectangle 5">
            <a:extLst>
              <a:ext uri="{FF2B5EF4-FFF2-40B4-BE49-F238E27FC236}">
                <a16:creationId xmlns:a16="http://schemas.microsoft.com/office/drawing/2014/main" xmlns="" id="{34ACE9D3-6030-4F51-8C1F-FE5937B703D0}"/>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when to use NoSQL</a:t>
            </a:r>
          </a:p>
        </p:txBody>
      </p:sp>
      <p:cxnSp>
        <p:nvCxnSpPr>
          <p:cNvPr id="8" name="Straight Connector 7">
            <a:extLst>
              <a:ext uri="{FF2B5EF4-FFF2-40B4-BE49-F238E27FC236}">
                <a16:creationId xmlns:a16="http://schemas.microsoft.com/office/drawing/2014/main" xmlns="" id="{0A402877-0602-41E5-9986-1AB0D665298D}"/>
              </a:ext>
            </a:extLst>
          </p:cNvPr>
          <p:cNvCxnSpPr/>
          <p:nvPr/>
        </p:nvCxnSpPr>
        <p:spPr>
          <a:xfrm>
            <a:off x="478582" y="2852936"/>
            <a:ext cx="10657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6B3D7324-9AF9-4715-9F59-EC42D0873C22}"/>
              </a:ext>
            </a:extLst>
          </p:cNvPr>
          <p:cNvCxnSpPr/>
          <p:nvPr/>
        </p:nvCxnSpPr>
        <p:spPr>
          <a:xfrm>
            <a:off x="478582" y="6511392"/>
            <a:ext cx="1065718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Footer Placeholder 2">
            <a:extLst>
              <a:ext uri="{FF2B5EF4-FFF2-40B4-BE49-F238E27FC236}">
                <a16:creationId xmlns:a16="http://schemas.microsoft.com/office/drawing/2014/main" xmlns="" id="{C61CFBB8-BCB3-4FD7-A3E1-AE886A0798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7676628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NoSQL Categories</a:t>
            </a:r>
            <a:endParaRPr lang="en-US" dirty="0"/>
          </a:p>
        </p:txBody>
      </p:sp>
      <p:pic>
        <p:nvPicPr>
          <p:cNvPr id="3" name="Picture 2">
            <a:extLst>
              <a:ext uri="{FF2B5EF4-FFF2-40B4-BE49-F238E27FC236}">
                <a16:creationId xmlns:a16="http://schemas.microsoft.com/office/drawing/2014/main" xmlns="" id="{C5C4B9D1-3AEA-487F-86C9-9913B84138C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21C611E-50D0-45DE-AC1C-5743B574057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76766287"/>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sp>
        <p:nvSpPr>
          <p:cNvPr id="8" name="Rectangle 7"/>
          <p:cNvSpPr/>
          <p:nvPr/>
        </p:nvSpPr>
        <p:spPr>
          <a:xfrm>
            <a:off x="478582" y="908720"/>
            <a:ext cx="8844473"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There are 4 basic types of NoSQL databases.</a:t>
            </a:r>
            <a:endParaRPr lang="en-IN" sz="2000" dirty="0">
              <a:latin typeface="Arial" panose="020B0604020202020204" pitchFamily="34" charset="0"/>
              <a:cs typeface="Arial" panose="020B0604020202020204"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xmlns="" val="590534174"/>
              </p:ext>
            </p:extLst>
          </p:nvPr>
        </p:nvGraphicFramePr>
        <p:xfrm>
          <a:off x="478582" y="1452846"/>
          <a:ext cx="11161240" cy="4988768"/>
        </p:xfrm>
        <a:graphic>
          <a:graphicData uri="http://schemas.openxmlformats.org/drawingml/2006/table">
            <a:tbl>
              <a:tblPr firstRow="1" bandRow="1">
                <a:tableStyleId>{5940675A-B579-460E-94D1-54222C63F5DA}</a:tableStyleId>
              </a:tblPr>
              <a:tblGrid>
                <a:gridCol w="2448272">
                  <a:extLst>
                    <a:ext uri="{9D8B030D-6E8A-4147-A177-3AD203B41FA5}">
                      <a16:colId xmlns:a16="http://schemas.microsoft.com/office/drawing/2014/main" xmlns="" val="20000"/>
                    </a:ext>
                  </a:extLst>
                </a:gridCol>
                <a:gridCol w="8712968">
                  <a:extLst>
                    <a:ext uri="{9D8B030D-6E8A-4147-A177-3AD203B41FA5}">
                      <a16:colId xmlns:a16="http://schemas.microsoft.com/office/drawing/2014/main" xmlns="" val="20001"/>
                    </a:ext>
                  </a:extLst>
                </a:gridCol>
              </a:tblGrid>
              <a:tr h="1409869">
                <a:tc>
                  <a:txBody>
                    <a:bodyPr/>
                    <a:lstStyle/>
                    <a:p>
                      <a:pPr algn="l"/>
                      <a:r>
                        <a:rPr lang="en-US" b="1" i="1" dirty="0">
                          <a:solidFill>
                            <a:schemeClr val="tx1">
                              <a:lumMod val="95000"/>
                              <a:lumOff val="5000"/>
                            </a:schemeClr>
                          </a:solidFill>
                          <a:latin typeface="Palatino Linotype" panose="02040502050505030304" pitchFamily="18" charset="0"/>
                        </a:rPr>
                        <a:t> Key-value</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stores</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Key-value stores, or key-value databases, implement a simple data model that pairs a unique key with an associated value.</a:t>
                      </a:r>
                    </a:p>
                    <a:p>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b="1" dirty="0">
                          <a:latin typeface="Palatino Linotype" panose="02040502050505030304" pitchFamily="18" charset="0"/>
                        </a:rPr>
                        <a:t>Redis, </a:t>
                      </a:r>
                      <a:r>
                        <a:rPr kumimoji="0" lang="en-US" b="1" i="0" kern="1200" dirty="0">
                          <a:solidFill>
                            <a:schemeClr val="tx1"/>
                          </a:solidFill>
                          <a:effectLst/>
                          <a:latin typeface="Palatino Linotype" panose="02040502050505030304" pitchFamily="18" charset="0"/>
                          <a:ea typeface="+mn-ea"/>
                          <a:cs typeface="+mn-cs"/>
                        </a:rPr>
                        <a:t>Cassandra</a:t>
                      </a:r>
                      <a:endParaRPr lang="en-US" b="1" dirty="0">
                        <a:latin typeface="Palatino Linotype" panose="02040502050505030304" pitchFamily="18" charset="0"/>
                      </a:endParaRPr>
                    </a:p>
                  </a:txBody>
                  <a:tcPr marL="91428" marR="91428"/>
                </a:tc>
                <a:extLst>
                  <a:ext uri="{0D108BD9-81ED-4DB2-BD59-A6C34878D82A}">
                    <a16:rowId xmlns:a16="http://schemas.microsoft.com/office/drawing/2014/main" xmlns="" val="10000"/>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Column-oriented</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Wide-column stores organize data tables as columns instead of as rows.</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hBase</a:t>
                      </a:r>
                    </a:p>
                  </a:txBody>
                  <a:tcPr marL="91428" marR="91428"/>
                </a:tc>
                <a:extLst>
                  <a:ext uri="{0D108BD9-81ED-4DB2-BD59-A6C34878D82A}">
                    <a16:rowId xmlns:a16="http://schemas.microsoft.com/office/drawing/2014/main" xmlns="" val="10001"/>
                  </a:ext>
                </a:extLst>
              </a:tr>
              <a:tr h="1409869">
                <a:tc>
                  <a:txBody>
                    <a:bodyPr/>
                    <a:lstStyle/>
                    <a:p>
                      <a:pPr algn="l"/>
                      <a:r>
                        <a:rPr lang="en-US" b="1" i="1" dirty="0">
                          <a:solidFill>
                            <a:schemeClr val="tx1">
                              <a:lumMod val="95000"/>
                              <a:lumOff val="5000"/>
                            </a:schemeClr>
                          </a:solidFill>
                          <a:latin typeface="Palatino Linotype" panose="02040502050505030304" pitchFamily="18" charset="0"/>
                        </a:rPr>
                        <a:t> Document</a:t>
                      </a:r>
                      <a:r>
                        <a:rPr lang="en-US" dirty="0">
                          <a:solidFill>
                            <a:schemeClr val="tx1">
                              <a:lumMod val="95000"/>
                              <a:lumOff val="5000"/>
                            </a:schemeClr>
                          </a:solidFill>
                          <a:latin typeface="Palatino Linotype" panose="02040502050505030304" pitchFamily="18" charset="0"/>
                        </a:rPr>
                        <a:t> </a:t>
                      </a:r>
                      <a:r>
                        <a:rPr lang="en-US" b="1" i="1" dirty="0">
                          <a:solidFill>
                            <a:schemeClr val="tx1">
                              <a:lumMod val="95000"/>
                              <a:lumOff val="5000"/>
                            </a:schemeClr>
                          </a:solidFill>
                          <a:latin typeface="Palatino Linotype" panose="02040502050505030304" pitchFamily="18" charset="0"/>
                        </a:rPr>
                        <a:t>oriented</a:t>
                      </a:r>
                      <a:r>
                        <a:rPr lang="en-US" dirty="0">
                          <a:solidFill>
                            <a:schemeClr val="tx1">
                              <a:lumMod val="95000"/>
                              <a:lumOff val="5000"/>
                            </a:schemeClr>
                          </a:solidFill>
                          <a:latin typeface="Palatino Linotype" panose="02040502050505030304" pitchFamily="18" charset="0"/>
                        </a:rPr>
                        <a:t> </a:t>
                      </a:r>
                    </a:p>
                  </a:txBody>
                  <a:tcPr marL="91428" marR="91428" anchor="ctr"/>
                </a:tc>
                <a:tc>
                  <a:txBody>
                    <a:bodyPr/>
                    <a:lstStyle/>
                    <a:p>
                      <a:r>
                        <a:rPr lang="en-US" sz="1800" b="0" i="0" kern="1200" dirty="0">
                          <a:solidFill>
                            <a:schemeClr val="tx1"/>
                          </a:solidFill>
                          <a:effectLst/>
                          <a:latin typeface="Palatino Linotype" panose="02040502050505030304" pitchFamily="18" charset="0"/>
                          <a:ea typeface="+mn-ea"/>
                          <a:cs typeface="+mn-cs"/>
                        </a:rPr>
                        <a:t>Document databases, also called document stores, store semi-structured data and descriptions of that data in document format.</a:t>
                      </a:r>
                      <a:endParaRPr lang="en-US" dirty="0">
                        <a:latin typeface="Palatino Linotype" panose="0204050205050503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endParaRPr lang="en-US"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a:t>
                      </a:r>
                      <a:r>
                        <a:rPr lang="en-US" b="1" dirty="0">
                          <a:latin typeface="Palatino Linotype" panose="02040502050505030304" pitchFamily="18" charset="0"/>
                        </a:rPr>
                        <a:t>MongoDB, CouchDB</a:t>
                      </a:r>
                    </a:p>
                  </a:txBody>
                  <a:tcPr marL="91428" marR="91428"/>
                </a:tc>
                <a:extLst>
                  <a:ext uri="{0D108BD9-81ED-4DB2-BD59-A6C34878D82A}">
                    <a16:rowId xmlns:a16="http://schemas.microsoft.com/office/drawing/2014/main" xmlns="" val="10002"/>
                  </a:ext>
                </a:extLst>
              </a:tr>
              <a:tr h="1084515">
                <a:tc>
                  <a:txBody>
                    <a:bodyPr/>
                    <a:lstStyle/>
                    <a:p>
                      <a:pPr algn="l"/>
                      <a:r>
                        <a:rPr lang="en-US" b="1" i="1" dirty="0">
                          <a:solidFill>
                            <a:schemeClr val="tx1">
                              <a:lumMod val="95000"/>
                              <a:lumOff val="5000"/>
                            </a:schemeClr>
                          </a:solidFill>
                          <a:latin typeface="Palatino Linotype" panose="02040502050505030304" pitchFamily="18" charset="0"/>
                        </a:rPr>
                        <a:t> Graph</a:t>
                      </a:r>
                      <a:endParaRPr lang="en-US" dirty="0">
                        <a:solidFill>
                          <a:schemeClr val="tx1">
                            <a:lumMod val="95000"/>
                            <a:lumOff val="5000"/>
                          </a:schemeClr>
                        </a:solidFill>
                        <a:latin typeface="Palatino Linotype" panose="02040502050505030304" pitchFamily="18" charset="0"/>
                      </a:endParaRPr>
                    </a:p>
                  </a:txBody>
                  <a:tcPr marL="91428" marR="91428" anchor="ctr"/>
                </a:tc>
                <a:tc>
                  <a:txBody>
                    <a:bodyPr/>
                    <a:lstStyle/>
                    <a:p>
                      <a:r>
                        <a:rPr lang="en-IN" sz="1800" b="0" i="0" kern="1200" dirty="0">
                          <a:solidFill>
                            <a:schemeClr val="tx1"/>
                          </a:solidFill>
                          <a:effectLst/>
                          <a:latin typeface="Palatino Linotype" panose="02040502050505030304" pitchFamily="18" charset="0"/>
                          <a:ea typeface="+mn-ea"/>
                          <a:cs typeface="+mn-cs"/>
                        </a:rPr>
                        <a:t>Graph data stores organize data as nodes.</a:t>
                      </a:r>
                      <a:endParaRPr lang="en-US" sz="1800" b="0" i="0" kern="1200" dirty="0">
                        <a:solidFill>
                          <a:schemeClr val="tx1"/>
                        </a:solidFill>
                        <a:effectLst/>
                        <a:latin typeface="Palatino Linotype" panose="020405020505050303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rgbClr val="FF0000"/>
                          </a:solidFill>
                          <a:effectLst/>
                          <a:latin typeface="Palatino Linotype" panose="02040502050505030304" pitchFamily="18" charset="0"/>
                          <a:ea typeface="+mn-ea"/>
                          <a:cs typeface="+mn-cs"/>
                        </a:rPr>
                        <a:t>e.g.</a:t>
                      </a:r>
                    </a:p>
                    <a:p>
                      <a:pPr marL="285750" indent="-285750">
                        <a:buFont typeface="Arial" panose="020B0604020202020204" pitchFamily="34" charset="0"/>
                        <a:buChar char="•"/>
                      </a:pPr>
                      <a:r>
                        <a:rPr lang="en-US" sz="1800" b="1" i="0" kern="1200" dirty="0">
                          <a:solidFill>
                            <a:schemeClr val="tx1"/>
                          </a:solidFill>
                          <a:effectLst/>
                          <a:latin typeface="Palatino Linotype" panose="02040502050505030304" pitchFamily="18" charset="0"/>
                          <a:ea typeface="+mn-ea"/>
                          <a:cs typeface="+mn-cs"/>
                        </a:rPr>
                        <a:t>Neo4j</a:t>
                      </a:r>
                    </a:p>
                  </a:txBody>
                  <a:tcPr marL="91428" marR="91428"/>
                </a:tc>
                <a:extLst>
                  <a:ext uri="{0D108BD9-81ED-4DB2-BD59-A6C34878D82A}">
                    <a16:rowId xmlns:a16="http://schemas.microsoft.com/office/drawing/2014/main" xmlns="" val="10003"/>
                  </a:ext>
                </a:extLst>
              </a:tr>
            </a:tbl>
          </a:graphicData>
        </a:graphic>
      </p:graphicFrame>
      <p:pic>
        <p:nvPicPr>
          <p:cNvPr id="5" name="Picture 4">
            <a:extLst>
              <a:ext uri="{FF2B5EF4-FFF2-40B4-BE49-F238E27FC236}">
                <a16:creationId xmlns:a16="http://schemas.microsoft.com/office/drawing/2014/main" xmlns="" id="{A8669984-1236-427A-9C0B-17BF054029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05A99DF-599E-442F-9F79-F44018ACAF9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8218368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NoSQL Categories</a:t>
            </a:r>
          </a:p>
        </p:txBody>
      </p:sp>
      <p:pic>
        <p:nvPicPr>
          <p:cNvPr id="5" name="Picture 4">
            <a:extLst>
              <a:ext uri="{FF2B5EF4-FFF2-40B4-BE49-F238E27FC236}">
                <a16:creationId xmlns:a16="http://schemas.microsoft.com/office/drawing/2014/main" xmlns="" id="{A8669984-1236-427A-9C0B-17BF054029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 name="Rectangle 1">
            <a:extLst>
              <a:ext uri="{FF2B5EF4-FFF2-40B4-BE49-F238E27FC236}">
                <a16:creationId xmlns:a16="http://schemas.microsoft.com/office/drawing/2014/main" xmlns="" id="{68E4FE44-78E8-4349-A300-B3B8A53733E8}"/>
              </a:ext>
            </a:extLst>
          </p:cNvPr>
          <p:cNvSpPr/>
          <p:nvPr/>
        </p:nvSpPr>
        <p:spPr>
          <a:xfrm>
            <a:off x="262558" y="1283816"/>
            <a:ext cx="1991251" cy="369332"/>
          </a:xfrm>
          <a:prstGeom prst="rect">
            <a:avLst/>
          </a:prstGeom>
        </p:spPr>
        <p:txBody>
          <a:bodyPr wrap="none">
            <a:spAutoFit/>
          </a:bodyPr>
          <a:lstStyle/>
          <a:p>
            <a:r>
              <a:rPr lang="en-US" b="1" i="1" dirty="0">
                <a:solidFill>
                  <a:srgbClr val="036883"/>
                </a:solidFill>
                <a:latin typeface="Palatino Linotype" panose="02040502050505030304" pitchFamily="18" charset="0"/>
              </a:rPr>
              <a:t> Column-oriented</a:t>
            </a:r>
            <a:endParaRPr lang="en-US" dirty="0">
              <a:latin typeface="Palatino Linotype" panose="02040502050505030304" pitchFamily="18" charset="0"/>
            </a:endParaRPr>
          </a:p>
        </p:txBody>
      </p:sp>
      <p:pic>
        <p:nvPicPr>
          <p:cNvPr id="7" name="Picture 6">
            <a:extLst>
              <a:ext uri="{FF2B5EF4-FFF2-40B4-BE49-F238E27FC236}">
                <a16:creationId xmlns:a16="http://schemas.microsoft.com/office/drawing/2014/main" xmlns="" id="{5845BF7A-1F26-46CB-A6C4-74D8CF954A6D}"/>
              </a:ext>
            </a:extLst>
          </p:cNvPr>
          <p:cNvPicPr>
            <a:picLocks noChangeAspect="1"/>
          </p:cNvPicPr>
          <p:nvPr/>
        </p:nvPicPr>
        <p:blipFill>
          <a:blip r:embed="rId3" cstate="print"/>
          <a:stretch>
            <a:fillRect/>
          </a:stretch>
        </p:blipFill>
        <p:spPr>
          <a:xfrm>
            <a:off x="118542" y="1921720"/>
            <a:ext cx="4968552" cy="3907471"/>
          </a:xfrm>
          <a:prstGeom prst="rect">
            <a:avLst/>
          </a:prstGeom>
        </p:spPr>
      </p:pic>
      <p:pic>
        <p:nvPicPr>
          <p:cNvPr id="3078" name="Picture 6">
            <a:extLst>
              <a:ext uri="{FF2B5EF4-FFF2-40B4-BE49-F238E27FC236}">
                <a16:creationId xmlns:a16="http://schemas.microsoft.com/office/drawing/2014/main" xmlns="" id="{BCBF71E2-0EEA-447A-B669-9E3D7C32869E}"/>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375126" y="1921719"/>
            <a:ext cx="6696744" cy="3907471"/>
          </a:xfrm>
          <a:prstGeom prst="rect">
            <a:avLst/>
          </a:prstGeom>
          <a:noFill/>
          <a:extLst>
            <a:ext uri="{909E8E84-426E-40DD-AFC4-6F175D3DCCD1}">
              <a14:hiddenFill xmlns:a14="http://schemas.microsoft.com/office/drawing/2010/main" xmlns="">
                <a:solidFill>
                  <a:srgbClr val="FFFFFF"/>
                </a:solidFill>
              </a14:hiddenFill>
            </a:ext>
          </a:extLst>
        </p:spPr>
      </p:pic>
      <p:sp>
        <p:nvSpPr>
          <p:cNvPr id="9" name="Rectangle 8">
            <a:extLst>
              <a:ext uri="{FF2B5EF4-FFF2-40B4-BE49-F238E27FC236}">
                <a16:creationId xmlns:a16="http://schemas.microsoft.com/office/drawing/2014/main" xmlns="" id="{8AD61FD5-7532-4DEC-92E7-BB97C78282D3}"/>
              </a:ext>
            </a:extLst>
          </p:cNvPr>
          <p:cNvSpPr/>
          <p:nvPr/>
        </p:nvSpPr>
        <p:spPr>
          <a:xfrm>
            <a:off x="5951190" y="1283816"/>
            <a:ext cx="838691" cy="369332"/>
          </a:xfrm>
          <a:prstGeom prst="rect">
            <a:avLst/>
          </a:prstGeom>
        </p:spPr>
        <p:txBody>
          <a:bodyPr wrap="none">
            <a:spAutoFit/>
          </a:bodyPr>
          <a:lstStyle/>
          <a:p>
            <a:r>
              <a:rPr lang="en-US" b="1" i="1" dirty="0">
                <a:solidFill>
                  <a:srgbClr val="036883"/>
                </a:solidFill>
                <a:latin typeface="Palatino Linotype" panose="02040502050505030304" pitchFamily="18" charset="0"/>
              </a:rPr>
              <a:t>Graph</a:t>
            </a:r>
            <a:endParaRPr lang="en-IN" dirty="0"/>
          </a:p>
        </p:txBody>
      </p:sp>
      <p:sp>
        <p:nvSpPr>
          <p:cNvPr id="8" name="Footer Placeholder 2">
            <a:extLst>
              <a:ext uri="{FF2B5EF4-FFF2-40B4-BE49-F238E27FC236}">
                <a16:creationId xmlns:a16="http://schemas.microsoft.com/office/drawing/2014/main" xmlns="" id="{A44B67EB-15F8-4EDF-80D4-027B987E24F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2826522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886627"/>
            <a:ext cx="6247587" cy="1260642"/>
          </a:xfrm>
          <a:prstGeom prst="rect">
            <a:avLst/>
          </a:prstGeom>
          <a:noFill/>
        </p:spPr>
      </p:pic>
      <p:sp>
        <p:nvSpPr>
          <p:cNvPr id="3" name="Rectangle 2"/>
          <p:cNvSpPr/>
          <p:nvPr/>
        </p:nvSpPr>
        <p:spPr>
          <a:xfrm>
            <a:off x="1828562" y="972227"/>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717032"/>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651962"/>
            <a:ext cx="6247587" cy="1348175"/>
          </a:xfrm>
          <a:prstGeom prst="rect">
            <a:avLst/>
          </a:prstGeom>
          <a:noFill/>
        </p:spPr>
      </p:pic>
      <p:pic>
        <p:nvPicPr>
          <p:cNvPr id="6" name="Picture 5">
            <a:extLst>
              <a:ext uri="{FF2B5EF4-FFF2-40B4-BE49-F238E27FC236}">
                <a16:creationId xmlns:a16="http://schemas.microsoft.com/office/drawing/2014/main" xmlns="" id="{D83BF017-A38B-4D3F-BCB8-426B95E1BC41}"/>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23BC814-6D1E-4B3C-939E-CC5CC9742B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748092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one-to-many relationship</a:t>
            </a:r>
          </a:p>
        </p:txBody>
      </p:sp>
      <p:sp>
        <p:nvSpPr>
          <p:cNvPr id="21" name="Rectangle 20">
            <a:extLst>
              <a:ext uri="{FF2B5EF4-FFF2-40B4-BE49-F238E27FC236}">
                <a16:creationId xmlns:a16="http://schemas.microsoft.com/office/drawing/2014/main" xmlns="" id="{B4F66151-EED6-4171-8A2F-88B53771FE18}"/>
              </a:ext>
            </a:extLst>
          </p:cNvPr>
          <p:cNvSpPr/>
          <p:nvPr/>
        </p:nvSpPr>
        <p:spPr>
          <a:xfrm>
            <a:off x="292476" y="693052"/>
            <a:ext cx="11346623" cy="707794"/>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between two tables means that a row in one table can have zero/one or more row in the table on the other side of their relationship. </a:t>
            </a:r>
          </a:p>
        </p:txBody>
      </p:sp>
      <p:sp>
        <p:nvSpPr>
          <p:cNvPr id="23" name="Rectangle 22">
            <a:extLst>
              <a:ext uri="{FF2B5EF4-FFF2-40B4-BE49-F238E27FC236}">
                <a16:creationId xmlns:a16="http://schemas.microsoft.com/office/drawing/2014/main" xmlns="" id="{5AE765EC-924E-4252-8FA7-8625CE4BDD3D}"/>
              </a:ext>
            </a:extLst>
          </p:cNvPr>
          <p:cNvSpPr/>
          <p:nvPr/>
        </p:nvSpPr>
        <p:spPr>
          <a:xfrm>
            <a:off x="205898" y="1484784"/>
            <a:ext cx="11778616"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one-to-many</a:t>
            </a:r>
            <a:r>
              <a:rPr lang="en-US" sz="2000" dirty="0">
                <a:latin typeface="Palatino Linotype" pitchFamily="18" charset="0"/>
              </a:rPr>
              <a:t> relationship is a type of cardinality that refers to the relationship between two entities </a:t>
            </a:r>
            <a:r>
              <a:rPr lang="en-US" sz="2000" b="1" i="1" dirty="0">
                <a:latin typeface="Palatino Linotype" panose="02040502050505030304"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an element of </a:t>
            </a:r>
            <a:r>
              <a:rPr lang="en-US" sz="2000" b="1" i="1" dirty="0">
                <a:latin typeface="Palatino Linotype" panose="02040502050505030304" pitchFamily="18" charset="0"/>
              </a:rPr>
              <a:t>R</a:t>
            </a:r>
            <a:r>
              <a:rPr lang="en-US" sz="2000" dirty="0">
                <a:latin typeface="Palatino Linotype" pitchFamily="18" charset="0"/>
              </a:rPr>
              <a:t> may be linked to many elements of </a:t>
            </a:r>
            <a:r>
              <a:rPr lang="en-US" sz="2000" b="1" i="1" dirty="0">
                <a:latin typeface="Palatino Linotype" pitchFamily="18" charset="0"/>
              </a:rPr>
              <a:t>S</a:t>
            </a:r>
            <a:r>
              <a:rPr lang="en-US" sz="2000" dirty="0">
                <a:latin typeface="Palatino Linotype" pitchFamily="18" charset="0"/>
              </a:rPr>
              <a:t>, but a member of </a:t>
            </a:r>
            <a:r>
              <a:rPr lang="en-US" sz="2000" b="1" i="1" dirty="0">
                <a:latin typeface="Palatino Linotype" pitchFamily="18" charset="0"/>
              </a:rPr>
              <a:t>S</a:t>
            </a:r>
            <a:r>
              <a:rPr lang="en-US" sz="2000" dirty="0">
                <a:latin typeface="Palatino Linotype" pitchFamily="18" charset="0"/>
              </a:rPr>
              <a:t> is linked to only one element of </a:t>
            </a:r>
            <a:r>
              <a:rPr lang="en-US" sz="2000" b="1" i="1" dirty="0">
                <a:latin typeface="Palatino Linotype" panose="02040502050505030304" pitchFamily="18" charset="0"/>
              </a:rPr>
              <a:t>R</a:t>
            </a:r>
            <a:r>
              <a:rPr lang="en-US" sz="2000" dirty="0">
                <a:latin typeface="Palatino Linotype" pitchFamily="18" charset="0"/>
              </a:rPr>
              <a:t>.</a:t>
            </a:r>
          </a:p>
        </p:txBody>
      </p:sp>
      <p:pic>
        <p:nvPicPr>
          <p:cNvPr id="2" name="Picture 1">
            <a:extLst>
              <a:ext uri="{FF2B5EF4-FFF2-40B4-BE49-F238E27FC236}">
                <a16:creationId xmlns:a16="http://schemas.microsoft.com/office/drawing/2014/main" xmlns="" id="{4EC2A10D-3AD5-4910-BF50-D32180C94929}"/>
              </a:ext>
            </a:extLst>
          </p:cNvPr>
          <p:cNvPicPr>
            <a:picLocks noChangeAspect="1"/>
          </p:cNvPicPr>
          <p:nvPr/>
        </p:nvPicPr>
        <p:blipFill>
          <a:blip r:embed="rId2"/>
          <a:stretch>
            <a:fillRect/>
          </a:stretch>
        </p:blipFill>
        <p:spPr>
          <a:xfrm>
            <a:off x="151531" y="2708920"/>
            <a:ext cx="11919561" cy="4126905"/>
          </a:xfrm>
          <a:prstGeom prst="rect">
            <a:avLst/>
          </a:prstGeom>
        </p:spPr>
      </p:pic>
      <p:pic>
        <p:nvPicPr>
          <p:cNvPr id="3" name="Picture 2">
            <a:extLst>
              <a:ext uri="{FF2B5EF4-FFF2-40B4-BE49-F238E27FC236}">
                <a16:creationId xmlns:a16="http://schemas.microsoft.com/office/drawing/2014/main" xmlns="" id="{80E38DD7-68CA-4AF5-BA95-5D6FEA6901A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FDF6510-F94A-4AD5-AB47-F4F3661CB0C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TextBox 9">
            <a:extLst>
              <a:ext uri="{FF2B5EF4-FFF2-40B4-BE49-F238E27FC236}">
                <a16:creationId xmlns:a16="http://schemas.microsoft.com/office/drawing/2014/main" xmlns="" id="{5E6B0634-7850-4FB6-81DB-98EC5CDA72BB}"/>
              </a:ext>
            </a:extLst>
          </p:cNvPr>
          <p:cNvSpPr txBox="1"/>
          <p:nvPr/>
        </p:nvSpPr>
        <p:spPr>
          <a:xfrm>
            <a:off x="118542" y="2382568"/>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xmlns="" val="1259231582"/>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SQL vs NoSQL Database</a:t>
            </a:r>
          </a:p>
        </p:txBody>
      </p:sp>
      <p:sp>
        <p:nvSpPr>
          <p:cNvPr id="7" name="Rectangle 6"/>
          <p:cNvSpPr/>
          <p:nvPr/>
        </p:nvSpPr>
        <p:spPr>
          <a:xfrm>
            <a:off x="334566" y="2023388"/>
            <a:ext cx="11521280" cy="3770263"/>
          </a:xfrm>
          <a:prstGeom prst="rect">
            <a:avLst/>
          </a:prstGeom>
        </p:spPr>
        <p:txBody>
          <a:bodyPr wrap="square">
            <a:spAutoFit/>
          </a:bodyPr>
          <a:lstStyle/>
          <a:p>
            <a:r>
              <a:rPr lang="en-US" sz="2400" dirty="0">
                <a:solidFill>
                  <a:srgbClr val="FF0000"/>
                </a:solidFill>
                <a:latin typeface="Palatino Linotype" panose="02040502050505030304" pitchFamily="18" charset="0"/>
              </a:rPr>
              <a:t>Difference:</a:t>
            </a:r>
          </a:p>
          <a:p>
            <a:pPr marL="285750" indent="-285750">
              <a:buFont typeface="Arial" panose="020B0604020202020204" pitchFamily="34" charset="0"/>
              <a:buChar char="•"/>
            </a:pPr>
            <a:endParaRPr lang="en-US" sz="8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NoSQL databases are document based, key-value pairs, or wide-column stores. This means that SQL databases represent data in form of tables which consists of n number of rows of data whereas NoSQL databases are the collection of key-value pair, documents, or wide-column stores which do not have standard schema definitions.</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have predefined schema whereas NoSQL databases have dynamic schema for unstructured data.</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are vertically scalable whereas the NoSQL databases are horizontally scalable.</a:t>
            </a:r>
          </a:p>
          <a:p>
            <a:pPr marL="285750" indent="-285750">
              <a:buFont typeface="Arial" panose="020B0604020202020204" pitchFamily="34" charset="0"/>
              <a:buChar char="•"/>
            </a:pPr>
            <a:endParaRPr lang="en-US" sz="900" dirty="0">
              <a:latin typeface="Palatino Linotype" panose="02040502050505030304" pitchFamily="18" charset="0"/>
            </a:endParaRPr>
          </a:p>
          <a:p>
            <a:pPr marL="285750" indent="-285750">
              <a:buFont typeface="Arial" panose="020B0604020202020204" pitchFamily="34" charset="0"/>
              <a:buChar char="•"/>
            </a:pPr>
            <a:r>
              <a:rPr lang="en-US" sz="2000" dirty="0">
                <a:latin typeface="Palatino Linotype" panose="02040502050505030304" pitchFamily="18" charset="0"/>
              </a:rPr>
              <a:t>SQL databases uses SQL ( structured query language ) for defining and manipulating the data. In NoSQL database, queries are focused on collection of documents.</a:t>
            </a:r>
            <a:endParaRPr lang="en-IN" sz="2000" dirty="0">
              <a:latin typeface="Palatino Linotype" panose="02040502050505030304" pitchFamily="18" charset="0"/>
            </a:endParaRPr>
          </a:p>
        </p:txBody>
      </p:sp>
      <p:sp>
        <p:nvSpPr>
          <p:cNvPr id="2" name="Rectangle 1"/>
          <p:cNvSpPr/>
          <p:nvPr/>
        </p:nvSpPr>
        <p:spPr>
          <a:xfrm>
            <a:off x="334566" y="992922"/>
            <a:ext cx="11089232" cy="707886"/>
          </a:xfrm>
          <a:prstGeom prst="rect">
            <a:avLst/>
          </a:prstGeom>
        </p:spPr>
        <p:txBody>
          <a:bodyPr wrap="square">
            <a:spAutoFit/>
          </a:bodyPr>
          <a:lstStyle/>
          <a:p>
            <a:r>
              <a:rPr lang="en-US" sz="2000" dirty="0">
                <a:solidFill>
                  <a:srgbClr val="B22251"/>
                </a:solidFill>
              </a:rPr>
              <a:t>Relational databases</a:t>
            </a:r>
            <a:r>
              <a:rPr lang="en-US" sz="2000" dirty="0"/>
              <a:t> are commonly referred to as SQL databases because they use </a:t>
            </a:r>
            <a:r>
              <a:rPr lang="en-US" sz="2000" dirty="0">
                <a:solidFill>
                  <a:srgbClr val="B22251"/>
                </a:solidFill>
              </a:rPr>
              <a:t>SQL</a:t>
            </a:r>
            <a:r>
              <a:rPr lang="en-US" sz="2000" dirty="0"/>
              <a:t> (structured query language) as a way of storing and querying the data.</a:t>
            </a:r>
          </a:p>
        </p:txBody>
      </p:sp>
      <p:pic>
        <p:nvPicPr>
          <p:cNvPr id="5" name="Picture 4">
            <a:extLst>
              <a:ext uri="{FF2B5EF4-FFF2-40B4-BE49-F238E27FC236}">
                <a16:creationId xmlns:a16="http://schemas.microsoft.com/office/drawing/2014/main" xmlns="" id="{85FF4395-9D90-465A-A595-DAB02FCE1A1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4" name="Straight Connector 3">
            <a:extLst>
              <a:ext uri="{FF2B5EF4-FFF2-40B4-BE49-F238E27FC236}">
                <a16:creationId xmlns:a16="http://schemas.microsoft.com/office/drawing/2014/main" xmlns="" id="{D23B92E7-B580-4587-B7EC-E7F6F07A419F}"/>
              </a:ext>
            </a:extLst>
          </p:cNvPr>
          <p:cNvCxnSpPr/>
          <p:nvPr/>
        </p:nvCxnSpPr>
        <p:spPr>
          <a:xfrm>
            <a:off x="334566" y="5793651"/>
            <a:ext cx="11377264" cy="83621"/>
          </a:xfrm>
          <a:prstGeom prst="line">
            <a:avLst/>
          </a:prstGeom>
        </p:spPr>
        <p:style>
          <a:lnRef idx="1">
            <a:schemeClr val="accent1"/>
          </a:lnRef>
          <a:fillRef idx="0">
            <a:schemeClr val="accent1"/>
          </a:fillRef>
          <a:effectRef idx="0">
            <a:schemeClr val="accent1"/>
          </a:effectRef>
          <a:fontRef idx="minor">
            <a:schemeClr val="tx1"/>
          </a:fontRef>
        </p:style>
      </p:cxnSp>
      <p:sp>
        <p:nvSpPr>
          <p:cNvPr id="8" name="Footer Placeholder 2">
            <a:extLst>
              <a:ext uri="{FF2B5EF4-FFF2-40B4-BE49-F238E27FC236}">
                <a16:creationId xmlns:a16="http://schemas.microsoft.com/office/drawing/2014/main" xmlns="" id="{7DEC76F8-52F2-44F8-8243-C8195B529F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6719562"/>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2" name="AutoShape 4" descr="Big Data">
            <a:extLst>
              <a:ext uri="{FF2B5EF4-FFF2-40B4-BE49-F238E27FC236}">
                <a16:creationId xmlns:a16="http://schemas.microsoft.com/office/drawing/2014/main" xmlns="" id="{18AD7EE6-ABDB-4214-8FAF-9A686CBFFA71}"/>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xmlns="" id="{B1118E38-D123-47A0-B778-FE2DF4912987}"/>
              </a:ext>
            </a:extLst>
          </p:cNvPr>
          <p:cNvPicPr>
            <a:picLocks noChangeAspect="1"/>
          </p:cNvPicPr>
          <p:nvPr/>
        </p:nvPicPr>
        <p:blipFill>
          <a:blip r:embed="rId2" cstate="print"/>
          <a:stretch>
            <a:fillRect/>
          </a:stretch>
        </p:blipFill>
        <p:spPr>
          <a:xfrm>
            <a:off x="4141788" y="1772816"/>
            <a:ext cx="3600450" cy="3819525"/>
          </a:xfrm>
          <a:prstGeom prst="rect">
            <a:avLst/>
          </a:prstGeom>
        </p:spPr>
      </p:pic>
      <p:sp>
        <p:nvSpPr>
          <p:cNvPr id="7" name="Rectangle 6">
            <a:extLst>
              <a:ext uri="{FF2B5EF4-FFF2-40B4-BE49-F238E27FC236}">
                <a16:creationId xmlns:a16="http://schemas.microsoft.com/office/drawing/2014/main" xmlns="" id="{77AC5AC2-05EF-4768-BB27-462605F875F9}"/>
              </a:ext>
            </a:extLst>
          </p:cNvPr>
          <p:cNvSpPr/>
          <p:nvPr/>
        </p:nvSpPr>
        <p:spPr>
          <a:xfrm>
            <a:off x="4405151" y="914448"/>
            <a:ext cx="1851789"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Semi-Structured</a:t>
            </a:r>
          </a:p>
        </p:txBody>
      </p:sp>
      <p:pic>
        <p:nvPicPr>
          <p:cNvPr id="8" name="Picture 7">
            <a:extLst>
              <a:ext uri="{FF2B5EF4-FFF2-40B4-BE49-F238E27FC236}">
                <a16:creationId xmlns:a16="http://schemas.microsoft.com/office/drawing/2014/main" xmlns="" id="{B01FBB5B-3941-4D68-B189-D4C24D6EDCD3}"/>
              </a:ext>
            </a:extLst>
          </p:cNvPr>
          <p:cNvPicPr>
            <a:picLocks noChangeAspect="1"/>
          </p:cNvPicPr>
          <p:nvPr/>
        </p:nvPicPr>
        <p:blipFill>
          <a:blip r:embed="rId3" cstate="print"/>
          <a:stretch>
            <a:fillRect/>
          </a:stretch>
        </p:blipFill>
        <p:spPr>
          <a:xfrm>
            <a:off x="406574" y="1409700"/>
            <a:ext cx="2600325" cy="4038600"/>
          </a:xfrm>
          <a:prstGeom prst="rect">
            <a:avLst/>
          </a:prstGeom>
        </p:spPr>
      </p:pic>
      <p:pic>
        <p:nvPicPr>
          <p:cNvPr id="9" name="Picture 8">
            <a:extLst>
              <a:ext uri="{FF2B5EF4-FFF2-40B4-BE49-F238E27FC236}">
                <a16:creationId xmlns:a16="http://schemas.microsoft.com/office/drawing/2014/main" xmlns="" id="{96593B7E-C28E-4DCF-A380-E4747E28E9D0}"/>
              </a:ext>
            </a:extLst>
          </p:cNvPr>
          <p:cNvPicPr>
            <a:picLocks noChangeAspect="1"/>
          </p:cNvPicPr>
          <p:nvPr/>
        </p:nvPicPr>
        <p:blipFill>
          <a:blip r:embed="rId4" cstate="print"/>
          <a:stretch>
            <a:fillRect/>
          </a:stretch>
        </p:blipFill>
        <p:spPr>
          <a:xfrm>
            <a:off x="8535814" y="2343150"/>
            <a:ext cx="3248025" cy="2476500"/>
          </a:xfrm>
          <a:prstGeom prst="rect">
            <a:avLst/>
          </a:prstGeom>
        </p:spPr>
      </p:pic>
      <p:sp>
        <p:nvSpPr>
          <p:cNvPr id="10" name="Rectangle 9">
            <a:extLst>
              <a:ext uri="{FF2B5EF4-FFF2-40B4-BE49-F238E27FC236}">
                <a16:creationId xmlns:a16="http://schemas.microsoft.com/office/drawing/2014/main" xmlns="" id="{4E5EA228-59D1-459B-944D-844973FAB145}"/>
              </a:ext>
            </a:extLst>
          </p:cNvPr>
          <p:cNvSpPr/>
          <p:nvPr/>
        </p:nvSpPr>
        <p:spPr>
          <a:xfrm>
            <a:off x="766614" y="914448"/>
            <a:ext cx="1261884"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Structured</a:t>
            </a:r>
            <a:endParaRPr lang="en-IN" dirty="0"/>
          </a:p>
        </p:txBody>
      </p:sp>
      <p:sp>
        <p:nvSpPr>
          <p:cNvPr id="12" name="Rectangle 11">
            <a:extLst>
              <a:ext uri="{FF2B5EF4-FFF2-40B4-BE49-F238E27FC236}">
                <a16:creationId xmlns:a16="http://schemas.microsoft.com/office/drawing/2014/main" xmlns="" id="{4B533DD1-1B5E-451B-836C-C54940E7FA33}"/>
              </a:ext>
            </a:extLst>
          </p:cNvPr>
          <p:cNvSpPr/>
          <p:nvPr/>
        </p:nvSpPr>
        <p:spPr>
          <a:xfrm>
            <a:off x="8975526" y="920135"/>
            <a:ext cx="1544012" cy="369332"/>
          </a:xfrm>
          <a:prstGeom prst="rect">
            <a:avLst/>
          </a:prstGeom>
        </p:spPr>
        <p:txBody>
          <a:bodyPr wrap="none">
            <a:spAutoFit/>
          </a:bodyPr>
          <a:lstStyle/>
          <a:p>
            <a:r>
              <a:rPr lang="en-US" b="1" i="1" dirty="0">
                <a:solidFill>
                  <a:schemeClr val="accent1">
                    <a:lumMod val="75000"/>
                  </a:schemeClr>
                </a:solidFill>
                <a:latin typeface="Palatino Linotype" panose="02040502050505030304" pitchFamily="18" charset="0"/>
              </a:rPr>
              <a:t>Unstructured</a:t>
            </a:r>
            <a:endParaRPr lang="en-IN" dirty="0"/>
          </a:p>
        </p:txBody>
      </p:sp>
      <p:sp>
        <p:nvSpPr>
          <p:cNvPr id="3" name="Rectangle 2">
            <a:extLst>
              <a:ext uri="{FF2B5EF4-FFF2-40B4-BE49-F238E27FC236}">
                <a16:creationId xmlns:a16="http://schemas.microsoft.com/office/drawing/2014/main" xmlns="" id="{A2141FC3-2BE7-402B-A935-CEC1D31F92B0}"/>
              </a:ext>
            </a:extLst>
          </p:cNvPr>
          <p:cNvSpPr/>
          <p:nvPr/>
        </p:nvSpPr>
        <p:spPr>
          <a:xfrm>
            <a:off x="3286894" y="5733256"/>
            <a:ext cx="6092825" cy="646331"/>
          </a:xfrm>
          <a:prstGeom prst="rect">
            <a:avLst/>
          </a:prstGeom>
        </p:spPr>
        <p:txBody>
          <a:bodyPr>
            <a:spAutoFit/>
          </a:bodyPr>
          <a:lstStyle/>
          <a:p>
            <a:r>
              <a:rPr lang="en-US" b="1" dirty="0">
                <a:solidFill>
                  <a:srgbClr val="222222"/>
                </a:solidFill>
                <a:latin typeface="arial" panose="020B0604020202020204" pitchFamily="34" charset="0"/>
              </a:rPr>
              <a:t>MongoDB</a:t>
            </a:r>
            <a:r>
              <a:rPr lang="en-US" dirty="0">
                <a:solidFill>
                  <a:srgbClr val="222222"/>
                </a:solidFill>
                <a:latin typeface="arial" panose="020B0604020202020204" pitchFamily="34" charset="0"/>
              </a:rPr>
              <a:t> stores </a:t>
            </a:r>
            <a:r>
              <a:rPr lang="en-US" b="1" dirty="0">
                <a:solidFill>
                  <a:srgbClr val="222222"/>
                </a:solidFill>
                <a:latin typeface="arial" panose="020B0604020202020204" pitchFamily="34" charset="0"/>
              </a:rPr>
              <a:t>documents</a:t>
            </a:r>
            <a:r>
              <a:rPr lang="en-US" dirty="0">
                <a:solidFill>
                  <a:srgbClr val="222222"/>
                </a:solidFill>
                <a:latin typeface="arial" panose="020B0604020202020204" pitchFamily="34" charset="0"/>
              </a:rPr>
              <a:t> (objects) in a format called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a:t>
            </a:r>
            <a:r>
              <a:rPr lang="en-US" b="1" dirty="0">
                <a:solidFill>
                  <a:srgbClr val="222222"/>
                </a:solidFill>
                <a:latin typeface="arial" panose="020B0604020202020204" pitchFamily="34" charset="0"/>
              </a:rPr>
              <a:t>BSON</a:t>
            </a:r>
            <a:r>
              <a:rPr lang="en-US" dirty="0">
                <a:solidFill>
                  <a:srgbClr val="222222"/>
                </a:solidFill>
                <a:latin typeface="arial" panose="020B0604020202020204" pitchFamily="34" charset="0"/>
              </a:rPr>
              <a:t> is a binary serialization of JSON</a:t>
            </a:r>
            <a:endParaRPr lang="en-IN" dirty="0"/>
          </a:p>
        </p:txBody>
      </p:sp>
      <p:sp>
        <p:nvSpPr>
          <p:cNvPr id="11" name="Footer Placeholder 2">
            <a:extLst>
              <a:ext uri="{FF2B5EF4-FFF2-40B4-BE49-F238E27FC236}">
                <a16:creationId xmlns:a16="http://schemas.microsoft.com/office/drawing/2014/main" xmlns="" id="{F96A8B80-E06B-42A4-AA29-B6B111D2CA0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21061291"/>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US" sz="2800" b="1" dirty="0"/>
              <a:t>Types </a:t>
            </a:r>
            <a:r>
              <a:rPr lang="en-US" sz="2800" b="1"/>
              <a:t>of Data</a:t>
            </a:r>
            <a:endParaRPr lang="en-US" sz="2800" dirty="0"/>
          </a:p>
        </p:txBody>
      </p:sp>
      <p:sp>
        <p:nvSpPr>
          <p:cNvPr id="5" name="Rectangle 4"/>
          <p:cNvSpPr/>
          <p:nvPr/>
        </p:nvSpPr>
        <p:spPr>
          <a:xfrm>
            <a:off x="308728" y="785794"/>
            <a:ext cx="11572956" cy="4708981"/>
          </a:xfrm>
          <a:prstGeom prst="rect">
            <a:avLst/>
          </a:prstGeom>
        </p:spPr>
        <p:txBody>
          <a:bodyPr wrap="square">
            <a:spAutoFit/>
          </a:bodyPr>
          <a:lstStyle/>
          <a:p>
            <a:r>
              <a:rPr lang="en-US" sz="2000" b="1" i="1" dirty="0">
                <a:solidFill>
                  <a:schemeClr val="accent1">
                    <a:lumMod val="75000"/>
                  </a:schemeClr>
                </a:solidFill>
                <a:latin typeface="Palatino Linotype" panose="02040502050505030304" pitchFamily="18" charset="0"/>
              </a:rPr>
              <a:t>Structured</a:t>
            </a:r>
            <a:endParaRPr lang="en-US" sz="2000" dirty="0">
              <a:solidFill>
                <a:schemeClr val="accent1">
                  <a:lumMod val="75000"/>
                </a:schemeClr>
              </a:solidFill>
              <a:latin typeface="Palatino Linotype" panose="02040502050505030304" pitchFamily="18" charset="0"/>
            </a:endParaRPr>
          </a:p>
          <a:p>
            <a:r>
              <a:rPr lang="en-US" sz="2000" dirty="0">
                <a:latin typeface="Palatino Linotype" panose="02040502050505030304" pitchFamily="18" charset="0"/>
              </a:rPr>
              <a:t>The data that can be stored and processed in a fixed format is called as Structured Data. Data stored in a relational database management system (RDBMS) is one example of  ‘structured’ data. It is easy to process structured data as it has a fixed schema. Structured Query Language (SQL) is often used to manage such kind of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Semi-Structured</a:t>
            </a:r>
          </a:p>
          <a:p>
            <a:r>
              <a:rPr lang="en-US" sz="2000" dirty="0">
                <a:latin typeface="Palatino Linotype" panose="02040502050505030304" pitchFamily="18" charset="0"/>
              </a:rPr>
              <a:t>Semi-Structured Data is a type of data which does not have a formal structure of a data model, i.e. a table definition in a relational DBMS,  XML files or JSON documents are examples of semi-structured data.</a:t>
            </a:r>
          </a:p>
          <a:p>
            <a:endParaRPr lang="en-US" sz="2000" dirty="0">
              <a:latin typeface="Palatino Linotype" panose="02040502050505030304" pitchFamily="18" charset="0"/>
            </a:endParaRPr>
          </a:p>
          <a:p>
            <a:r>
              <a:rPr lang="en-US" sz="2000" b="1" i="1" dirty="0">
                <a:solidFill>
                  <a:schemeClr val="accent1">
                    <a:lumMod val="75000"/>
                  </a:schemeClr>
                </a:solidFill>
                <a:latin typeface="Palatino Linotype" panose="02040502050505030304" pitchFamily="18" charset="0"/>
              </a:rPr>
              <a:t>Unstructured</a:t>
            </a:r>
          </a:p>
          <a:p>
            <a:r>
              <a:rPr lang="en-US" sz="2000" dirty="0">
                <a:latin typeface="Palatino Linotype" panose="02040502050505030304" pitchFamily="18" charset="0"/>
              </a:rPr>
              <a:t>The data which have unknown form and cannot be stored in RDBMS and cannot be analyzed unless it is transformed into a structured format is called as unstructured data. Text Files and multimedia contents like images, audios, videos are example of unstructured data. </a:t>
            </a:r>
            <a:r>
              <a:rPr lang="en-US" sz="2000" b="1" dirty="0">
                <a:latin typeface="Palatino Linotype" panose="02040502050505030304" pitchFamily="18" charset="0"/>
              </a:rPr>
              <a:t> </a:t>
            </a:r>
            <a:endParaRPr lang="en-US" sz="2000"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A34E74F0-21B6-43FA-BA2C-C388254DB7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cxnSp>
        <p:nvCxnSpPr>
          <p:cNvPr id="8" name="Straight Connector 7">
            <a:extLst>
              <a:ext uri="{FF2B5EF4-FFF2-40B4-BE49-F238E27FC236}">
                <a16:creationId xmlns:a16="http://schemas.microsoft.com/office/drawing/2014/main" xmlns="" id="{6F879979-E180-4CA7-A269-41C4EBDFDCD8}"/>
              </a:ext>
            </a:extLst>
          </p:cNvPr>
          <p:cNvCxnSpPr/>
          <p:nvPr/>
        </p:nvCxnSpPr>
        <p:spPr>
          <a:xfrm>
            <a:off x="308728" y="5661248"/>
            <a:ext cx="1140310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Footer Placeholder 2">
            <a:extLst>
              <a:ext uri="{FF2B5EF4-FFF2-40B4-BE49-F238E27FC236}">
                <a16:creationId xmlns:a16="http://schemas.microsoft.com/office/drawing/2014/main" xmlns="" id="{641CCF7B-BBAA-4BEC-9F7D-7A87ECF1F83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6719562"/>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550589" y="1196752"/>
            <a:ext cx="11233248" cy="1138773"/>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pPr marL="171450" indent="-171450">
              <a:buFont typeface="Arial" panose="020B0604020202020204" pitchFamily="34" charset="0"/>
              <a:buChar char="•"/>
            </a:pPr>
            <a:endParaRPr lang="en-US" sz="800" dirty="0">
              <a:solidFill>
                <a:srgbClr val="222222"/>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MongoDB documents are similar to JSON (key/fields and value pairs) objects.</a:t>
            </a:r>
          </a:p>
          <a:p>
            <a:pPr marL="285750" indent="-285750">
              <a:buFont typeface="Arial" panose="020B0604020202020204" pitchFamily="34" charset="0"/>
              <a:buChar char="•"/>
            </a:pPr>
            <a:r>
              <a:rPr lang="en-US" dirty="0">
                <a:latin typeface="Palatino Linotype" panose="02040502050505030304" pitchFamily="18" charset="0"/>
              </a:rPr>
              <a:t>The values of fields may include other documents, arrays, or an arrays of documents.</a:t>
            </a:r>
            <a:endParaRPr lang="en-IN" dirty="0">
              <a:latin typeface="Palatino Linotype" panose="02040502050505030304" pitchFamily="18" charset="0"/>
            </a:endParaRPr>
          </a:p>
        </p:txBody>
      </p:sp>
      <p:sp>
        <p:nvSpPr>
          <p:cNvPr id="2" name="Rectangle 1"/>
          <p:cNvSpPr/>
          <p:nvPr/>
        </p:nvSpPr>
        <p:spPr>
          <a:xfrm>
            <a:off x="569517" y="2564904"/>
            <a:ext cx="10782273" cy="400110"/>
          </a:xfrm>
          <a:prstGeom prst="rect">
            <a:avLst/>
          </a:prstGeom>
        </p:spPr>
        <p:txBody>
          <a:bodyPr wrap="square">
            <a:spAutoFit/>
          </a:bodyPr>
          <a:lstStyle/>
          <a:p>
            <a:r>
              <a:rPr lang="en-US" sz="2000" dirty="0">
                <a:solidFill>
                  <a:srgbClr val="036883"/>
                </a:solidFill>
                <a:latin typeface="Palatino Linotype" panose="02040502050505030304" pitchFamily="18" charset="0"/>
              </a:rPr>
              <a:t>Core MongoDB Operations (CRUD), </a:t>
            </a:r>
            <a:r>
              <a:rPr lang="en-US" sz="2000" dirty="0">
                <a:latin typeface="Palatino Linotype" panose="02040502050505030304" pitchFamily="18" charset="0"/>
              </a:rPr>
              <a:t>stands for </a:t>
            </a:r>
            <a:r>
              <a:rPr lang="en-US" sz="2000" dirty="0">
                <a:solidFill>
                  <a:srgbClr val="036883"/>
                </a:solidFill>
                <a:latin typeface="Palatino Linotype" panose="02040502050505030304" pitchFamily="18" charset="0"/>
              </a:rPr>
              <a:t>create</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read</a:t>
            </a:r>
            <a:r>
              <a:rPr lang="en-US" sz="2000" b="1" i="1" dirty="0">
                <a:latin typeface="Palatino Linotype" panose="02040502050505030304" pitchFamily="18" charset="0"/>
              </a:rPr>
              <a:t>, </a:t>
            </a:r>
            <a:r>
              <a:rPr lang="en-US" sz="2000" dirty="0">
                <a:solidFill>
                  <a:srgbClr val="036883"/>
                </a:solidFill>
                <a:latin typeface="Palatino Linotype" panose="02040502050505030304" pitchFamily="18" charset="0"/>
              </a:rPr>
              <a:t>update</a:t>
            </a:r>
            <a:r>
              <a:rPr lang="en-US" sz="2000" b="1" i="1" dirty="0">
                <a:latin typeface="Palatino Linotype" panose="02040502050505030304" pitchFamily="18" charset="0"/>
              </a:rPr>
              <a:t>,</a:t>
            </a:r>
            <a:r>
              <a:rPr lang="en-US" sz="2000" dirty="0">
                <a:latin typeface="Palatino Linotype" panose="02040502050505030304" pitchFamily="18" charset="0"/>
              </a:rPr>
              <a:t> and </a:t>
            </a:r>
            <a:r>
              <a:rPr lang="en-US" sz="2000" dirty="0">
                <a:solidFill>
                  <a:srgbClr val="036883"/>
                </a:solidFill>
                <a:latin typeface="Palatino Linotype" panose="02040502050505030304" pitchFamily="18" charset="0"/>
              </a:rPr>
              <a:t>delete.</a:t>
            </a:r>
          </a:p>
        </p:txBody>
      </p:sp>
      <p:pic>
        <p:nvPicPr>
          <p:cNvPr id="8" name="Picture 7">
            <a:extLst>
              <a:ext uri="{FF2B5EF4-FFF2-40B4-BE49-F238E27FC236}">
                <a16:creationId xmlns:a16="http://schemas.microsoft.com/office/drawing/2014/main" xmlns="" id="{DA26F15D-4215-4DDD-9D6F-C24A487049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Rectangle 4">
            <a:extLst>
              <a:ext uri="{FF2B5EF4-FFF2-40B4-BE49-F238E27FC236}">
                <a16:creationId xmlns:a16="http://schemas.microsoft.com/office/drawing/2014/main" xmlns="" id="{58679705-9A7F-4E40-8959-BB4E3C72C8F7}"/>
              </a:ext>
            </a:extLst>
          </p:cNvPr>
          <p:cNvSpPr/>
          <p:nvPr/>
        </p:nvSpPr>
        <p:spPr>
          <a:xfrm>
            <a:off x="567198" y="848996"/>
            <a:ext cx="10468726" cy="369332"/>
          </a:xfrm>
          <a:prstGeom prst="rect">
            <a:avLst/>
          </a:prstGeom>
        </p:spPr>
        <p:txBody>
          <a:bodyPr wrap="square">
            <a:spAutoFit/>
          </a:bodyPr>
          <a:lstStyle/>
          <a:p>
            <a:r>
              <a:rPr lang="en-IN" dirty="0">
                <a:solidFill>
                  <a:schemeClr val="tx1">
                    <a:lumMod val="85000"/>
                    <a:lumOff val="15000"/>
                  </a:schemeClr>
                </a:solidFill>
                <a:latin typeface="Palatino Linotype" panose="02040502050505030304" pitchFamily="18" charset="0"/>
              </a:rPr>
              <a:t>MongoDB is a cross-platform document-oriented database program. Classified as a NoSQL database.</a:t>
            </a:r>
          </a:p>
        </p:txBody>
      </p:sp>
      <p:cxnSp>
        <p:nvCxnSpPr>
          <p:cNvPr id="10" name="Straight Connector 9">
            <a:extLst>
              <a:ext uri="{FF2B5EF4-FFF2-40B4-BE49-F238E27FC236}">
                <a16:creationId xmlns:a16="http://schemas.microsoft.com/office/drawing/2014/main" xmlns="" id="{838DC9CD-23B8-4740-8501-A3C5024E89CE}"/>
              </a:ext>
            </a:extLst>
          </p:cNvPr>
          <p:cNvCxnSpPr/>
          <p:nvPr/>
        </p:nvCxnSpPr>
        <p:spPr>
          <a:xfrm>
            <a:off x="567198" y="2414503"/>
            <a:ext cx="10784592"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2">
            <a:extLst>
              <a:ext uri="{FF2B5EF4-FFF2-40B4-BE49-F238E27FC236}">
                <a16:creationId xmlns:a16="http://schemas.microsoft.com/office/drawing/2014/main" xmlns="" id="{BBD035ED-6B9C-499F-A774-6544E45091F3}"/>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879567" y="2996952"/>
            <a:ext cx="7128792" cy="3676100"/>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10">
            <a:extLst>
              <a:ext uri="{FF2B5EF4-FFF2-40B4-BE49-F238E27FC236}">
                <a16:creationId xmlns:a16="http://schemas.microsoft.com/office/drawing/2014/main" xmlns="" id="{F00791E2-0ABB-4899-98C8-C9D1B3772832}"/>
              </a:ext>
            </a:extLst>
          </p:cNvPr>
          <p:cNvSpPr/>
          <p:nvPr/>
        </p:nvSpPr>
        <p:spPr>
          <a:xfrm>
            <a:off x="550589" y="3429000"/>
            <a:ext cx="2588850" cy="369332"/>
          </a:xfrm>
          <a:prstGeom prst="rect">
            <a:avLst/>
          </a:prstGeom>
        </p:spPr>
        <p:txBody>
          <a:bodyPr wrap="none">
            <a:spAutoFit/>
          </a:bodyPr>
          <a:lstStyle/>
          <a:p>
            <a:r>
              <a:rPr lang="en-US" b="1" dirty="0">
                <a:solidFill>
                  <a:srgbClr val="FF0000"/>
                </a:solidFill>
                <a:latin typeface="Palatino Linotype" panose="02040502050505030304" pitchFamily="18" charset="0"/>
              </a:rPr>
              <a:t>SQL/MongoDB Terms:</a:t>
            </a:r>
          </a:p>
        </p:txBody>
      </p:sp>
      <p:sp>
        <p:nvSpPr>
          <p:cNvPr id="12" name="Footer Placeholder 2">
            <a:extLst>
              <a:ext uri="{FF2B5EF4-FFF2-40B4-BE49-F238E27FC236}">
                <a16:creationId xmlns:a16="http://schemas.microsoft.com/office/drawing/2014/main" xmlns="" id="{573D5126-82FC-41CE-8534-88EF25B01A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4824690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MongoDB</a:t>
            </a:r>
            <a:r>
              <a:rPr lang="en-US" sz="2800" b="1" i="1" dirty="0">
                <a:latin typeface="Arial" pitchFamily="34" charset="0"/>
                <a:cs typeface="Arial" pitchFamily="34" charset="0"/>
              </a:rPr>
              <a:t> </a:t>
            </a:r>
            <a:r>
              <a:rPr lang="en-IN" sz="2800" b="1" i="1" dirty="0">
                <a:latin typeface="Arial" pitchFamily="34" charset="0"/>
                <a:cs typeface="Arial" pitchFamily="34" charset="0"/>
              </a:rPr>
              <a:t> </a:t>
            </a:r>
          </a:p>
        </p:txBody>
      </p:sp>
      <p:sp>
        <p:nvSpPr>
          <p:cNvPr id="7" name="Rectangle 6"/>
          <p:cNvSpPr/>
          <p:nvPr/>
        </p:nvSpPr>
        <p:spPr>
          <a:xfrm>
            <a:off x="478582" y="964912"/>
            <a:ext cx="11017224" cy="369332"/>
          </a:xfrm>
          <a:prstGeom prst="rect">
            <a:avLst/>
          </a:prstGeom>
        </p:spPr>
        <p:txBody>
          <a:bodyPr wrap="square">
            <a:spAutoFit/>
          </a:bodyPr>
          <a:lstStyle/>
          <a:p>
            <a:r>
              <a:rPr lang="en-US" dirty="0">
                <a:latin typeface="Palatino Linotype" panose="02040502050505030304" pitchFamily="18" charset="0"/>
              </a:rPr>
              <a:t>MongoDB stores data as BSON documents. BSON is a binary representation of JSON documents.</a:t>
            </a:r>
            <a:endParaRPr lang="en-IN" dirty="0">
              <a:latin typeface="Palatino Linotype" panose="02040502050505030304" pitchFamily="18" charset="0"/>
            </a:endParaRPr>
          </a:p>
        </p:txBody>
      </p:sp>
      <p:sp>
        <p:nvSpPr>
          <p:cNvPr id="3" name="Rectangle 2"/>
          <p:cNvSpPr/>
          <p:nvPr/>
        </p:nvSpPr>
        <p:spPr>
          <a:xfrm>
            <a:off x="478582" y="1556792"/>
            <a:ext cx="11017224" cy="646331"/>
          </a:xfrm>
          <a:prstGeom prst="rect">
            <a:avLst/>
          </a:prstGeom>
        </p:spPr>
        <p:txBody>
          <a:bodyPr wrap="square">
            <a:spAutoFit/>
          </a:bodyPr>
          <a:lstStyle/>
          <a:p>
            <a:r>
              <a:rPr lang="en-US" b="1" i="1" dirty="0">
                <a:solidFill>
                  <a:srgbClr val="036883"/>
                </a:solidFill>
                <a:latin typeface="Palatino Linotype" panose="02040502050505030304" pitchFamily="18" charset="0"/>
              </a:rPr>
              <a:t>JSON</a:t>
            </a:r>
            <a:r>
              <a:rPr lang="en-US" dirty="0">
                <a:latin typeface="Palatino Linotype" panose="02040502050505030304" pitchFamily="18" charset="0"/>
              </a:rPr>
              <a:t> (JavaScript Object Notation) is a lightweight data-interchange format. It is easy for humans to read and write.</a:t>
            </a:r>
          </a:p>
        </p:txBody>
      </p:sp>
      <p:pic>
        <p:nvPicPr>
          <p:cNvPr id="4" name="Picture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212828" y="2727920"/>
            <a:ext cx="6402658" cy="3581400"/>
          </a:xfrm>
          <a:prstGeom prst="rect">
            <a:avLst/>
          </a:prstGeom>
        </p:spPr>
      </p:pic>
      <p:pic>
        <p:nvPicPr>
          <p:cNvPr id="8" name="Picture 7">
            <a:extLst>
              <a:ext uri="{FF2B5EF4-FFF2-40B4-BE49-F238E27FC236}">
                <a16:creationId xmlns:a16="http://schemas.microsoft.com/office/drawing/2014/main" xmlns="" id="{391EDE28-D67A-47D8-8D95-08AE9816869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0DBC9E5-E425-4788-988A-0E30390A5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79239484"/>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19</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C94681B4-D002-4D47-AC79-9543C5A5011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42D76F6-4A60-40C9-8D70-B41D327DFC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4741363"/>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19</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676182" y="992212"/>
            <a:ext cx="8761859" cy="5510098"/>
          </a:xfrm>
          <a:prstGeom prst="rect">
            <a:avLst/>
          </a:prstGeom>
        </p:spPr>
        <p:txBody>
          <a:bodyPr wrap="square">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How to Configure and access the store using the Admin Console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NoSQL database: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MongoDB is a document-based database system</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The abstract idea of a document - data encapsulation into some file format. In the case of MongoDB, JSON is used.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If you are familiar with relational databases and SQL, then analogies: tables =&gt; collections; records (or rows) =&gt;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Each document can have different fields from other documents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en-IN" dirty="0">
                <a:latin typeface="Calibri" panose="020F0502020204030204" pitchFamily="34" charset="0"/>
                <a:ea typeface="Calibri" panose="020F0502020204030204" pitchFamily="34" charset="0"/>
                <a:cs typeface="Times New Roman" panose="02020603050405020304" pitchFamily="18" charset="0"/>
              </a:rPr>
              <a:t>All documents must have an _id field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Similarities Between SQL and MongoDB Query Features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from Column-Oriented Databases Like HBase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Performing CRUD Operations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Accessing Data Updating and Deleting Data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Querying NoSQL Stores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Essential Concepts behind a Database Index</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Indexing and Ordering in MongoDB</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Creating and Using Indexes in MongoDB</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MongoDB Operations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15D76FFD-6888-441E-A20B-33069EFB6DF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32E408E-8A46-4DB9-99FB-8DD4E9A6D78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52994564"/>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document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MongoDB stores data as BSON documents. BSON is a binary representation of JSON documents.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F30F7241-BA1D-4625-954E-F76AF4E3117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8DB1C5C-0920-4283-AE36-AC7FAC781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01152143"/>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document </a:t>
            </a:r>
          </a:p>
        </p:txBody>
      </p:sp>
      <p:sp>
        <p:nvSpPr>
          <p:cNvPr id="7" name="Rectangle 6"/>
          <p:cNvSpPr/>
          <p:nvPr/>
        </p:nvSpPr>
        <p:spPr>
          <a:xfrm>
            <a:off x="489475" y="764704"/>
            <a:ext cx="11252201" cy="369332"/>
          </a:xfrm>
          <a:prstGeom prst="rect">
            <a:avLst/>
          </a:prstGeom>
        </p:spPr>
        <p:txBody>
          <a:bodyPr wrap="square">
            <a:spAutoFit/>
          </a:bodyPr>
          <a:lstStyle/>
          <a:p>
            <a:r>
              <a:rPr lang="en-US" dirty="0">
                <a:latin typeface="Palatino Linotype" panose="02040502050505030304" pitchFamily="18" charset="0"/>
              </a:rPr>
              <a:t>MongoDB documents are composed of </a:t>
            </a:r>
            <a:r>
              <a:rPr lang="en-US" b="1" i="1" dirty="0">
                <a:solidFill>
                  <a:srgbClr val="036883"/>
                </a:solidFill>
                <a:latin typeface="Palatino Linotype" panose="02040502050505030304" pitchFamily="18" charset="0"/>
              </a:rPr>
              <a:t>field-and-value</a:t>
            </a:r>
            <a:r>
              <a:rPr lang="en-US" dirty="0">
                <a:latin typeface="Palatino Linotype" panose="02040502050505030304" pitchFamily="18" charset="0"/>
              </a:rPr>
              <a:t> pairs. </a:t>
            </a:r>
            <a:endParaRPr lang="en-IN" dirty="0">
              <a:latin typeface="Palatino Linotype" panose="02040502050505030304" pitchFamily="18" charset="0"/>
            </a:endParaRPr>
          </a:p>
        </p:txBody>
      </p:sp>
      <p:sp>
        <p:nvSpPr>
          <p:cNvPr id="2" name="Rectangle 1"/>
          <p:cNvSpPr/>
          <p:nvPr/>
        </p:nvSpPr>
        <p:spPr>
          <a:xfrm>
            <a:off x="489475" y="1196752"/>
            <a:ext cx="11252201" cy="1446550"/>
          </a:xfrm>
          <a:prstGeom prst="rect">
            <a:avLst/>
          </a:prstGeom>
        </p:spPr>
        <p:txBody>
          <a:bodyPr wrap="square">
            <a:spAutoFit/>
          </a:bodyPr>
          <a:lstStyle/>
          <a:p>
            <a:r>
              <a:rPr lang="en-US" sz="2400" dirty="0">
                <a:solidFill>
                  <a:srgbClr val="FF0000"/>
                </a:solidFill>
                <a:latin typeface="Palatino Linotype" panose="02040502050505030304" pitchFamily="18" charset="0"/>
              </a:rPr>
              <a:t>Remember:</a:t>
            </a:r>
          </a:p>
          <a:p>
            <a:endParaRPr lang="en-US" sz="800" dirty="0">
              <a:latin typeface="Palatino Linotype" panose="02040502050505030304" pitchFamily="18" charset="0"/>
            </a:endParaRPr>
          </a:p>
          <a:p>
            <a:pPr marL="285750" indent="-285750">
              <a:buFont typeface="Arial" panose="020B0604020202020204" pitchFamily="34" charset="0"/>
              <a:buChar char="•"/>
            </a:pPr>
            <a:r>
              <a:rPr lang="en-US" dirty="0"/>
              <a:t>Each document can have different fields from other documents.</a:t>
            </a:r>
            <a:endParaRPr lang="en-US" dirty="0">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field name</a:t>
            </a:r>
            <a:r>
              <a:rPr lang="en-US" b="1" i="1" dirty="0">
                <a:latin typeface="Palatino Linotype" panose="02040502050505030304" pitchFamily="18" charset="0"/>
              </a:rPr>
              <a:t> </a:t>
            </a:r>
            <a:r>
              <a:rPr lang="en-US" sz="2000" b="1" i="1" dirty="0">
                <a:solidFill>
                  <a:srgbClr val="C00000"/>
                </a:solidFill>
                <a:latin typeface="Palatino Linotype" panose="02040502050505030304" pitchFamily="18" charset="0"/>
              </a:rPr>
              <a:t>_id</a:t>
            </a:r>
            <a:r>
              <a:rPr lang="en-US" sz="2000" i="1" dirty="0">
                <a:solidFill>
                  <a:srgbClr val="C00000"/>
                </a:solidFill>
                <a:latin typeface="Palatino Linotype" panose="02040502050505030304" pitchFamily="18" charset="0"/>
              </a:rPr>
              <a:t> </a:t>
            </a:r>
            <a:r>
              <a:rPr lang="en-US" dirty="0">
                <a:latin typeface="Palatino Linotype" panose="02040502050505030304" pitchFamily="18" charset="0"/>
              </a:rPr>
              <a:t>is reserved for use as a primary key; its value must be unique in the collection, is immutable, and may be of any type other than an array.</a:t>
            </a:r>
          </a:p>
        </p:txBody>
      </p:sp>
      <p:sp>
        <p:nvSpPr>
          <p:cNvPr id="3" name="Rectangle 2"/>
          <p:cNvSpPr/>
          <p:nvPr/>
        </p:nvSpPr>
        <p:spPr>
          <a:xfrm>
            <a:off x="1672970" y="2701148"/>
            <a:ext cx="2463815" cy="2031325"/>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a:t>
            </a:r>
          </a:p>
          <a:p>
            <a:r>
              <a:rPr lang="en-US" dirty="0">
                <a:solidFill>
                  <a:srgbClr val="049DC8"/>
                </a:solidFill>
                <a:latin typeface="Consolas" panose="020B0609020204030204" pitchFamily="49" charset="0"/>
                <a:cs typeface="Calibri" panose="020F0502020204030204" pitchFamily="34" charset="0"/>
              </a:rPr>
              <a:t>   field1: value1,</a:t>
            </a:r>
          </a:p>
          <a:p>
            <a:r>
              <a:rPr lang="en-US" dirty="0">
                <a:solidFill>
                  <a:srgbClr val="049DC8"/>
                </a:solidFill>
                <a:latin typeface="Consolas" panose="020B0609020204030204" pitchFamily="49" charset="0"/>
                <a:cs typeface="Calibri" panose="020F0502020204030204" pitchFamily="34" charset="0"/>
              </a:rPr>
              <a:t>   field2: value2,</a:t>
            </a:r>
          </a:p>
          <a:p>
            <a:r>
              <a:rPr lang="en-US" dirty="0">
                <a:solidFill>
                  <a:srgbClr val="049DC8"/>
                </a:solidFill>
                <a:latin typeface="Consolas" panose="020B0609020204030204" pitchFamily="49" charset="0"/>
                <a:cs typeface="Calibri" panose="020F0502020204030204" pitchFamily="34" charset="0"/>
              </a:rPr>
              <a:t>   field3: value3,</a:t>
            </a:r>
          </a:p>
          <a:p>
            <a:r>
              <a:rPr lang="en-US" dirty="0">
                <a:solidFill>
                  <a:srgbClr val="049DC8"/>
                </a:solidFill>
                <a:latin typeface="Consolas" panose="020B0609020204030204" pitchFamily="49" charset="0"/>
                <a:cs typeface="Calibri" panose="020F0502020204030204" pitchFamily="34" charset="0"/>
              </a:rPr>
              <a:t>   ...</a:t>
            </a:r>
          </a:p>
          <a:p>
            <a:r>
              <a:rPr lang="en-US" dirty="0">
                <a:solidFill>
                  <a:srgbClr val="049DC8"/>
                </a:solidFill>
                <a:latin typeface="Consolas" panose="020B0609020204030204" pitchFamily="49" charset="0"/>
                <a:cs typeface="Calibri" panose="020F0502020204030204" pitchFamily="34" charset="0"/>
              </a:rPr>
              <a:t>   fieldN: valueN</a:t>
            </a:r>
          </a:p>
          <a:p>
            <a:r>
              <a:rPr lang="en-US" dirty="0">
                <a:solidFill>
                  <a:srgbClr val="049DC8"/>
                </a:solidFill>
                <a:latin typeface="Consolas" panose="020B0609020204030204" pitchFamily="49" charset="0"/>
                <a:cs typeface="Calibri" panose="020F0502020204030204" pitchFamily="34" charset="0"/>
              </a:rPr>
              <a:t>}</a:t>
            </a:r>
          </a:p>
        </p:txBody>
      </p:sp>
      <p:sp>
        <p:nvSpPr>
          <p:cNvPr id="4" name="Rectangle 3"/>
          <p:cNvSpPr/>
          <p:nvPr/>
        </p:nvSpPr>
        <p:spPr>
          <a:xfrm>
            <a:off x="4123635" y="5293436"/>
            <a:ext cx="7817790" cy="892552"/>
          </a:xfrm>
          <a:prstGeom prst="rect">
            <a:avLst/>
          </a:prstGeom>
        </p:spPr>
        <p:txBody>
          <a:bodyPr wrap="square">
            <a:spAutoFit/>
          </a:bodyPr>
          <a:lstStyle/>
          <a:p>
            <a:r>
              <a:rPr lang="en-US" sz="2400" dirty="0">
                <a:solidFill>
                  <a:srgbClr val="FF0000"/>
                </a:solidFill>
                <a:latin typeface="Palatino Linotype" panose="02040502050505030304" pitchFamily="18" charset="0"/>
              </a:rPr>
              <a:t>Note:</a:t>
            </a:r>
          </a:p>
          <a:p>
            <a:endParaRPr lang="en-US" sz="800" dirty="0">
              <a:solidFill>
                <a:schemeClr val="tx1">
                  <a:lumMod val="95000"/>
                  <a:lumOff val="5000"/>
                </a:schemeClr>
              </a:solidFill>
              <a:latin typeface="Palatino Linotype" panose="02040502050505030304" pitchFamily="18" charset="0"/>
            </a:endParaRPr>
          </a:p>
          <a:p>
            <a:pPr marL="342900" indent="-34290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The primary key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is automatically added if </a:t>
            </a:r>
            <a:r>
              <a:rPr lang="en-US" sz="2000" b="1" i="1" dirty="0">
                <a:solidFill>
                  <a:srgbClr val="C00000"/>
                </a:solidFill>
                <a:latin typeface="Palatino Linotype" panose="02040502050505030304" pitchFamily="18" charset="0"/>
              </a:rPr>
              <a:t>_id </a:t>
            </a:r>
            <a:r>
              <a:rPr lang="en-US" dirty="0">
                <a:solidFill>
                  <a:schemeClr val="tx1">
                    <a:lumMod val="95000"/>
                    <a:lumOff val="5000"/>
                  </a:schemeClr>
                </a:solidFill>
                <a:latin typeface="Palatino Linotype" panose="02040502050505030304" pitchFamily="18" charset="0"/>
              </a:rPr>
              <a:t>field is not specified.</a:t>
            </a:r>
          </a:p>
        </p:txBody>
      </p:sp>
      <p:pic>
        <p:nvPicPr>
          <p:cNvPr id="10" name="Graphic 9">
            <a:extLst>
              <a:ext uri="{FF2B5EF4-FFF2-40B4-BE49-F238E27FC236}">
                <a16:creationId xmlns:a16="http://schemas.microsoft.com/office/drawing/2014/main" xmlns="" id="{C9E33E0E-1E49-4411-AA91-11145D1F242B}"/>
              </a:ext>
            </a:extLst>
          </p:cNvPr>
          <p:cNvPicPr>
            <a:picLocks noChangeAspect="1"/>
          </p:cNvPicPr>
          <p:nvPr/>
        </p:nvPicPr>
        <p:blipFill>
          <a:blip r:embed="rId2" cstate="print">
            <a:extLst>
              <a:ext uri="{28A0092B-C50C-407E-A947-70E740481C1C}">
                <a14:useLocalDpi xmlns:a14="http://schemas.microsoft.com/office/drawing/2010/main" xmlns="" val="0"/>
              </a:ext>
              <a:ext uri="{96DAC541-7B7A-43D3-8B79-37D633B846F1}">
                <asvg:svgBlip xmlns:asvg="http://schemas.microsoft.com/office/drawing/2016/SVG/main" xmlns="" r:embed="rId3"/>
              </a:ext>
            </a:extLst>
          </a:blip>
          <a:stretch>
            <a:fillRect/>
          </a:stretch>
        </p:blipFill>
        <p:spPr>
          <a:xfrm>
            <a:off x="5129543" y="2705509"/>
            <a:ext cx="5848171" cy="2193508"/>
          </a:xfrm>
          <a:prstGeom prst="rect">
            <a:avLst/>
          </a:prstGeom>
        </p:spPr>
      </p:pic>
      <p:graphicFrame>
        <p:nvGraphicFramePr>
          <p:cNvPr id="26" name="Table 25">
            <a:extLst>
              <a:ext uri="{FF2B5EF4-FFF2-40B4-BE49-F238E27FC236}">
                <a16:creationId xmlns:a16="http://schemas.microsoft.com/office/drawing/2014/main" xmlns="" id="{B6539E1F-C2AA-44D6-9F84-6A008E6B1ED5}"/>
              </a:ext>
            </a:extLst>
          </p:cNvPr>
          <p:cNvGraphicFramePr>
            <a:graphicFrameLocks noGrp="1"/>
          </p:cNvGraphicFramePr>
          <p:nvPr>
            <p:extLst>
              <p:ext uri="{D42A27DB-BD31-4B8C-83A1-F6EECF244321}">
                <p14:modId xmlns:p14="http://schemas.microsoft.com/office/powerpoint/2010/main" xmlns="" val="1371293759"/>
              </p:ext>
            </p:extLst>
          </p:nvPr>
        </p:nvGraphicFramePr>
        <p:xfrm>
          <a:off x="607146" y="5036689"/>
          <a:ext cx="1887660" cy="1599948"/>
        </p:xfrm>
        <a:graphic>
          <a:graphicData uri="http://schemas.openxmlformats.org/drawingml/2006/table">
            <a:tbl>
              <a:tblPr>
                <a:tableStyleId>{5C22544A-7EE6-4342-B048-85BDC9FD1C3A}</a:tableStyleId>
              </a:tblPr>
              <a:tblGrid>
                <a:gridCol w="943830">
                  <a:extLst>
                    <a:ext uri="{9D8B030D-6E8A-4147-A177-3AD203B41FA5}">
                      <a16:colId xmlns:a16="http://schemas.microsoft.com/office/drawing/2014/main" xmlns="" val="3484583743"/>
                    </a:ext>
                  </a:extLst>
                </a:gridCol>
                <a:gridCol w="943830">
                  <a:extLst>
                    <a:ext uri="{9D8B030D-6E8A-4147-A177-3AD203B41FA5}">
                      <a16:colId xmlns:a16="http://schemas.microsoft.com/office/drawing/2014/main" xmlns="" val="1910190986"/>
                    </a:ext>
                  </a:extLst>
                </a:gridCol>
              </a:tblGrid>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string</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true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xmlns="" val="380233553"/>
                  </a:ext>
                </a:extLst>
              </a:tr>
              <a:tr h="399987">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number</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false</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xmlns="" val="2080275769"/>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object</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ctr"/>
                      <a:r>
                        <a:rPr lang="en-IN" sz="1800" b="0" u="none" strike="noStrike" dirty="0">
                          <a:solidFill>
                            <a:srgbClr val="006C86"/>
                          </a:solidFill>
                          <a:effectLst/>
                          <a:latin typeface="Arial" panose="020B0604020202020204" pitchFamily="34" charset="0"/>
                          <a:cs typeface="Arial" panose="020B0604020202020204" pitchFamily="34" charset="0"/>
                        </a:rPr>
                        <a:t>  null</a:t>
                      </a:r>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extLst>
                  <a:ext uri="{0D108BD9-81ED-4DB2-BD59-A6C34878D82A}">
                    <a16:rowId xmlns:a16="http://schemas.microsoft.com/office/drawing/2014/main" xmlns="" val="1279398623"/>
                  </a:ext>
                </a:extLst>
              </a:tr>
              <a:tr h="399987">
                <a:tc>
                  <a:txBody>
                    <a:bodyPr/>
                    <a:lstStyle/>
                    <a:p>
                      <a:pPr algn="l" fontAlgn="ctr"/>
                      <a:r>
                        <a:rPr lang="en-IN" sz="1800" b="0" u="none" strike="noStrike">
                          <a:solidFill>
                            <a:srgbClr val="006C86"/>
                          </a:solidFill>
                          <a:effectLst/>
                          <a:latin typeface="Arial" panose="020B0604020202020204" pitchFamily="34" charset="0"/>
                          <a:cs typeface="Arial" panose="020B0604020202020204" pitchFamily="34" charset="0"/>
                        </a:rPr>
                        <a:t>array</a:t>
                      </a:r>
                      <a:endParaRPr lang="en-IN" sz="1800" b="0" i="0" u="none" strike="noStrike">
                        <a:solidFill>
                          <a:srgbClr val="006C86"/>
                        </a:solidFill>
                        <a:effectLst/>
                        <a:latin typeface="Arial" panose="020B0604020202020204" pitchFamily="34" charset="0"/>
                        <a:cs typeface="Arial" panose="020B0604020202020204" pitchFamily="34" charset="0"/>
                      </a:endParaRPr>
                    </a:p>
                  </a:txBody>
                  <a:tcPr marL="9525" marR="9525" marT="9525" marB="0" anchor="ctr">
                    <a:noFill/>
                  </a:tcPr>
                </a:tc>
                <a:tc>
                  <a:txBody>
                    <a:bodyPr/>
                    <a:lstStyle/>
                    <a:p>
                      <a:pPr algn="l" fontAlgn="b"/>
                      <a:endParaRPr lang="en-IN" sz="1800" b="0" i="0" u="none" strike="noStrike" dirty="0">
                        <a:solidFill>
                          <a:srgbClr val="006C86"/>
                        </a:solidFill>
                        <a:effectLst/>
                        <a:latin typeface="Arial" panose="020B0604020202020204" pitchFamily="34" charset="0"/>
                        <a:cs typeface="Arial" panose="020B0604020202020204" pitchFamily="34" charset="0"/>
                      </a:endParaRPr>
                    </a:p>
                  </a:txBody>
                  <a:tcPr marL="9525" marR="9525" marT="9525" marB="0" anchor="b">
                    <a:noFill/>
                  </a:tcPr>
                </a:tc>
                <a:extLst>
                  <a:ext uri="{0D108BD9-81ED-4DB2-BD59-A6C34878D82A}">
                    <a16:rowId xmlns:a16="http://schemas.microsoft.com/office/drawing/2014/main" xmlns="" val="1915808501"/>
                  </a:ext>
                </a:extLst>
              </a:tr>
            </a:tbl>
          </a:graphicData>
        </a:graphic>
      </p:graphicFrame>
      <p:sp>
        <p:nvSpPr>
          <p:cNvPr id="29" name="Callout: Line 28">
            <a:extLst>
              <a:ext uri="{FF2B5EF4-FFF2-40B4-BE49-F238E27FC236}">
                <a16:creationId xmlns:a16="http://schemas.microsoft.com/office/drawing/2014/main" xmlns="" id="{540098A8-9DB1-4C77-A7A5-A36B797693C3}"/>
              </a:ext>
            </a:extLst>
          </p:cNvPr>
          <p:cNvSpPr/>
          <p:nvPr/>
        </p:nvSpPr>
        <p:spPr>
          <a:xfrm rot="10800000">
            <a:off x="489475" y="4971560"/>
            <a:ext cx="2112973" cy="1769808"/>
          </a:xfrm>
          <a:prstGeom prst="borderCallout1">
            <a:avLst>
              <a:gd name="adj1" fmla="val 18750"/>
              <a:gd name="adj2" fmla="val -8333"/>
              <a:gd name="adj3" fmla="val 129465"/>
              <a:gd name="adj4" fmla="val -3574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xmlns="" id="{C5BDB00C-253E-4100-824C-0ED6FB33F711}"/>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5329E4D1-531C-41B6-A714-3556EE91EE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33069314"/>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a:t>
            </a:r>
            <a:endParaRPr lang="en-US" dirty="0"/>
          </a:p>
        </p:txBody>
      </p:sp>
      <p:sp>
        <p:nvSpPr>
          <p:cNvPr id="3" name="Rectangle 2"/>
          <p:cNvSpPr/>
          <p:nvPr/>
        </p:nvSpPr>
        <p:spPr>
          <a:xfrm>
            <a:off x="694606" y="2861955"/>
            <a:ext cx="10729191" cy="677108"/>
          </a:xfrm>
          <a:prstGeom prst="rect">
            <a:avLst/>
          </a:prstGeom>
          <a:noFill/>
        </p:spPr>
        <p:txBody>
          <a:bodyPr wrap="square">
            <a:spAutoFit/>
          </a:bodyPr>
          <a:lstStyle/>
          <a:p>
            <a:r>
              <a:rPr lang="en-US" dirty="0">
                <a:solidFill>
                  <a:srgbClr val="222222"/>
                </a:solidFill>
                <a:latin typeface="Palatino Linotype" panose="02040502050505030304" pitchFamily="18" charset="0"/>
              </a:rPr>
              <a:t>In the mongo shell, </a:t>
            </a:r>
            <a:r>
              <a:rPr lang="en-US" sz="2000" b="1" dirty="0">
                <a:solidFill>
                  <a:srgbClr val="B22251"/>
                </a:solidFill>
                <a:latin typeface="Palatino Linotype" panose="02040502050505030304" pitchFamily="18" charset="0"/>
              </a:rPr>
              <a:t>db</a:t>
            </a:r>
            <a:r>
              <a:rPr lang="en-US" sz="1600" dirty="0">
                <a:solidFill>
                  <a:srgbClr val="B22251"/>
                </a:solidFill>
                <a:latin typeface="Palatino Linotype" panose="02040502050505030304" pitchFamily="18" charset="0"/>
              </a:rPr>
              <a:t> </a:t>
            </a:r>
            <a:r>
              <a:rPr lang="en-US" dirty="0">
                <a:solidFill>
                  <a:srgbClr val="222222"/>
                </a:solidFill>
                <a:latin typeface="Palatino Linotype" panose="02040502050505030304" pitchFamily="18" charset="0"/>
              </a:rPr>
              <a:t>is the variable that references the current database. The variable is automatically set to the default database </a:t>
            </a:r>
            <a:r>
              <a:rPr lang="en-US" b="1" dirty="0">
                <a:solidFill>
                  <a:srgbClr val="222222"/>
                </a:solidFill>
                <a:latin typeface="Palatino Linotype" panose="02040502050505030304" pitchFamily="18" charset="0"/>
              </a:rPr>
              <a:t>test</a:t>
            </a:r>
            <a:r>
              <a:rPr lang="en-US" dirty="0">
                <a:solidFill>
                  <a:srgbClr val="222222"/>
                </a:solidFill>
                <a:latin typeface="Palatino Linotype" panose="02040502050505030304" pitchFamily="18" charset="0"/>
              </a:rPr>
              <a:t> or is set when you use the </a:t>
            </a:r>
            <a:r>
              <a:rPr lang="en-US" b="1" dirty="0">
                <a:solidFill>
                  <a:srgbClr val="B22251"/>
                </a:solidFill>
                <a:latin typeface="Palatino Linotype" panose="02040502050505030304" pitchFamily="18" charset="0"/>
              </a:rPr>
              <a:t>use &lt;db_name&gt;</a:t>
            </a:r>
            <a:r>
              <a:rPr lang="en-US" b="1" dirty="0">
                <a:solidFill>
                  <a:srgbClr val="222222"/>
                </a:solidFill>
                <a:latin typeface="Palatino Linotype" panose="02040502050505030304" pitchFamily="18" charset="0"/>
              </a:rPr>
              <a:t> </a:t>
            </a:r>
            <a:r>
              <a:rPr lang="en-US" dirty="0">
                <a:solidFill>
                  <a:srgbClr val="222222"/>
                </a:solidFill>
                <a:latin typeface="Palatino Linotype" panose="02040502050505030304" pitchFamily="18" charset="0"/>
              </a:rPr>
              <a:t>to switch current database.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E2118244-7ED0-4488-87AF-C50A72DAD43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EAAA48C-68CA-4C2B-95CA-659DC0B39D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58554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F44A0F-8DE7-4550-9E48-6D6E2E4B0254}"/>
              </a:ext>
            </a:extLst>
          </p:cNvPr>
          <p:cNvSpPr/>
          <p:nvPr/>
        </p:nvSpPr>
        <p:spPr>
          <a:xfrm>
            <a:off x="407315" y="1382553"/>
            <a:ext cx="11447781" cy="3785159"/>
          </a:xfrm>
          <a:prstGeom prst="rect">
            <a:avLst/>
          </a:prstGeom>
        </p:spPr>
        <p:txBody>
          <a:bodyPr wrap="square">
            <a:spAutoFit/>
          </a:bodyPr>
          <a:lstStyle/>
          <a:p>
            <a:pPr marL="342866" indent="-342866">
              <a:buFont typeface="Arial" panose="020B0604020202020204" pitchFamily="34" charset="0"/>
              <a:buChar char="•"/>
            </a:pPr>
            <a:r>
              <a:rPr lang="en-US" sz="2000" dirty="0">
                <a:latin typeface="Arial" panose="020B0604020202020204" pitchFamily="34" charset="0"/>
                <a:cs typeface="Arial" pitchFamily="34" charset="0"/>
              </a:rPr>
              <a:t>If anyone who wants to develop a good application </a:t>
            </a:r>
          </a:p>
          <a:p>
            <a:r>
              <a:rPr lang="en-US" sz="2000" dirty="0">
                <a:latin typeface="Arial" panose="020B0604020202020204" pitchFamily="34" charset="0"/>
                <a:cs typeface="Arial" pitchFamily="34" charset="0"/>
              </a:rPr>
              <a:t>	then he should have the knowledge three major components. </a:t>
            </a:r>
          </a:p>
          <a:p>
            <a:pPr marL="342866" indent="-342866">
              <a:buFont typeface="Arial" panose="020B0604020202020204" pitchFamily="34" charset="0"/>
              <a:buChar char="•"/>
            </a:pPr>
            <a:endParaRPr lang="en-US" sz="2000" dirty="0">
              <a:latin typeface="Arial" panose="020B0604020202020204" pitchFamily="34" charset="0"/>
              <a:cs typeface="Arial" pitchFamily="34" charset="0"/>
            </a:endParaRPr>
          </a:p>
          <a:p>
            <a:pPr marL="342866" indent="-342866">
              <a:buFont typeface="Arial" panose="020B0604020202020204" pitchFamily="34" charset="0"/>
              <a:buChar char="•"/>
            </a:pPr>
            <a:r>
              <a:rPr lang="en-US" sz="2000" dirty="0">
                <a:latin typeface="Arial" panose="020B0604020202020204" pitchFamily="34" charset="0"/>
                <a:cs typeface="Arial" pitchFamily="34" charset="0"/>
              </a:rPr>
              <a:t>They are  (</a:t>
            </a:r>
            <a:r>
              <a:rPr lang="en-IN" dirty="0"/>
              <a:t>3-Tier Architecture</a:t>
            </a:r>
            <a:r>
              <a:rPr lang="en-US" sz="2000" dirty="0">
                <a:latin typeface="Arial" panose="020B0604020202020204" pitchFamily="34" charset="0"/>
                <a:cs typeface="Arial" pitchFamily="34" charset="0"/>
              </a:rPr>
              <a:t>).</a:t>
            </a:r>
          </a:p>
          <a:p>
            <a:pPr marL="914309" lvl="1" indent="-457154">
              <a:buFont typeface="+mj-lt"/>
              <a:buAutoNum type="arabicPeriod"/>
            </a:pPr>
            <a:r>
              <a:rPr lang="en-US" sz="2000" dirty="0">
                <a:latin typeface="Arial" panose="020B0604020202020204" pitchFamily="34" charset="0"/>
                <a:cs typeface="Arial" pitchFamily="34" charset="0"/>
              </a:rPr>
              <a:t>UI 		(</a:t>
            </a:r>
            <a:r>
              <a:rPr lang="en-IN" sz="2000" b="1" dirty="0"/>
              <a:t>Presentation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dirty="0">
                <a:latin typeface="Arial" panose="020B0604020202020204" pitchFamily="34" charset="0"/>
                <a:cs typeface="Arial" pitchFamily="34" charset="0"/>
              </a:rPr>
              <a:t>Middle Layer 	(</a:t>
            </a:r>
            <a:r>
              <a:rPr lang="en-IN" sz="2000" b="1" dirty="0"/>
              <a:t>Application</a:t>
            </a:r>
            <a:r>
              <a:rPr lang="en-IN" sz="2000" dirty="0"/>
              <a:t> </a:t>
            </a:r>
            <a:r>
              <a:rPr lang="en-IN" sz="2000" b="1" dirty="0"/>
              <a:t>Tier</a:t>
            </a:r>
            <a:r>
              <a:rPr lang="en-IN" sz="2000" dirty="0"/>
              <a:t>)</a:t>
            </a:r>
            <a:endParaRPr lang="en-US" sz="2000" dirty="0">
              <a:latin typeface="Arial" panose="020B0604020202020204" pitchFamily="34" charset="0"/>
              <a:cs typeface="Arial" pitchFamily="34" charset="0"/>
            </a:endParaRPr>
          </a:p>
          <a:p>
            <a:pPr marL="914309" lvl="1" indent="-457154">
              <a:buFont typeface="+mj-lt"/>
              <a:buAutoNum type="arabicPeriod"/>
            </a:pPr>
            <a:r>
              <a:rPr lang="en-US" sz="2000" b="1" dirty="0">
                <a:solidFill>
                  <a:srgbClr val="FF0000"/>
                </a:solidFill>
                <a:latin typeface="Arial" pitchFamily="34" charset="0"/>
                <a:cs typeface="Arial" pitchFamily="34" charset="0"/>
              </a:rPr>
              <a:t>Database 	</a:t>
            </a:r>
            <a:r>
              <a:rPr lang="en-US" sz="2000" dirty="0">
                <a:latin typeface="Arial" pitchFamily="34" charset="0"/>
                <a:cs typeface="Arial" pitchFamily="34" charset="0"/>
              </a:rPr>
              <a:t>(</a:t>
            </a:r>
            <a:r>
              <a:rPr lang="en-IN" sz="2000" b="1" dirty="0"/>
              <a:t>Database</a:t>
            </a:r>
            <a:r>
              <a:rPr lang="en-IN" sz="2000" dirty="0"/>
              <a:t> </a:t>
            </a:r>
            <a:r>
              <a:rPr lang="en-IN" sz="2000" b="1" dirty="0"/>
              <a:t>Tier</a:t>
            </a:r>
            <a:r>
              <a:rPr lang="en-US" sz="2000" dirty="0">
                <a:latin typeface="Arial" pitchFamily="34" charset="0"/>
                <a:cs typeface="Arial" pitchFamily="34" charset="0"/>
              </a:rPr>
              <a:t>)</a:t>
            </a:r>
          </a:p>
          <a:p>
            <a:endParaRPr lang="en-US" sz="2000" b="1" dirty="0">
              <a:solidFill>
                <a:srgbClr val="FF0000"/>
              </a:solidFill>
              <a:latin typeface="Arial" pitchFamily="34" charset="0"/>
              <a:cs typeface="Arial" pitchFamily="34" charset="0"/>
            </a:endParaRPr>
          </a:p>
          <a:p>
            <a:r>
              <a:rPr lang="en-US" sz="2000" b="1" dirty="0">
                <a:solidFill>
                  <a:srgbClr val="FF0000"/>
                </a:solidFill>
                <a:latin typeface="Arial" pitchFamily="34" charset="0"/>
                <a:cs typeface="Arial" pitchFamily="34" charset="0"/>
              </a:rPr>
              <a:t>     </a:t>
            </a:r>
            <a:r>
              <a:rPr lang="en-US" sz="2000" b="1" dirty="0">
                <a:latin typeface="Arial" pitchFamily="34" charset="0"/>
                <a:cs typeface="Arial" pitchFamily="34" charset="0"/>
              </a:rPr>
              <a:t>So a</a:t>
            </a:r>
            <a:r>
              <a:rPr lang="en-US" sz="2000" b="1" i="1" dirty="0">
                <a:latin typeface="Arial" pitchFamily="34" charset="0"/>
                <a:cs typeface="Arial" pitchFamily="34" charset="0"/>
              </a:rPr>
              <a:t>s a programmer</a:t>
            </a:r>
            <a:r>
              <a:rPr lang="en-US" sz="2000" b="1" dirty="0">
                <a:latin typeface="Arial" pitchFamily="34" charset="0"/>
                <a:cs typeface="Arial" pitchFamily="34" charset="0"/>
              </a:rPr>
              <a:t>:</a:t>
            </a:r>
          </a:p>
          <a:p>
            <a:pPr marL="900023" indent="-900023"/>
            <a:r>
              <a:rPr lang="en-US" sz="2000" dirty="0">
                <a:latin typeface="Arial" panose="020B0604020202020204" pitchFamily="34" charset="0"/>
                <a:cs typeface="Arial" panose="020B0604020202020204" pitchFamily="34" charset="0"/>
              </a:rPr>
              <a:t>	a person should understand and be able to interact with a database is must, so than the data which is collected from the UI is processed and stored permanently. (eg. Any management systems, set top box, washing machine, mobile application etc.).</a:t>
            </a:r>
            <a:endParaRPr lang="en-US" sz="2000" b="1" dirty="0">
              <a:solidFill>
                <a:srgbClr val="FF0000"/>
              </a:solidFill>
              <a:latin typeface="Arial" pitchFamily="34" charset="0"/>
              <a:cs typeface="Arial" pitchFamily="34" charset="0"/>
            </a:endParaRPr>
          </a:p>
        </p:txBody>
      </p:sp>
      <p:sp>
        <p:nvSpPr>
          <p:cNvPr id="3" name="Title 1">
            <a:extLst>
              <a:ext uri="{FF2B5EF4-FFF2-40B4-BE49-F238E27FC236}">
                <a16:creationId xmlns:a16="http://schemas.microsoft.com/office/drawing/2014/main" xmlns="" id="{19F22029-A0A6-4EEE-A397-07713D4DCCCE}"/>
              </a:ext>
            </a:extLst>
          </p:cNvPr>
          <p:cNvSpPr txBox="1">
            <a:spLocks/>
          </p:cNvSpPr>
          <p:nvPr/>
        </p:nvSpPr>
        <p:spPr>
          <a:xfrm>
            <a:off x="1936014"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5" name="Picture 4">
            <a:extLst>
              <a:ext uri="{FF2B5EF4-FFF2-40B4-BE49-F238E27FC236}">
                <a16:creationId xmlns:a16="http://schemas.microsoft.com/office/drawing/2014/main" xmlns="" id="{D3F2BF50-22CB-4721-84FC-BD15D896268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AC27DDB3-976C-4BF8-AD11-F1F695765C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29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4" name="Rectangle 13">
            <a:extLst>
              <a:ext uri="{FF2B5EF4-FFF2-40B4-BE49-F238E27FC236}">
                <a16:creationId xmlns:a16="http://schemas.microsoft.com/office/drawing/2014/main" xmlns="" id="{70865B63-25AF-4C6E-9DDF-0FF4B81CF1A1}"/>
              </a:ext>
            </a:extLst>
          </p:cNvPr>
          <p:cNvSpPr/>
          <p:nvPr/>
        </p:nvSpPr>
        <p:spPr>
          <a:xfrm>
            <a:off x="216471" y="567051"/>
            <a:ext cx="5255900" cy="2861949"/>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customer </a:t>
            </a:r>
            <a:r>
              <a:rPr lang="en-IN" dirty="0">
                <a:solidFill>
                  <a:schemeClr val="bg1">
                    <a:lumMod val="65000"/>
                  </a:schemeClr>
                </a:solidFill>
                <a:latin typeface="Liberation Mono"/>
                <a:cs typeface="Arial" panose="020B0604020202020204" pitchFamily="34" charset="0"/>
              </a:rPr>
              <a:t>(</a:t>
            </a:r>
          </a:p>
          <a:p>
            <a:r>
              <a:rPr lang="en-IN" dirty="0">
                <a:solidFill>
                  <a:schemeClr val="tx1">
                    <a:lumMod val="95000"/>
                    <a:lumOff val="5000"/>
                  </a:schemeClr>
                </a:solidFill>
                <a:latin typeface="Liberation Mono"/>
                <a:ea typeface="Times New Roman" panose="02020603050405020304" pitchFamily="18" charset="0"/>
              </a:rPr>
              <a:t>     custID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address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240</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phone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repID </a:t>
            </a:r>
            <a:r>
              <a:rPr lang="en-IN" dirty="0">
                <a:solidFill>
                  <a:srgbClr val="834689"/>
                </a:solidFill>
                <a:latin typeface="Liberation Mono"/>
                <a:cs typeface="Arial" panose="020B0604020202020204" pitchFamily="34" charset="0"/>
              </a:rPr>
              <a:t>int</a:t>
            </a:r>
            <a:r>
              <a:rPr lang="en-IN"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creditLimit </a:t>
            </a:r>
            <a:r>
              <a:rPr lang="en-IN" dirty="0">
                <a:solidFill>
                  <a:srgbClr val="834689"/>
                </a:solidFill>
                <a:latin typeface="Liberation Mono"/>
                <a:cs typeface="Arial" panose="020B0604020202020204" pitchFamily="34" charset="0"/>
              </a:rPr>
              <a:t>float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9,2</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comments </a:t>
            </a:r>
            <a:r>
              <a:rPr lang="en-IN" dirty="0">
                <a:solidFill>
                  <a:srgbClr val="834689"/>
                </a:solidFill>
                <a:latin typeface="Liberation Mono"/>
                <a:cs typeface="Arial" panose="020B0604020202020204" pitchFamily="34" charset="0"/>
              </a:rPr>
              <a:t>text</a:t>
            </a:r>
            <a:r>
              <a:rPr lang="en-IN" dirty="0">
                <a:solidFill>
                  <a:schemeClr val="tx1">
                    <a:lumMod val="95000"/>
                    <a:lumOff val="5000"/>
                  </a:schemeClr>
                </a:solidFill>
                <a:latin typeface="Liberation Mono"/>
                <a:ea typeface="Times New Roman" panose="02020603050405020304" pitchFamily="18" charset="0"/>
              </a:rPr>
              <a:t>,  </a:t>
            </a:r>
          </a:p>
          <a:p>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accent6">
                    <a:lumMod val="50000"/>
                  </a:schemeClr>
                </a:solidFill>
                <a:latin typeface="Liberation Mono"/>
                <a:cs typeface="Arial" panose="020B0604020202020204" pitchFamily="34" charset="0"/>
              </a:rPr>
              <a:t>constraint</a:t>
            </a:r>
            <a:r>
              <a:rPr lang="en-IN" dirty="0">
                <a:solidFill>
                  <a:schemeClr val="tx1">
                    <a:lumMod val="95000"/>
                    <a:lumOff val="5000"/>
                  </a:schemeClr>
                </a:solidFill>
                <a:latin typeface="Liberation Mono"/>
                <a:ea typeface="Times New Roman" panose="02020603050405020304" pitchFamily="18" charset="0"/>
              </a:rPr>
              <a:t> custid_zero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IN" dirty="0">
                <a:solidFill>
                  <a:schemeClr val="tx1">
                    <a:lumMod val="95000"/>
                    <a:lumOff val="5000"/>
                  </a:schemeClr>
                </a:solidFill>
                <a:latin typeface="Liberation Mono"/>
                <a:ea typeface="Times New Roman" panose="02020603050405020304" pitchFamily="18" charset="0"/>
              </a:rPr>
              <a:t>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custID &gt; 0</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Rectangle 8">
            <a:extLst>
              <a:ext uri="{FF2B5EF4-FFF2-40B4-BE49-F238E27FC236}">
                <a16:creationId xmlns:a16="http://schemas.microsoft.com/office/drawing/2014/main" xmlns="" id="{8804E277-BC12-4778-8EF5-3EA551A70071}"/>
              </a:ext>
            </a:extLst>
          </p:cNvPr>
          <p:cNvSpPr/>
          <p:nvPr/>
        </p:nvSpPr>
        <p:spPr>
          <a:xfrm>
            <a:off x="5339657" y="705078"/>
            <a:ext cx="6599197" cy="2584986"/>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chemeClr val="tx1">
                    <a:lumMod val="95000"/>
                    <a:lumOff val="5000"/>
                  </a:schemeClr>
                </a:solidFill>
                <a:latin typeface="Liberation Mono"/>
                <a:ea typeface="Times New Roman" panose="02020603050405020304" pitchFamily="18" charset="0"/>
              </a:rPr>
              <a:t> customer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custID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pic>
        <p:nvPicPr>
          <p:cNvPr id="1026" name="Picture 2" descr="Records in customers and orders tables showing result of one-to-many relationship">
            <a:extLst>
              <a:ext uri="{FF2B5EF4-FFF2-40B4-BE49-F238E27FC236}">
                <a16:creationId xmlns:a16="http://schemas.microsoft.com/office/drawing/2014/main" xmlns="" id="{53E5E088-9E66-4A96-8E0D-BB8DF2603066}"/>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443440" y="4004990"/>
            <a:ext cx="5627652" cy="2584986"/>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a:extLst>
              <a:ext uri="{FF2B5EF4-FFF2-40B4-BE49-F238E27FC236}">
                <a16:creationId xmlns:a16="http://schemas.microsoft.com/office/drawing/2014/main" xmlns=""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C4332D80-015F-458F-A5AB-68EE5126AF46}"/>
              </a:ext>
            </a:extLst>
          </p:cNvPr>
          <p:cNvPicPr>
            <a:picLocks noChangeAspect="1"/>
          </p:cNvPicPr>
          <p:nvPr/>
        </p:nvPicPr>
        <p:blipFill>
          <a:blip r:embed="rId3"/>
          <a:stretch>
            <a:fillRect/>
          </a:stretch>
        </p:blipFill>
        <p:spPr>
          <a:xfrm>
            <a:off x="216472" y="3273913"/>
            <a:ext cx="4909540" cy="3316063"/>
          </a:xfrm>
          <a:prstGeom prst="rect">
            <a:avLst/>
          </a:prstGeom>
        </p:spPr>
      </p:pic>
      <p:pic>
        <p:nvPicPr>
          <p:cNvPr id="3" name="Picture 2">
            <a:extLst>
              <a:ext uri="{FF2B5EF4-FFF2-40B4-BE49-F238E27FC236}">
                <a16:creationId xmlns:a16="http://schemas.microsoft.com/office/drawing/2014/main" xmlns="" id="{B1C3B606-D8FD-4BC9-97CC-2EFFC886B5A9}"/>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4216F00-FF48-4C96-A8CB-670348D5E6F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81281769"/>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start db server</a:t>
            </a:r>
            <a:endParaRPr lang="en-US" dirty="0"/>
          </a:p>
        </p:txBody>
      </p:sp>
      <p:graphicFrame>
        <p:nvGraphicFramePr>
          <p:cNvPr id="4" name="Table 3"/>
          <p:cNvGraphicFramePr>
            <a:graphicFrameLocks noGrp="1"/>
          </p:cNvGraphicFramePr>
          <p:nvPr/>
        </p:nvGraphicFramePr>
        <p:xfrm>
          <a:off x="1752372" y="335280"/>
          <a:ext cx="8986304" cy="1593522"/>
        </p:xfrm>
        <a:graphic>
          <a:graphicData uri="http://schemas.openxmlformats.org/drawingml/2006/table">
            <a:tbl>
              <a:tblPr firstRow="1" bandRow="1">
                <a:tableStyleId>{5940675A-B579-460E-94D1-54222C63F5DA}</a:tableStyleId>
              </a:tblPr>
              <a:tblGrid>
                <a:gridCol w="2031685">
                  <a:extLst>
                    <a:ext uri="{9D8B030D-6E8A-4147-A177-3AD203B41FA5}">
                      <a16:colId xmlns:a16="http://schemas.microsoft.com/office/drawing/2014/main" xmlns="" val="20000"/>
                    </a:ext>
                  </a:extLst>
                </a:gridCol>
                <a:gridCol w="1562836">
                  <a:extLst>
                    <a:ext uri="{9D8B030D-6E8A-4147-A177-3AD203B41FA5}">
                      <a16:colId xmlns:a16="http://schemas.microsoft.com/office/drawing/2014/main" xmlns="" val="20001"/>
                    </a:ext>
                  </a:extLst>
                </a:gridCol>
                <a:gridCol w="1797261">
                  <a:extLst>
                    <a:ext uri="{9D8B030D-6E8A-4147-A177-3AD203B41FA5}">
                      <a16:colId xmlns:a16="http://schemas.microsoft.com/office/drawing/2014/main" xmlns="" val="20002"/>
                    </a:ext>
                  </a:extLst>
                </a:gridCol>
                <a:gridCol w="1797261">
                  <a:extLst>
                    <a:ext uri="{9D8B030D-6E8A-4147-A177-3AD203B41FA5}">
                      <a16:colId xmlns:a16="http://schemas.microsoft.com/office/drawing/2014/main" xmlns="" val="20003"/>
                    </a:ext>
                  </a:extLst>
                </a:gridCol>
                <a:gridCol w="1797261">
                  <a:extLst>
                    <a:ext uri="{9D8B030D-6E8A-4147-A177-3AD203B41FA5}">
                      <a16:colId xmlns:a16="http://schemas.microsoft.com/office/drawing/2014/main" xmlns="" val="20004"/>
                    </a:ext>
                  </a:extLst>
                </a:gridCol>
              </a:tblGrid>
              <a:tr h="531174">
                <a:tc>
                  <a:txBody>
                    <a:bodyPr/>
                    <a:lstStyle/>
                    <a:p>
                      <a:endParaRPr lang="en-US" dirty="0"/>
                    </a:p>
                  </a:txBody>
                  <a:tcPr marL="91428" marR="91428"/>
                </a:tc>
                <a:tc>
                  <a:txBody>
                    <a:bodyPr/>
                    <a:lstStyle/>
                    <a:p>
                      <a:pPr algn="ctr"/>
                      <a:r>
                        <a:rPr lang="en-US" sz="1800" dirty="0">
                          <a:solidFill>
                            <a:srgbClr val="C00000"/>
                          </a:solidFill>
                        </a:rPr>
                        <a:t>MongoDB</a:t>
                      </a:r>
                    </a:p>
                  </a:txBody>
                  <a:tcPr marL="91428" marR="91428" anchor="ctr"/>
                </a:tc>
                <a:tc>
                  <a:txBody>
                    <a:bodyPr/>
                    <a:lstStyle/>
                    <a:p>
                      <a:pPr algn="ctr"/>
                      <a:r>
                        <a:rPr lang="en-US" sz="1800" dirty="0">
                          <a:solidFill>
                            <a:srgbClr val="C00000"/>
                          </a:solidFill>
                        </a:rPr>
                        <a:t>Redis</a:t>
                      </a:r>
                    </a:p>
                  </a:txBody>
                  <a:tcPr marL="91428" marR="91428" anchor="ctr"/>
                </a:tc>
                <a:tc>
                  <a:txBody>
                    <a:bodyPr/>
                    <a:lstStyle/>
                    <a:p>
                      <a:pPr algn="ctr"/>
                      <a:r>
                        <a:rPr lang="en-US" sz="1800" dirty="0">
                          <a:solidFill>
                            <a:srgbClr val="C00000"/>
                          </a:solidFill>
                        </a:rPr>
                        <a:t>MySQL</a:t>
                      </a:r>
                    </a:p>
                  </a:txBody>
                  <a:tcPr marL="91428" marR="91428" anchor="ctr"/>
                </a:tc>
                <a:tc>
                  <a:txBody>
                    <a:bodyPr/>
                    <a:lstStyle/>
                    <a:p>
                      <a:pPr algn="ctr"/>
                      <a:r>
                        <a:rPr lang="en-US" sz="1800" dirty="0">
                          <a:solidFill>
                            <a:srgbClr val="C00000"/>
                          </a:solidFill>
                        </a:rPr>
                        <a:t>Oracle</a:t>
                      </a:r>
                    </a:p>
                  </a:txBody>
                  <a:tcPr marL="91428" marR="91428" anchor="ctr"/>
                </a:tc>
                <a:extLst>
                  <a:ext uri="{0D108BD9-81ED-4DB2-BD59-A6C34878D82A}">
                    <a16:rowId xmlns:a16="http://schemas.microsoft.com/office/drawing/2014/main" xmlns="" val="10000"/>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Server</a:t>
                      </a:r>
                    </a:p>
                  </a:txBody>
                  <a:tcPr marL="91428" marR="91428"/>
                </a:tc>
                <a:tc>
                  <a:txBody>
                    <a:bodyPr/>
                    <a:lstStyle/>
                    <a:p>
                      <a:pPr algn="ctr"/>
                      <a:r>
                        <a:rPr lang="en-US" sz="1800" dirty="0">
                          <a:solidFill>
                            <a:srgbClr val="FF5A36"/>
                          </a:solidFill>
                        </a:rPr>
                        <a:t>mongod</a:t>
                      </a:r>
                    </a:p>
                  </a:txBody>
                  <a:tcPr marL="91428" marR="91428" anchor="ctr"/>
                </a:tc>
                <a:tc>
                  <a:txBody>
                    <a:bodyPr/>
                    <a:lstStyle/>
                    <a:p>
                      <a:pPr algn="ctr"/>
                      <a:r>
                        <a:rPr lang="en-US" sz="1800" dirty="0">
                          <a:solidFill>
                            <a:srgbClr val="FF5A36"/>
                          </a:solidFill>
                        </a:rPr>
                        <a:t>redis-server</a:t>
                      </a:r>
                    </a:p>
                  </a:txBody>
                  <a:tcPr marL="91428" marR="91428" anchor="ctr"/>
                </a:tc>
                <a:tc>
                  <a:txBody>
                    <a:bodyPr/>
                    <a:lstStyle/>
                    <a:p>
                      <a:pPr algn="ctr"/>
                      <a:r>
                        <a:rPr lang="en-US" sz="1800" dirty="0">
                          <a:solidFill>
                            <a:srgbClr val="FF5A36"/>
                          </a:solidFill>
                        </a:rPr>
                        <a:t>mysqld</a:t>
                      </a:r>
                    </a:p>
                  </a:txBody>
                  <a:tcPr marL="91428" marR="91428" anchor="ctr"/>
                </a:tc>
                <a:tc>
                  <a:txBody>
                    <a:bodyPr/>
                    <a:lstStyle/>
                    <a:p>
                      <a:pPr algn="ctr"/>
                      <a:r>
                        <a:rPr lang="en-US" sz="1800" dirty="0">
                          <a:solidFill>
                            <a:srgbClr val="FF5A36"/>
                          </a:solidFill>
                        </a:rPr>
                        <a:t>oracle</a:t>
                      </a:r>
                    </a:p>
                  </a:txBody>
                  <a:tcPr marL="91428" marR="91428" anchor="ctr"/>
                </a:tc>
                <a:extLst>
                  <a:ext uri="{0D108BD9-81ED-4DB2-BD59-A6C34878D82A}">
                    <a16:rowId xmlns:a16="http://schemas.microsoft.com/office/drawing/2014/main" xmlns="" val="10001"/>
                  </a:ext>
                </a:extLst>
              </a:tr>
              <a:tr h="5311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Database Client</a:t>
                      </a:r>
                    </a:p>
                  </a:txBody>
                  <a:tcPr marL="91428" marR="91428"/>
                </a:tc>
                <a:tc>
                  <a:txBody>
                    <a:bodyPr/>
                    <a:lstStyle/>
                    <a:p>
                      <a:pPr algn="ctr"/>
                      <a:r>
                        <a:rPr lang="en-US" sz="1800" dirty="0">
                          <a:solidFill>
                            <a:srgbClr val="FF5A36"/>
                          </a:solidFill>
                        </a:rPr>
                        <a:t>mongo</a:t>
                      </a:r>
                    </a:p>
                  </a:txBody>
                  <a:tcPr marL="91428" marR="91428" anchor="ctr"/>
                </a:tc>
                <a:tc>
                  <a:txBody>
                    <a:bodyPr/>
                    <a:lstStyle/>
                    <a:p>
                      <a:pPr algn="ctr"/>
                      <a:r>
                        <a:rPr lang="en-US" sz="1800" dirty="0">
                          <a:solidFill>
                            <a:srgbClr val="FF5A36"/>
                          </a:solidFill>
                        </a:rPr>
                        <a:t>redis-cli</a:t>
                      </a:r>
                    </a:p>
                  </a:txBody>
                  <a:tcPr marL="91428" marR="91428" anchor="ctr"/>
                </a:tc>
                <a:tc>
                  <a:txBody>
                    <a:bodyPr/>
                    <a:lstStyle/>
                    <a:p>
                      <a:pPr algn="ctr"/>
                      <a:r>
                        <a:rPr lang="en-US" sz="1800" dirty="0">
                          <a:solidFill>
                            <a:srgbClr val="FF5A36"/>
                          </a:solidFill>
                        </a:rPr>
                        <a:t>mysql</a:t>
                      </a:r>
                    </a:p>
                  </a:txBody>
                  <a:tcPr marL="91428" marR="91428" anchor="ctr"/>
                </a:tc>
                <a:tc>
                  <a:txBody>
                    <a:bodyPr/>
                    <a:lstStyle/>
                    <a:p>
                      <a:pPr algn="ctr"/>
                      <a:r>
                        <a:rPr lang="en-US" sz="1800" dirty="0">
                          <a:solidFill>
                            <a:srgbClr val="FF5A36"/>
                          </a:solidFill>
                        </a:rPr>
                        <a:t>sqlplus</a:t>
                      </a:r>
                    </a:p>
                  </a:txBody>
                  <a:tcPr marL="91428" marR="91428" anchor="ctr"/>
                </a:tc>
                <a:extLst>
                  <a:ext uri="{0D108BD9-81ED-4DB2-BD59-A6C34878D82A}">
                    <a16:rowId xmlns:a16="http://schemas.microsoft.com/office/drawing/2014/main" xmlns="" val="10002"/>
                  </a:ext>
                </a:extLst>
              </a:tr>
            </a:tbl>
          </a:graphicData>
        </a:graphic>
      </p:graphicFrame>
      <p:pic>
        <p:nvPicPr>
          <p:cNvPr id="5" name="Picture 4">
            <a:extLst>
              <a:ext uri="{FF2B5EF4-FFF2-40B4-BE49-F238E27FC236}">
                <a16:creationId xmlns:a16="http://schemas.microsoft.com/office/drawing/2014/main" xmlns="" id="{865B8DA0-3A9B-40BF-8B7A-5487FBB1AB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F3809AD-B0D2-4E06-B277-05D97FB9F41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33024512"/>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start server and client </a:t>
            </a:r>
          </a:p>
        </p:txBody>
      </p:sp>
      <p:sp>
        <p:nvSpPr>
          <p:cNvPr id="7" name="Rectangle 6"/>
          <p:cNvSpPr/>
          <p:nvPr/>
        </p:nvSpPr>
        <p:spPr>
          <a:xfrm>
            <a:off x="478582" y="714356"/>
            <a:ext cx="10038861"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server</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mongod.exe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sp>
        <p:nvSpPr>
          <p:cNvPr id="4" name="Rectangle 3"/>
          <p:cNvSpPr/>
          <p:nvPr/>
        </p:nvSpPr>
        <p:spPr>
          <a:xfrm>
            <a:off x="478583" y="3249698"/>
            <a:ext cx="9999160" cy="1785104"/>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--bind_ip_all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stp10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 </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r>
              <a:rPr lang="en-US" sz="2200" dirty="0">
                <a:solidFill>
                  <a:srgbClr val="C00000"/>
                </a:solidFill>
                <a:latin typeface="Calibri" panose="020F0502020204030204" pitchFamily="34" charset="0"/>
                <a:cs typeface="Calibri" panose="020F0502020204030204" pitchFamily="34" charset="0"/>
              </a:rPr>
              <a:t>mongod</a:t>
            </a:r>
            <a:r>
              <a:rPr lang="en-US" sz="2200" dirty="0">
                <a:solidFill>
                  <a:srgbClr val="049DC8"/>
                </a:solidFill>
                <a:latin typeface="Calibri" panose="020F0502020204030204" pitchFamily="34" charset="0"/>
                <a:cs typeface="Calibri" panose="020F0502020204030204" pitchFamily="34" charset="0"/>
              </a:rPr>
              <a:t> --dbpath</a:t>
            </a:r>
            <a:r>
              <a:rPr lang="en-US" sz="2200" dirty="0">
                <a:solidFill>
                  <a:schemeClr val="tx1">
                    <a:lumMod val="65000"/>
                    <a:lumOff val="35000"/>
                  </a:schemeClr>
                </a:solidFill>
                <a:latin typeface="Calibri" panose="020F0502020204030204" pitchFamily="34" charset="0"/>
                <a:cs typeface="Calibri" panose="020F0502020204030204" pitchFamily="34" charset="0"/>
              </a:rPr>
              <a:t>="c:\database"</a:t>
            </a:r>
            <a:r>
              <a:rPr lang="en-US" sz="2200" dirty="0">
                <a:solidFill>
                  <a:srgbClr val="049DC8"/>
                </a:solidFill>
                <a:latin typeface="Calibri" panose="020F0502020204030204" pitchFamily="34" charset="0"/>
                <a:cs typeface="Calibri" panose="020F0502020204030204" pitchFamily="34" charset="0"/>
              </a:rPr>
              <a:t> --bind_ip</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--journal</a:t>
            </a:r>
          </a:p>
          <a:p>
            <a:endParaRPr lang="en-US" sz="2200" dirty="0">
              <a:solidFill>
                <a:srgbClr val="049DC8"/>
              </a:solidFill>
              <a:latin typeface="Calibri" panose="020F0502020204030204" pitchFamily="34" charset="0"/>
              <a:cs typeface="Calibri" panose="020F0502020204030204" pitchFamily="34" charset="0"/>
            </a:endParaRPr>
          </a:p>
        </p:txBody>
      </p:sp>
      <p:sp>
        <p:nvSpPr>
          <p:cNvPr id="5" name="Rectangle 4"/>
          <p:cNvSpPr/>
          <p:nvPr/>
        </p:nvSpPr>
        <p:spPr>
          <a:xfrm>
            <a:off x="478582" y="1268498"/>
            <a:ext cx="10441160" cy="1169551"/>
          </a:xfrm>
          <a:prstGeom prst="rect">
            <a:avLst/>
          </a:prstGeom>
        </p:spPr>
        <p:txBody>
          <a:bodyPr wrap="square">
            <a:spAutoFit/>
          </a:bodyPr>
          <a:lstStyle/>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--dbpath option points to your database directory.</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--bind_ip_all option : bind to all ip addresses.</a:t>
            </a:r>
          </a:p>
          <a:p>
            <a:pPr marL="285750" indent="-285750">
              <a:buFont typeface="Arial" panose="020B0604020202020204" pitchFamily="34" charset="0"/>
              <a:buChar char="•"/>
            </a:pPr>
            <a:endParaRPr lang="en-US" sz="800" dirty="0">
              <a:solidFill>
                <a:srgbClr val="036883"/>
              </a:solidFill>
              <a:latin typeface="Palatino Linotype" panose="02040502050505030304" pitchFamily="18" charset="0"/>
            </a:endParaRPr>
          </a:p>
          <a:p>
            <a:pPr marL="285750" indent="-285750">
              <a:buFont typeface="Arial" panose="020B0604020202020204" pitchFamily="34" charset="0"/>
              <a:buChar char="•"/>
            </a:pPr>
            <a:r>
              <a:rPr lang="en-US" dirty="0">
                <a:solidFill>
                  <a:srgbClr val="036883"/>
                </a:solidFill>
                <a:latin typeface="Palatino Linotype" panose="02040502050505030304" pitchFamily="18" charset="0"/>
              </a:rPr>
              <a:t>The --bind_ip arg option : comma separated list of ip addresses to listen on,  localhost by default.</a:t>
            </a:r>
          </a:p>
        </p:txBody>
      </p:sp>
      <p:sp>
        <p:nvSpPr>
          <p:cNvPr id="8" name="Rectangle 7"/>
          <p:cNvSpPr/>
          <p:nvPr/>
        </p:nvSpPr>
        <p:spPr>
          <a:xfrm>
            <a:off x="478582" y="5023436"/>
            <a:ext cx="10035893" cy="430887"/>
          </a:xfrm>
          <a:prstGeom prst="rect">
            <a:avLst/>
          </a:prstGeom>
        </p:spPr>
        <p:txBody>
          <a:bodyPr wrap="square">
            <a:spAutoFit/>
          </a:bodyPr>
          <a:lstStyle/>
          <a:p>
            <a:r>
              <a:rPr lang="en-US" sz="2200" dirty="0">
                <a:latin typeface="Palatino Linotype" panose="02040502050505030304" pitchFamily="18" charset="0"/>
              </a:rPr>
              <a:t>To start </a:t>
            </a:r>
            <a:r>
              <a:rPr lang="en-US" sz="2200" dirty="0">
                <a:solidFill>
                  <a:srgbClr val="FF5A36"/>
                </a:solidFill>
                <a:latin typeface="Palatino Linotype" panose="02040502050505030304" pitchFamily="18" charset="0"/>
              </a:rPr>
              <a:t>MongoDB client</a:t>
            </a:r>
            <a:r>
              <a:rPr lang="en-US" sz="2200" dirty="0">
                <a:latin typeface="Palatino Linotype" panose="02040502050505030304" pitchFamily="18" charset="0"/>
              </a:rPr>
              <a:t>, execute </a:t>
            </a:r>
            <a:r>
              <a:rPr lang="en-US" sz="2200" b="1" dirty="0">
                <a:solidFill>
                  <a:srgbClr val="C00000"/>
                </a:solidFill>
                <a:latin typeface="Palatino Linotype" panose="02040502050505030304" pitchFamily="18" charset="0"/>
              </a:rPr>
              <a:t>mongo.exe</a:t>
            </a:r>
            <a:r>
              <a:rPr lang="en-US" sz="2200" dirty="0">
                <a:solidFill>
                  <a:srgbClr val="036883"/>
                </a:solidFill>
                <a:latin typeface="Palatino Linotype" panose="02040502050505030304" pitchFamily="18" charset="0"/>
              </a:rPr>
              <a:t>.</a:t>
            </a:r>
            <a:endParaRPr lang="en-IN" sz="2200" dirty="0">
              <a:solidFill>
                <a:srgbClr val="036883"/>
              </a:solidFill>
              <a:latin typeface="Palatino Linotype" panose="02040502050505030304" pitchFamily="18" charset="0"/>
            </a:endParaRPr>
          </a:p>
        </p:txBody>
      </p:sp>
      <p:cxnSp>
        <p:nvCxnSpPr>
          <p:cNvPr id="10" name="Straight Connector 9"/>
          <p:cNvCxnSpPr>
            <a:cxnSpLocks/>
          </p:cNvCxnSpPr>
          <p:nvPr/>
        </p:nvCxnSpPr>
        <p:spPr>
          <a:xfrm>
            <a:off x="478582" y="4802016"/>
            <a:ext cx="11305256"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78582" y="5539879"/>
            <a:ext cx="9999161" cy="769441"/>
          </a:xfrm>
          <a:prstGeom prst="rect">
            <a:avLst/>
          </a:prstGeom>
        </p:spPr>
        <p:txBody>
          <a:bodyPr wrap="square">
            <a:spAutoFit/>
          </a:bodyPr>
          <a:lstStyle/>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"192.168.100.20:27017/db1"</a:t>
            </a:r>
          </a:p>
          <a:p>
            <a:r>
              <a:rPr lang="en-US" sz="2200" dirty="0">
                <a:solidFill>
                  <a:srgbClr val="C00000"/>
                </a:solidFill>
                <a:latin typeface="Calibri" panose="020F0502020204030204" pitchFamily="34" charset="0"/>
                <a:cs typeface="Calibri" panose="020F0502020204030204" pitchFamily="34" charset="0"/>
              </a:rPr>
              <a:t>mongo</a:t>
            </a:r>
            <a:r>
              <a:rPr lang="en-US" sz="2200" dirty="0">
                <a:solidFill>
                  <a:srgbClr val="049DC8"/>
                </a:solidFill>
                <a:latin typeface="Calibri" panose="020F0502020204030204" pitchFamily="34" charset="0"/>
                <a:cs typeface="Calibri" panose="020F0502020204030204" pitchFamily="34" charset="0"/>
              </a:rPr>
              <a:t> --host </a:t>
            </a:r>
            <a:r>
              <a:rPr lang="en-US" sz="2200" dirty="0">
                <a:solidFill>
                  <a:schemeClr val="tx1">
                    <a:lumMod val="65000"/>
                    <a:lumOff val="35000"/>
                  </a:schemeClr>
                </a:solidFill>
                <a:latin typeface="Calibri" panose="020F0502020204030204" pitchFamily="34" charset="0"/>
                <a:cs typeface="Calibri" panose="020F0502020204030204" pitchFamily="34" charset="0"/>
              </a:rPr>
              <a:t>"192.168.100.20"</a:t>
            </a:r>
            <a:r>
              <a:rPr lang="en-US" sz="2200" dirty="0">
                <a:solidFill>
                  <a:srgbClr val="049DC8"/>
                </a:solidFill>
                <a:latin typeface="Calibri" panose="020F0502020204030204" pitchFamily="34" charset="0"/>
                <a:cs typeface="Calibri" panose="020F0502020204030204" pitchFamily="34" charset="0"/>
              </a:rPr>
              <a:t> --port </a:t>
            </a:r>
            <a:r>
              <a:rPr lang="en-US" sz="2200" dirty="0">
                <a:solidFill>
                  <a:schemeClr val="tx1">
                    <a:lumMod val="65000"/>
                    <a:lumOff val="35000"/>
                  </a:schemeClr>
                </a:solidFill>
                <a:latin typeface="Calibri" panose="020F0502020204030204" pitchFamily="34" charset="0"/>
                <a:cs typeface="Calibri" panose="020F0502020204030204" pitchFamily="34" charset="0"/>
              </a:rPr>
              <a:t>"27017"</a:t>
            </a:r>
          </a:p>
        </p:txBody>
      </p:sp>
      <p:sp>
        <p:nvSpPr>
          <p:cNvPr id="2" name="Rectangle 1"/>
          <p:cNvSpPr/>
          <p:nvPr/>
        </p:nvSpPr>
        <p:spPr>
          <a:xfrm>
            <a:off x="478582" y="2636912"/>
            <a:ext cx="5872324" cy="369332"/>
          </a:xfrm>
          <a:prstGeom prst="rect">
            <a:avLst/>
          </a:prstGeom>
        </p:spPr>
        <p:txBody>
          <a:bodyPr wrap="square">
            <a:spAutoFit/>
          </a:bodyPr>
          <a:lstStyle/>
          <a:p>
            <a:r>
              <a:rPr lang="en-US" dirty="0">
                <a:solidFill>
                  <a:srgbClr val="049DC8"/>
                </a:solidFill>
                <a:latin typeface="Palatino Linotype" panose="02040502050505030304" pitchFamily="18" charset="0"/>
                <a:cs typeface="Calibri" panose="020F0502020204030204" pitchFamily="34" charset="0"/>
              </a:rPr>
              <a:t>--bind_ip &lt;hostnames | ipaddresses&gt;</a:t>
            </a:r>
          </a:p>
        </p:txBody>
      </p:sp>
      <p:pic>
        <p:nvPicPr>
          <p:cNvPr id="12" name="Picture 11">
            <a:extLst>
              <a:ext uri="{FF2B5EF4-FFF2-40B4-BE49-F238E27FC236}">
                <a16:creationId xmlns:a16="http://schemas.microsoft.com/office/drawing/2014/main" xmlns="" id="{DDA7439B-D822-47CF-ABB8-C5319C502BA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B4DB4A67-46EB-47E0-9186-7676039E407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08685988"/>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comparison operator</a:t>
            </a:r>
          </a:p>
        </p:txBody>
      </p:sp>
      <p:sp>
        <p:nvSpPr>
          <p:cNvPr id="3" name="Rectangle 2"/>
          <p:cNvSpPr/>
          <p:nvPr/>
        </p:nvSpPr>
        <p:spPr>
          <a:xfrm>
            <a:off x="1706493" y="152400"/>
            <a:ext cx="8807740" cy="1563377"/>
          </a:xfrm>
          <a:prstGeom prst="rect">
            <a:avLst/>
          </a:prstGeom>
        </p:spPr>
        <p:txBody>
          <a:bodyPr wrap="square">
            <a:spAutoFit/>
          </a:bodyPr>
          <a:lstStyle/>
          <a:p>
            <a:pPr>
              <a:lnSpc>
                <a:spcPct val="150000"/>
              </a:lnSpc>
            </a:pPr>
            <a:r>
              <a:rPr lang="en-US" sz="2200" dirty="0">
                <a:solidFill>
                  <a:srgbClr val="FC6F0D"/>
                </a:solidFill>
                <a:latin typeface="Calibri" panose="020F0502020204030204" pitchFamily="34" charset="0"/>
                <a:cs typeface="Calibri" panose="020F0502020204030204" pitchFamily="34" charset="0"/>
              </a:rPr>
              <a:t>db.version()		</a:t>
            </a:r>
            <a:r>
              <a:rPr lang="en-US" sz="2200" dirty="0">
                <a:solidFill>
                  <a:srgbClr val="00B050"/>
                </a:solidFill>
                <a:latin typeface="Calibri" panose="020F0502020204030204" pitchFamily="34" charset="0"/>
                <a:cs typeface="Calibri" panose="020F0502020204030204" pitchFamily="34" charset="0"/>
              </a:rPr>
              <a:t>// version number</a:t>
            </a:r>
          </a:p>
          <a:p>
            <a:pPr>
              <a:lnSpc>
                <a:spcPct val="150000"/>
              </a:lnSpc>
            </a:pPr>
            <a:r>
              <a:rPr lang="en-US" sz="2200" dirty="0">
                <a:solidFill>
                  <a:srgbClr val="FC6F0D"/>
                </a:solidFill>
                <a:latin typeface="Calibri" panose="020F0502020204030204" pitchFamily="34" charset="0"/>
                <a:cs typeface="Calibri" panose="020F0502020204030204" pitchFamily="34" charset="0"/>
              </a:rPr>
              <a:t>db.getMongo(); 	</a:t>
            </a:r>
            <a:r>
              <a:rPr lang="en-US" sz="2200" dirty="0">
                <a:solidFill>
                  <a:srgbClr val="00B050"/>
                </a:solidFill>
                <a:latin typeface="Calibri" panose="020F0502020204030204" pitchFamily="34" charset="0"/>
                <a:cs typeface="Calibri" panose="020F0502020204030204" pitchFamily="34" charset="0"/>
              </a:rPr>
              <a:t>// connection to 192.168.100.20:27017</a:t>
            </a:r>
          </a:p>
          <a:p>
            <a:pPr>
              <a:lnSpc>
                <a:spcPct val="150000"/>
              </a:lnSpc>
            </a:pPr>
            <a:r>
              <a:rPr lang="en-US" sz="2200" dirty="0">
                <a:solidFill>
                  <a:srgbClr val="FC6F0D"/>
                </a:solidFill>
                <a:latin typeface="Calibri" panose="020F0502020204030204" pitchFamily="34" charset="0"/>
                <a:cs typeface="Calibri" panose="020F0502020204030204" pitchFamily="34" charset="0"/>
              </a:rPr>
              <a:t>getHostName()		</a:t>
            </a:r>
            <a:r>
              <a:rPr lang="en-US" sz="2200" dirty="0">
                <a:solidFill>
                  <a:srgbClr val="00B050"/>
                </a:solidFill>
                <a:latin typeface="Calibri" panose="020F0502020204030204" pitchFamily="34" charset="0"/>
                <a:cs typeface="Calibri" panose="020F0502020204030204" pitchFamily="34" charset="0"/>
              </a:rPr>
              <a:t>// stp5</a:t>
            </a:r>
          </a:p>
        </p:txBody>
      </p:sp>
      <p:pic>
        <p:nvPicPr>
          <p:cNvPr id="4" name="Picture 3">
            <a:extLst>
              <a:ext uri="{FF2B5EF4-FFF2-40B4-BE49-F238E27FC236}">
                <a16:creationId xmlns:a16="http://schemas.microsoft.com/office/drawing/2014/main" xmlns="" id="{1303F7B1-3626-44ED-A401-FF4338EE769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66171ED-844F-4F29-B865-EBD273C8DE5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10173953"/>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graphicFrame>
        <p:nvGraphicFramePr>
          <p:cNvPr id="7" name="Table 6"/>
          <p:cNvGraphicFramePr>
            <a:graphicFrameLocks noGrp="1"/>
          </p:cNvGraphicFramePr>
          <p:nvPr>
            <p:extLst>
              <p:ext uri="{D42A27DB-BD31-4B8C-83A1-F6EECF244321}">
                <p14:modId xmlns:p14="http://schemas.microsoft.com/office/powerpoint/2010/main" xmlns="" val="1467625390"/>
              </p:ext>
            </p:extLst>
          </p:nvPr>
        </p:nvGraphicFramePr>
        <p:xfrm>
          <a:off x="1676182" y="1066800"/>
          <a:ext cx="8838051" cy="4551992"/>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3">
                  <a:extLst>
                    <a:ext uri="{9D8B030D-6E8A-4147-A177-3AD203B41FA5}">
                      <a16:colId xmlns:a16="http://schemas.microsoft.com/office/drawing/2014/main" xmlns="" val="20001"/>
                    </a:ext>
                  </a:extLst>
                </a:gridCol>
              </a:tblGrid>
              <a:tr h="568999">
                <a:tc>
                  <a:txBody>
                    <a:bodyPr/>
                    <a:lstStyle/>
                    <a:p>
                      <a:pPr algn="ctr" fontAlgn="base"/>
                      <a:r>
                        <a:rPr lang="en-IN" sz="2000" u="none" dirty="0">
                          <a:solidFill>
                            <a:srgbClr val="006C86"/>
                          </a:solidFill>
                          <a:effectLst/>
                          <a:latin typeface="Palatino Linotype" panose="02040502050505030304" pitchFamily="18" charset="0"/>
                        </a:rPr>
                        <a:t>$eq</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568999">
                <a:tc>
                  <a:txBody>
                    <a:bodyPr/>
                    <a:lstStyle/>
                    <a:p>
                      <a:pPr algn="ctr" fontAlgn="base"/>
                      <a:r>
                        <a:rPr lang="en-IN" sz="2000" u="none" dirty="0">
                          <a:solidFill>
                            <a:srgbClr val="006C86"/>
                          </a:solidFill>
                          <a:effectLst/>
                          <a:latin typeface="Palatino Linotype" panose="02040502050505030304" pitchFamily="18" charset="0"/>
                        </a:rPr>
                        <a:t>$gt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568999">
                <a:tc>
                  <a:txBody>
                    <a:bodyPr/>
                    <a:lstStyle/>
                    <a:p>
                      <a:pPr algn="ctr" fontAlgn="base"/>
                      <a:r>
                        <a:rPr lang="en-IN" sz="2000" u="none" dirty="0">
                          <a:solidFill>
                            <a:srgbClr val="006C86"/>
                          </a:solidFill>
                          <a:effectLst/>
                          <a:latin typeface="Palatino Linotype" panose="02040502050505030304" pitchFamily="18" charset="0"/>
                        </a:rPr>
                        <a:t>$gte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greater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568999">
                <a:tc>
                  <a:txBody>
                    <a:bodyPr/>
                    <a:lstStyle/>
                    <a:p>
                      <a:pPr algn="ctr" fontAlgn="base"/>
                      <a:r>
                        <a:rPr lang="en-IN" sz="2000" u="none" dirty="0">
                          <a:solidFill>
                            <a:srgbClr val="006C86"/>
                          </a:solidFill>
                          <a:effectLst/>
                          <a:latin typeface="Palatino Linotype" panose="02040502050505030304" pitchFamily="18" charset="0"/>
                        </a:rPr>
                        <a:t>$lt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568999">
                <a:tc>
                  <a:txBody>
                    <a:bodyPr/>
                    <a:lstStyle/>
                    <a:p>
                      <a:pPr algn="ctr" fontAlgn="base"/>
                      <a:r>
                        <a:rPr lang="en-IN" sz="2000" u="none" dirty="0">
                          <a:solidFill>
                            <a:srgbClr val="006C86"/>
                          </a:solidFill>
                          <a:effectLst/>
                          <a:latin typeface="Palatino Linotype" panose="02040502050505030304" pitchFamily="18" charset="0"/>
                        </a:rPr>
                        <a:t>$lte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values that are less than or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568999">
                <a:tc>
                  <a:txBody>
                    <a:bodyPr/>
                    <a:lstStyle/>
                    <a:p>
                      <a:pPr algn="ctr" fontAlgn="base"/>
                      <a:r>
                        <a:rPr lang="en-IN" sz="2000" u="none" dirty="0">
                          <a:solidFill>
                            <a:srgbClr val="006C86"/>
                          </a:solidFill>
                          <a:effectLst/>
                          <a:latin typeface="Palatino Linotype" panose="02040502050505030304" pitchFamily="18" charset="0"/>
                        </a:rPr>
                        <a:t>$ne</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all values that are not equal to a specified value.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5"/>
                  </a:ext>
                </a:extLst>
              </a:tr>
              <a:tr h="568999">
                <a:tc>
                  <a:txBody>
                    <a:bodyPr/>
                    <a:lstStyle/>
                    <a:p>
                      <a:pPr algn="ctr" fontAlgn="base"/>
                      <a:r>
                        <a:rPr lang="en-IN" sz="2000" u="none" dirty="0">
                          <a:solidFill>
                            <a:srgbClr val="006C86"/>
                          </a:solidFill>
                          <a:effectLst/>
                          <a:latin typeface="Palatino Linotype" panose="02040502050505030304" pitchFamily="18" charset="0"/>
                        </a:rPr>
                        <a:t>$in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any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r h="568999">
                <a:tc>
                  <a:txBody>
                    <a:bodyPr/>
                    <a:lstStyle/>
                    <a:p>
                      <a:pPr algn="ctr" fontAlgn="base"/>
                      <a:r>
                        <a:rPr lang="en-IN" sz="2000" u="none" dirty="0">
                          <a:solidFill>
                            <a:srgbClr val="006C86"/>
                          </a:solidFill>
                          <a:effectLst/>
                          <a:latin typeface="Palatino Linotype" panose="02040502050505030304" pitchFamily="18" charset="0"/>
                        </a:rPr>
                        <a:t>$nin</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Matches none of the values specified in an array.</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7"/>
                  </a:ext>
                </a:extLst>
              </a:tr>
            </a:tbl>
          </a:graphicData>
        </a:graphic>
      </p:graphicFrame>
      <p:pic>
        <p:nvPicPr>
          <p:cNvPr id="4" name="Picture 3">
            <a:extLst>
              <a:ext uri="{FF2B5EF4-FFF2-40B4-BE49-F238E27FC236}">
                <a16:creationId xmlns:a16="http://schemas.microsoft.com/office/drawing/2014/main" xmlns="" id="{47D165E7-5914-4251-8055-AFF62DBDC63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F9A664F6-B496-453B-9F24-C5557D09014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2805682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comparison operator</a:t>
            </a:r>
          </a:p>
        </p:txBody>
      </p:sp>
      <p:sp>
        <p:nvSpPr>
          <p:cNvPr id="2" name="Rectangle 1"/>
          <p:cNvSpPr/>
          <p:nvPr/>
        </p:nvSpPr>
        <p:spPr>
          <a:xfrm>
            <a:off x="1676182" y="767357"/>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$eq</a:t>
            </a:r>
          </a:p>
        </p:txBody>
      </p:sp>
      <p:sp>
        <p:nvSpPr>
          <p:cNvPr id="3" name="Rectangle 2"/>
          <p:cNvSpPr/>
          <p:nvPr/>
        </p:nvSpPr>
        <p:spPr>
          <a:xfrm>
            <a:off x="1676183" y="1192887"/>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{$eq: value} }</a:t>
            </a:r>
            <a:endParaRPr lang="en-US" dirty="0">
              <a:latin typeface="Consolas" panose="020B0609020204030204" pitchFamily="49" charset="0"/>
            </a:endParaRPr>
          </a:p>
        </p:txBody>
      </p:sp>
      <p:sp>
        <p:nvSpPr>
          <p:cNvPr id="6" name="Rectangle 5"/>
          <p:cNvSpPr/>
          <p:nvPr/>
        </p:nvSpPr>
        <p:spPr>
          <a:xfrm>
            <a:off x="6323777" y="750534"/>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8" name="Rectangle 7"/>
          <p:cNvSpPr/>
          <p:nvPr/>
        </p:nvSpPr>
        <p:spPr>
          <a:xfrm>
            <a:off x="6323778" y="1176064"/>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{$ne: value} }</a:t>
            </a:r>
          </a:p>
        </p:txBody>
      </p:sp>
      <p:sp>
        <p:nvSpPr>
          <p:cNvPr id="9" name="Rectangle 8"/>
          <p:cNvSpPr/>
          <p:nvPr/>
        </p:nvSpPr>
        <p:spPr>
          <a:xfrm>
            <a:off x="1681129" y="2056235"/>
            <a:ext cx="55059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a:t>
            </a:r>
          </a:p>
        </p:txBody>
      </p:sp>
      <p:sp>
        <p:nvSpPr>
          <p:cNvPr id="10" name="Rectangle 9"/>
          <p:cNvSpPr/>
          <p:nvPr/>
        </p:nvSpPr>
        <p:spPr>
          <a:xfrm>
            <a:off x="1681131" y="2481765"/>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 value} }</a:t>
            </a:r>
          </a:p>
        </p:txBody>
      </p:sp>
      <p:sp>
        <p:nvSpPr>
          <p:cNvPr id="11" name="Rectangle 10"/>
          <p:cNvSpPr/>
          <p:nvPr/>
        </p:nvSpPr>
        <p:spPr>
          <a:xfrm>
            <a:off x="6328726" y="2039412"/>
            <a:ext cx="688625"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$gte</a:t>
            </a:r>
          </a:p>
        </p:txBody>
      </p:sp>
      <p:sp>
        <p:nvSpPr>
          <p:cNvPr id="12" name="Rectangle 11"/>
          <p:cNvSpPr/>
          <p:nvPr/>
        </p:nvSpPr>
        <p:spPr>
          <a:xfrm>
            <a:off x="6328726" y="2464942"/>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{$gte: value} }</a:t>
            </a:r>
          </a:p>
        </p:txBody>
      </p:sp>
      <p:sp>
        <p:nvSpPr>
          <p:cNvPr id="13" name="Rectangle 12"/>
          <p:cNvSpPr/>
          <p:nvPr/>
        </p:nvSpPr>
        <p:spPr>
          <a:xfrm>
            <a:off x="1741382" y="3369853"/>
            <a:ext cx="485967"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a:t>
            </a:r>
          </a:p>
        </p:txBody>
      </p:sp>
      <p:sp>
        <p:nvSpPr>
          <p:cNvPr id="14" name="Rectangle 13"/>
          <p:cNvSpPr/>
          <p:nvPr/>
        </p:nvSpPr>
        <p:spPr>
          <a:xfrm>
            <a:off x="1741384" y="3795383"/>
            <a:ext cx="3096920"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 value} }</a:t>
            </a:r>
          </a:p>
        </p:txBody>
      </p:sp>
      <p:sp>
        <p:nvSpPr>
          <p:cNvPr id="15" name="Rectangle 14"/>
          <p:cNvSpPr/>
          <p:nvPr/>
        </p:nvSpPr>
        <p:spPr>
          <a:xfrm>
            <a:off x="6388977" y="3353030"/>
            <a:ext cx="62400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$lte</a:t>
            </a:r>
          </a:p>
        </p:txBody>
      </p:sp>
      <p:sp>
        <p:nvSpPr>
          <p:cNvPr id="16" name="Rectangle 15"/>
          <p:cNvSpPr/>
          <p:nvPr/>
        </p:nvSpPr>
        <p:spPr>
          <a:xfrm>
            <a:off x="6388979" y="3778560"/>
            <a:ext cx="322353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{$lte: value} }</a:t>
            </a:r>
          </a:p>
        </p:txBody>
      </p:sp>
      <p:sp>
        <p:nvSpPr>
          <p:cNvPr id="17" name="Rectangle 16"/>
          <p:cNvSpPr/>
          <p:nvPr/>
        </p:nvSpPr>
        <p:spPr>
          <a:xfrm>
            <a:off x="1806007" y="4665659"/>
            <a:ext cx="615794"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$ne</a:t>
            </a:r>
          </a:p>
        </p:txBody>
      </p:sp>
      <p:sp>
        <p:nvSpPr>
          <p:cNvPr id="19" name="Rectangle 18"/>
          <p:cNvSpPr/>
          <p:nvPr/>
        </p:nvSpPr>
        <p:spPr>
          <a:xfrm>
            <a:off x="1806007" y="5091189"/>
            <a:ext cx="689554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{$in: [&lt;value1&gt;, &lt;value2&gt;, ..., &lt;valueN&gt;]} }</a:t>
            </a:r>
          </a:p>
        </p:txBody>
      </p:sp>
      <p:pic>
        <p:nvPicPr>
          <p:cNvPr id="20" name="Picture 19">
            <a:extLst>
              <a:ext uri="{FF2B5EF4-FFF2-40B4-BE49-F238E27FC236}">
                <a16:creationId xmlns:a16="http://schemas.microsoft.com/office/drawing/2014/main" xmlns="" id="{28355F3B-CA8A-49EE-86A9-C775BA49A0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1" name="Footer Placeholder 2">
            <a:extLst>
              <a:ext uri="{FF2B5EF4-FFF2-40B4-BE49-F238E27FC236}">
                <a16:creationId xmlns:a16="http://schemas.microsoft.com/office/drawing/2014/main" xmlns="" id="{ED2E7A17-9BC2-4F3A-A6DC-835F2245C4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58368286"/>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logical operator</a:t>
            </a:r>
          </a:p>
        </p:txBody>
      </p:sp>
      <p:pic>
        <p:nvPicPr>
          <p:cNvPr id="3" name="Picture 2">
            <a:extLst>
              <a:ext uri="{FF2B5EF4-FFF2-40B4-BE49-F238E27FC236}">
                <a16:creationId xmlns:a16="http://schemas.microsoft.com/office/drawing/2014/main" xmlns="" id="{6B7244F9-CD20-445A-A046-C3528E5AF2D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4020BE7-1A60-4E8B-B07A-467DA4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74740540"/>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graphicFrame>
        <p:nvGraphicFramePr>
          <p:cNvPr id="7" name="Table 6"/>
          <p:cNvGraphicFramePr>
            <a:graphicFrameLocks noGrp="1"/>
          </p:cNvGraphicFramePr>
          <p:nvPr>
            <p:extLst>
              <p:ext uri="{D42A27DB-BD31-4B8C-83A1-F6EECF244321}">
                <p14:modId xmlns:p14="http://schemas.microsoft.com/office/powerpoint/2010/main" xmlns="" val="1091694472"/>
              </p:ext>
            </p:extLst>
          </p:nvPr>
        </p:nvGraphicFramePr>
        <p:xfrm>
          <a:off x="1676183" y="1066800"/>
          <a:ext cx="8838050" cy="2875590"/>
        </p:xfrm>
        <a:graphic>
          <a:graphicData uri="http://schemas.openxmlformats.org/drawingml/2006/table">
            <a:tbl>
              <a:tblPr>
                <a:tableStyleId>{616DA210-FB5B-4158-B5E0-FEB733F419BA}</a:tableStyleId>
              </a:tblPr>
              <a:tblGrid>
                <a:gridCol w="886628">
                  <a:extLst>
                    <a:ext uri="{9D8B030D-6E8A-4147-A177-3AD203B41FA5}">
                      <a16:colId xmlns:a16="http://schemas.microsoft.com/office/drawing/2014/main" xmlns="" val="20000"/>
                    </a:ext>
                  </a:extLst>
                </a:gridCol>
                <a:gridCol w="7951422">
                  <a:extLst>
                    <a:ext uri="{9D8B030D-6E8A-4147-A177-3AD203B41FA5}">
                      <a16:colId xmlns:a16="http://schemas.microsoft.com/office/drawing/2014/main" xmlns="" val="20001"/>
                    </a:ext>
                  </a:extLst>
                </a:gridCol>
              </a:tblGrid>
              <a:tr h="958530">
                <a:tc>
                  <a:txBody>
                    <a:bodyPr/>
                    <a:lstStyle/>
                    <a:p>
                      <a:pPr algn="ctr" fontAlgn="base"/>
                      <a:r>
                        <a:rPr lang="en-IN" sz="2000" u="none" dirty="0">
                          <a:solidFill>
                            <a:srgbClr val="006C86"/>
                          </a:solidFill>
                          <a:effectLst/>
                          <a:latin typeface="Palatino Linotype" panose="02040502050505030304" pitchFamily="18" charset="0"/>
                        </a:rPr>
                        <a:t>$or</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OR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either clause.</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958530">
                <a:tc>
                  <a:txBody>
                    <a:bodyPr/>
                    <a:lstStyle/>
                    <a:p>
                      <a:pPr algn="ctr" fontAlgn="base"/>
                      <a:r>
                        <a:rPr lang="en-IN" sz="2000" u="none" dirty="0">
                          <a:solidFill>
                            <a:srgbClr val="006C86"/>
                          </a:solidFill>
                          <a:effectLst/>
                          <a:latin typeface="Palatino Linotype" panose="02040502050505030304" pitchFamily="18" charset="0"/>
                        </a:rPr>
                        <a:t>$and</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Joins query clauses with a logical </a:t>
                      </a:r>
                      <a:r>
                        <a:rPr lang="en-US" sz="2000" dirty="0">
                          <a:solidFill>
                            <a:srgbClr val="00B0F0"/>
                          </a:solidFill>
                          <a:effectLst/>
                          <a:latin typeface="Palatino Linotype" panose="02040502050505030304" pitchFamily="18" charset="0"/>
                        </a:rPr>
                        <a:t>AND </a:t>
                      </a:r>
                      <a:r>
                        <a:rPr lang="en-US" sz="2000" dirty="0">
                          <a:effectLst/>
                          <a:latin typeface="Palatino Linotype" panose="02040502050505030304" pitchFamily="18" charset="0"/>
                        </a:rPr>
                        <a:t>returns all documents that </a:t>
                      </a:r>
                    </a:p>
                    <a:p>
                      <a:pPr fontAlgn="base"/>
                      <a:r>
                        <a:rPr lang="en-US" sz="2000" dirty="0">
                          <a:effectLst/>
                          <a:latin typeface="Palatino Linotype" panose="02040502050505030304" pitchFamily="18" charset="0"/>
                        </a:rPr>
                        <a:t>  match the conditions of both clauses.</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958530">
                <a:tc>
                  <a:txBody>
                    <a:bodyPr/>
                    <a:lstStyle/>
                    <a:p>
                      <a:pPr algn="ctr" fontAlgn="base"/>
                      <a:r>
                        <a:rPr lang="en-IN" sz="2000" u="none" dirty="0">
                          <a:solidFill>
                            <a:srgbClr val="006C86"/>
                          </a:solidFill>
                          <a:effectLst/>
                          <a:latin typeface="Palatino Linotype" panose="02040502050505030304" pitchFamily="18" charset="0"/>
                        </a:rPr>
                        <a:t>$not</a:t>
                      </a: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fontAlgn="base"/>
                      <a:r>
                        <a:rPr lang="en-IN" sz="2000" dirty="0">
                          <a:effectLst/>
                          <a:latin typeface="Palatino Linotype" panose="02040502050505030304" pitchFamily="18" charset="0"/>
                        </a:rPr>
                        <a:t>  </a:t>
                      </a:r>
                      <a:r>
                        <a:rPr lang="en-US" sz="2000" dirty="0">
                          <a:effectLst/>
                          <a:latin typeface="Palatino Linotype" panose="02040502050505030304" pitchFamily="18" charset="0"/>
                        </a:rPr>
                        <a:t>Inverts the effect of a query expression and returns documents that </a:t>
                      </a:r>
                    </a:p>
                    <a:p>
                      <a:pPr fontAlgn="base"/>
                      <a:r>
                        <a:rPr lang="en-US" sz="2000" dirty="0">
                          <a:effectLst/>
                          <a:latin typeface="Palatino Linotype" panose="02040502050505030304" pitchFamily="18" charset="0"/>
                        </a:rPr>
                        <a:t>  do not match the query expression.</a:t>
                      </a:r>
                      <a:endParaRPr lang="en-IN" sz="2000" dirty="0">
                        <a:effectLst/>
                        <a:latin typeface="Palatino Linotype" panose="02040502050505030304" pitchFamily="18" charset="0"/>
                      </a:endParaRPr>
                    </a:p>
                  </a:txBody>
                  <a:tcPr marL="23114" marR="23114" marT="22193" marB="22193"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bl>
          </a:graphicData>
        </a:graphic>
      </p:graphicFrame>
      <p:sp>
        <p:nvSpPr>
          <p:cNvPr id="6" name="Rectangle 5"/>
          <p:cNvSpPr/>
          <p:nvPr/>
        </p:nvSpPr>
        <p:spPr>
          <a:xfrm>
            <a:off x="1752373" y="4191000"/>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8" name="Rectangle 7"/>
          <p:cNvSpPr/>
          <p:nvPr/>
        </p:nvSpPr>
        <p:spPr>
          <a:xfrm>
            <a:off x="1752373" y="4703403"/>
            <a:ext cx="7390438"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752373" y="5215806"/>
            <a:ext cx="7390439"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pic>
        <p:nvPicPr>
          <p:cNvPr id="10" name="Picture 9">
            <a:extLst>
              <a:ext uri="{FF2B5EF4-FFF2-40B4-BE49-F238E27FC236}">
                <a16:creationId xmlns:a16="http://schemas.microsoft.com/office/drawing/2014/main" xmlns="" id="{20659A8C-1EC0-4B15-B95E-4B31A730EEB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EE11F0D2-A5C3-4B24-B96C-6F6F79BBC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70825568"/>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logical operator</a:t>
            </a:r>
          </a:p>
        </p:txBody>
      </p:sp>
      <p:sp>
        <p:nvSpPr>
          <p:cNvPr id="4" name="Rectangle 3"/>
          <p:cNvSpPr/>
          <p:nvPr/>
        </p:nvSpPr>
        <p:spPr>
          <a:xfrm>
            <a:off x="1676182" y="767357"/>
            <a:ext cx="574121"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$or</a:t>
            </a:r>
          </a:p>
        </p:txBody>
      </p:sp>
      <p:sp>
        <p:nvSpPr>
          <p:cNvPr id="5" name="Rectangle 4"/>
          <p:cNvSpPr/>
          <p:nvPr/>
        </p:nvSpPr>
        <p:spPr>
          <a:xfrm>
            <a:off x="1694215" y="1196156"/>
            <a:ext cx="7275404"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$or: [ { &lt;expr1&gt; }, { &lt;expr2&gt; }, ... , { &lt;exprN&gt; } ] }</a:t>
            </a:r>
          </a:p>
        </p:txBody>
      </p:sp>
      <p:sp>
        <p:nvSpPr>
          <p:cNvPr id="6" name="Rectangle 5"/>
          <p:cNvSpPr/>
          <p:nvPr/>
        </p:nvSpPr>
        <p:spPr>
          <a:xfrm>
            <a:off x="1692014" y="2648930"/>
            <a:ext cx="756839"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$and</a:t>
            </a:r>
          </a:p>
        </p:txBody>
      </p:sp>
      <p:sp>
        <p:nvSpPr>
          <p:cNvPr id="8" name="Rectangle 7"/>
          <p:cNvSpPr/>
          <p:nvPr/>
        </p:nvSpPr>
        <p:spPr>
          <a:xfrm>
            <a:off x="1710047" y="3077729"/>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$and: [ { &lt;expr1&gt; }, { &lt;expr2&gt; }, ... , { &lt;exprN&gt; } ] }</a:t>
            </a:r>
          </a:p>
        </p:txBody>
      </p:sp>
      <p:sp>
        <p:nvSpPr>
          <p:cNvPr id="9" name="Rectangle 8"/>
          <p:cNvSpPr/>
          <p:nvPr/>
        </p:nvSpPr>
        <p:spPr>
          <a:xfrm>
            <a:off x="1692014" y="4459071"/>
            <a:ext cx="718372" cy="430887"/>
          </a:xfrm>
          <a:prstGeom prst="rect">
            <a:avLst/>
          </a:prstGeom>
        </p:spPr>
        <p:txBody>
          <a:bodyPr wrap="none">
            <a:spAutoFit/>
          </a:bodyPr>
          <a:lstStyle/>
          <a:p>
            <a:r>
              <a:rPr lang="en-US" sz="2200" dirty="0">
                <a:solidFill>
                  <a:srgbClr val="C00000"/>
                </a:solidFill>
                <a:latin typeface="Calibri" panose="020F0502020204030204" pitchFamily="34" charset="0"/>
                <a:cs typeface="Calibri" panose="020F0502020204030204" pitchFamily="34" charset="0"/>
              </a:rPr>
              <a:t>$not</a:t>
            </a:r>
          </a:p>
        </p:txBody>
      </p:sp>
      <p:sp>
        <p:nvSpPr>
          <p:cNvPr id="10" name="Rectangle 9"/>
          <p:cNvSpPr/>
          <p:nvPr/>
        </p:nvSpPr>
        <p:spPr>
          <a:xfrm>
            <a:off x="1710047" y="4887870"/>
            <a:ext cx="6009197"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 { $not: { &lt;operator-expression&gt; } } }</a:t>
            </a:r>
          </a:p>
        </p:txBody>
      </p:sp>
      <p:sp>
        <p:nvSpPr>
          <p:cNvPr id="2" name="Rectangle 1"/>
          <p:cNvSpPr/>
          <p:nvPr/>
        </p:nvSpPr>
        <p:spPr>
          <a:xfrm>
            <a:off x="1665297" y="5498070"/>
            <a:ext cx="8848934"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 job: {$not: {$eq: 'MANAGER'}}})</a:t>
            </a:r>
          </a:p>
        </p:txBody>
      </p:sp>
      <p:sp>
        <p:nvSpPr>
          <p:cNvPr id="3" name="Rectangle 2"/>
          <p:cNvSpPr/>
          <p:nvPr/>
        </p:nvSpPr>
        <p:spPr>
          <a:xfrm>
            <a:off x="1665297" y="1773699"/>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db.emp.find({$or: [{job: 'manager'}, {job: 'salesman'}]})</a:t>
            </a:r>
          </a:p>
        </p:txBody>
      </p:sp>
      <p:sp>
        <p:nvSpPr>
          <p:cNvPr id="7" name="Rectangle 6"/>
          <p:cNvSpPr/>
          <p:nvPr/>
        </p:nvSpPr>
        <p:spPr>
          <a:xfrm>
            <a:off x="1632645" y="3607715"/>
            <a:ext cx="8854870"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db.emp.find({$and: [{job:'manager'}, {sal:3400}]})</a:t>
            </a:r>
          </a:p>
        </p:txBody>
      </p:sp>
      <p:pic>
        <p:nvPicPr>
          <p:cNvPr id="12" name="Picture 11">
            <a:extLst>
              <a:ext uri="{FF2B5EF4-FFF2-40B4-BE49-F238E27FC236}">
                <a16:creationId xmlns:a16="http://schemas.microsoft.com/office/drawing/2014/main" xmlns="" id="{C2A9F494-ECC1-4A8D-909E-014B91DA9B7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2877FA32-987A-4951-B63D-EA4C148ED6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30209182"/>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ObjectId()</a:t>
            </a:r>
            <a:endParaRPr lang="en-US" dirty="0"/>
          </a:p>
        </p:txBody>
      </p:sp>
      <p:sp>
        <p:nvSpPr>
          <p:cNvPr id="3" name="Rectangle 2"/>
          <p:cNvSpPr/>
          <p:nvPr/>
        </p:nvSpPr>
        <p:spPr>
          <a:xfrm>
            <a:off x="1942847" y="2861955"/>
            <a:ext cx="8304719" cy="646331"/>
          </a:xfrm>
          <a:prstGeom prst="rect">
            <a:avLst/>
          </a:prstGeom>
          <a:solidFill>
            <a:schemeClr val="accent6">
              <a:lumMod val="20000"/>
              <a:lumOff val="80000"/>
            </a:schemeClr>
          </a:solidFill>
        </p:spPr>
        <p:txBody>
          <a:bodyPr wrap="square">
            <a:spAutoFit/>
          </a:bodyPr>
          <a:lstStyle/>
          <a:p>
            <a:r>
              <a:rPr lang="en-US" dirty="0">
                <a:solidFill>
                  <a:srgbClr val="222222"/>
                </a:solidFill>
                <a:latin typeface="Palatino Linotype" panose="02040502050505030304" pitchFamily="18" charset="0"/>
              </a:rPr>
              <a:t>The </a:t>
            </a:r>
            <a:r>
              <a:rPr lang="en-US" b="1" i="1" dirty="0">
                <a:solidFill>
                  <a:srgbClr val="222222"/>
                </a:solidFill>
                <a:latin typeface="Palatino Linotype" panose="02040502050505030304" pitchFamily="18" charset="0"/>
              </a:rPr>
              <a:t>ObjectId</a:t>
            </a:r>
            <a:r>
              <a:rPr lang="en-US" dirty="0">
                <a:solidFill>
                  <a:srgbClr val="222222"/>
                </a:solidFill>
                <a:latin typeface="Palatino Linotype" panose="02040502050505030304" pitchFamily="18" charset="0"/>
              </a:rPr>
              <a:t> class is the default primary key for a MongoDB document and is usually found in the </a:t>
            </a:r>
            <a:r>
              <a:rPr lang="en-US" b="1" dirty="0">
                <a:solidFill>
                  <a:srgbClr val="222222"/>
                </a:solidFill>
                <a:latin typeface="Palatino Linotype" panose="02040502050505030304" pitchFamily="18" charset="0"/>
              </a:rPr>
              <a:t>_id</a:t>
            </a:r>
            <a:r>
              <a:rPr lang="en-US" dirty="0">
                <a:solidFill>
                  <a:srgbClr val="222222"/>
                </a:solidFill>
                <a:latin typeface="Palatino Linotype" panose="02040502050505030304" pitchFamily="18" charset="0"/>
              </a:rPr>
              <a:t> field in an inserted document.</a:t>
            </a:r>
            <a:endParaRPr lang="en-US" dirty="0">
              <a:latin typeface="Palatino Linotype" panose="02040502050505030304" pitchFamily="18" charset="0"/>
            </a:endParaRPr>
          </a:p>
        </p:txBody>
      </p:sp>
      <p:sp>
        <p:nvSpPr>
          <p:cNvPr id="5" name="Rectangle 4"/>
          <p:cNvSpPr/>
          <p:nvPr/>
        </p:nvSpPr>
        <p:spPr>
          <a:xfrm>
            <a:off x="1942847" y="3958894"/>
            <a:ext cx="8304719" cy="738664"/>
          </a:xfrm>
          <a:prstGeom prst="rect">
            <a:avLst/>
          </a:prstGeom>
        </p:spPr>
        <p:txBody>
          <a:bodyPr wrap="square">
            <a:spAutoFit/>
          </a:bodyPr>
          <a:lstStyle/>
          <a:p>
            <a:r>
              <a:rPr lang="en-US" sz="2000" dirty="0">
                <a:solidFill>
                  <a:schemeClr val="accent4">
                    <a:lumMod val="50000"/>
                  </a:schemeClr>
                </a:solidFill>
                <a:latin typeface="Palatino Linotype" panose="02040502050505030304" pitchFamily="18" charset="0"/>
              </a:rPr>
              <a:t>The </a:t>
            </a:r>
            <a:r>
              <a:rPr lang="en-US" sz="2200" b="1" dirty="0">
                <a:solidFill>
                  <a:schemeClr val="accent4">
                    <a:lumMod val="50000"/>
                  </a:schemeClr>
                </a:solidFill>
                <a:latin typeface="Palatino Linotype" panose="02040502050505030304" pitchFamily="18" charset="0"/>
              </a:rPr>
              <a:t>_id</a:t>
            </a:r>
            <a:r>
              <a:rPr lang="en-US" sz="2000" dirty="0">
                <a:solidFill>
                  <a:schemeClr val="accent4">
                    <a:lumMod val="50000"/>
                  </a:schemeClr>
                </a:solidFill>
                <a:latin typeface="Palatino Linotype" panose="02040502050505030304" pitchFamily="18" charset="0"/>
              </a:rPr>
              <a:t> field must have a unique value. You can think of the </a:t>
            </a:r>
            <a:r>
              <a:rPr lang="en-US" sz="2200" b="1" dirty="0">
                <a:solidFill>
                  <a:schemeClr val="accent4">
                    <a:lumMod val="50000"/>
                  </a:schemeClr>
                </a:solidFill>
                <a:latin typeface="Palatino Linotype" panose="02040502050505030304" pitchFamily="18" charset="0"/>
              </a:rPr>
              <a:t>_id </a:t>
            </a:r>
            <a:r>
              <a:rPr lang="en-US" sz="2000" dirty="0">
                <a:solidFill>
                  <a:schemeClr val="accent4">
                    <a:lumMod val="50000"/>
                  </a:schemeClr>
                </a:solidFill>
                <a:latin typeface="Palatino Linotype" panose="02040502050505030304" pitchFamily="18" charset="0"/>
              </a:rPr>
              <a:t>field as the document’s primary key.</a:t>
            </a:r>
          </a:p>
        </p:txBody>
      </p:sp>
      <p:pic>
        <p:nvPicPr>
          <p:cNvPr id="6" name="Picture 5">
            <a:extLst>
              <a:ext uri="{FF2B5EF4-FFF2-40B4-BE49-F238E27FC236}">
                <a16:creationId xmlns:a16="http://schemas.microsoft.com/office/drawing/2014/main" xmlns="" id="{4D34C6CC-58F6-4643-90E8-74086DBFAAD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6C53DB0-C49B-424B-9649-EA53DC35DC2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02833773"/>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ObjectId()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ObjectId()</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ObjectId()</a:t>
            </a:r>
          </a:p>
        </p:txBody>
      </p:sp>
      <p:pic>
        <p:nvPicPr>
          <p:cNvPr id="10" name="Picture 9">
            <a:extLst>
              <a:ext uri="{FF2B5EF4-FFF2-40B4-BE49-F238E27FC236}">
                <a16:creationId xmlns:a16="http://schemas.microsoft.com/office/drawing/2014/main" xmlns="" id="{AB56BD97-8F10-43B0-B551-7CBD6D11411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922F14D5-FBFD-46C2-BB40-B800E3358E5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3935945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0" name="Rectangle 9">
            <a:extLst>
              <a:ext uri="{FF2B5EF4-FFF2-40B4-BE49-F238E27FC236}">
                <a16:creationId xmlns:a16="http://schemas.microsoft.com/office/drawing/2014/main" xmlns="" id="{68FB0FA7-9B35-4EDB-8F67-357C97B759D6}"/>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xmlns="" id="{3A5B3C80-49B9-471B-886E-B0E85D472235}"/>
              </a:ext>
            </a:extLst>
          </p:cNvPr>
          <p:cNvPicPr>
            <a:picLocks noChangeAspect="1"/>
          </p:cNvPicPr>
          <p:nvPr/>
        </p:nvPicPr>
        <p:blipFill>
          <a:blip r:embed="rId2"/>
          <a:stretch>
            <a:fillRect/>
          </a:stretch>
        </p:blipFill>
        <p:spPr>
          <a:xfrm>
            <a:off x="263318" y="1056132"/>
            <a:ext cx="11663777" cy="5108816"/>
          </a:xfrm>
          <a:prstGeom prst="rect">
            <a:avLst/>
          </a:prstGeom>
        </p:spPr>
      </p:pic>
      <p:pic>
        <p:nvPicPr>
          <p:cNvPr id="4" name="Picture 3">
            <a:extLst>
              <a:ext uri="{FF2B5EF4-FFF2-40B4-BE49-F238E27FC236}">
                <a16:creationId xmlns:a16="http://schemas.microsoft.com/office/drawing/2014/main" xmlns="" id="{1C74795F-3058-4F1C-9881-B1C90E67BAF6}"/>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D83030C-5680-4D7E-BFEF-1A1E2BEFAA2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47019638"/>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list databases</a:t>
            </a:r>
            <a:endParaRPr lang="en-US" dirty="0"/>
          </a:p>
        </p:txBody>
      </p:sp>
      <p:pic>
        <p:nvPicPr>
          <p:cNvPr id="3" name="Picture 2">
            <a:extLst>
              <a:ext uri="{FF2B5EF4-FFF2-40B4-BE49-F238E27FC236}">
                <a16:creationId xmlns:a16="http://schemas.microsoft.com/office/drawing/2014/main" xmlns="" id="{D940AAE4-0028-4B70-A9BD-1674E43040C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005D03A0-A949-4C34-A7B0-7DA2B7A646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2268466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list database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Print a list of all databases on the server.</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 dbs | databases }</a:t>
            </a:r>
          </a:p>
        </p:txBody>
      </p:sp>
      <p:sp>
        <p:nvSpPr>
          <p:cNvPr id="9" name="Rectangle 8"/>
          <p:cNvSpPr/>
          <p:nvPr/>
        </p:nvSpPr>
        <p:spPr>
          <a:xfrm>
            <a:off x="1672972" y="1835382"/>
            <a:ext cx="8550110" cy="846386"/>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dbs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sz="2000" dirty="0">
              <a:solidFill>
                <a:srgbClr val="FC6F0D"/>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800"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databases</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all database name.</a:t>
            </a:r>
            <a:endParaRPr lang="en-US" dirty="0">
              <a:solidFill>
                <a:srgbClr val="FC6F0D"/>
              </a:solidFill>
              <a:latin typeface="Calibri" panose="020F0502020204030204" pitchFamily="34" charset="0"/>
              <a:cs typeface="Calibri" panose="020F0502020204030204" pitchFamily="34" charset="0"/>
            </a:endParaRPr>
          </a:p>
        </p:txBody>
      </p:sp>
      <p:sp>
        <p:nvSpPr>
          <p:cNvPr id="10" name="Rectangle 9"/>
          <p:cNvSpPr/>
          <p:nvPr/>
        </p:nvSpPr>
        <p:spPr>
          <a:xfrm>
            <a:off x="1672970" y="3288268"/>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db.getName()</a:t>
            </a:r>
          </a:p>
        </p:txBody>
      </p:sp>
      <p:sp>
        <p:nvSpPr>
          <p:cNvPr id="2" name="Rectangle 1"/>
          <p:cNvSpPr/>
          <p:nvPr/>
        </p:nvSpPr>
        <p:spPr>
          <a:xfrm>
            <a:off x="1672970" y="3787049"/>
            <a:ext cx="8609479" cy="830997"/>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r>
              <a:rPr lang="en-US" dirty="0">
                <a:solidFill>
                  <a:srgbClr val="00B050"/>
                </a:solidFill>
                <a:latin typeface="Calibri" panose="020F0502020204030204" pitchFamily="34" charset="0"/>
                <a:cs typeface="Calibri" panose="020F0502020204030204" pitchFamily="34" charset="0"/>
              </a:rPr>
              <a:t>.</a:t>
            </a:r>
            <a:endParaRPr lang="en-US" dirty="0">
              <a:solidFill>
                <a:srgbClr val="FC6F0D"/>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db.getName()</a:t>
            </a:r>
            <a:r>
              <a:rPr lang="en-US" dirty="0">
                <a:solidFill>
                  <a:srgbClr val="FC6F0D"/>
                </a:solidFill>
                <a:latin typeface="Calibri" panose="020F0502020204030204" pitchFamily="34" charset="0"/>
                <a:cs typeface="Calibri" panose="020F0502020204030204" pitchFamily="34" charset="0"/>
              </a:rPr>
              <a:t>	</a:t>
            </a:r>
            <a:r>
              <a:rPr lang="en-US" dirty="0">
                <a:solidFill>
                  <a:srgbClr val="00B050"/>
                </a:solidFill>
                <a:latin typeface="Calibri" panose="020F0502020204030204" pitchFamily="34" charset="0"/>
                <a:cs typeface="Calibri" panose="020F0502020204030204" pitchFamily="34" charset="0"/>
              </a:rPr>
              <a:t>   </a:t>
            </a:r>
            <a:r>
              <a:rPr lang="en-US" sz="2000" dirty="0">
                <a:solidFill>
                  <a:srgbClr val="00B050"/>
                </a:solidFill>
                <a:latin typeface="Calibri" panose="020F0502020204030204" pitchFamily="34" charset="0"/>
                <a:cs typeface="Calibri" panose="020F0502020204030204" pitchFamily="34" charset="0"/>
              </a:rPr>
              <a:t>// Returns: the current database name.</a:t>
            </a:r>
            <a:endParaRPr lang="en-US" dirty="0">
              <a:solidFill>
                <a:srgbClr val="FC6F0D"/>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xmlns="" id="{D19155BA-6506-4366-ACA1-D85C6CD35E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2" name="Footer Placeholder 2">
            <a:extLst>
              <a:ext uri="{FF2B5EF4-FFF2-40B4-BE49-F238E27FC236}">
                <a16:creationId xmlns:a16="http://schemas.microsoft.com/office/drawing/2014/main" xmlns="" id="{60369EC6-1458-46B8-8774-B37EC1E8AC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31395770"/>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use database</a:t>
            </a:r>
            <a:endParaRPr lang="en-US" dirty="0"/>
          </a:p>
        </p:txBody>
      </p:sp>
      <p:sp>
        <p:nvSpPr>
          <p:cNvPr id="4" name="Rectangle 3"/>
          <p:cNvSpPr/>
          <p:nvPr/>
        </p:nvSpPr>
        <p:spPr>
          <a:xfrm>
            <a:off x="1752372" y="76202"/>
            <a:ext cx="8685669" cy="646331"/>
          </a:xfrm>
          <a:prstGeom prst="rect">
            <a:avLst/>
          </a:prstGeom>
        </p:spPr>
        <p:txBody>
          <a:bodyPr wrap="square">
            <a:spAutoFit/>
          </a:bodyPr>
          <a:lstStyle/>
          <a:p>
            <a:pPr algn="just"/>
            <a:r>
              <a:rPr lang="en-US" dirty="0">
                <a:solidFill>
                  <a:schemeClr val="tx1">
                    <a:lumMod val="95000"/>
                    <a:lumOff val="5000"/>
                  </a:schemeClr>
                </a:solidFill>
                <a:latin typeface="Palatino Linotype" panose="02040502050505030304" pitchFamily="18" charset="0"/>
              </a:rPr>
              <a:t>To access an element of an array by the zero-based index position, concatenate the array name with the dot (.) and zero-based index position, and enclose in quotes</a:t>
            </a:r>
          </a:p>
        </p:txBody>
      </p:sp>
      <p:pic>
        <p:nvPicPr>
          <p:cNvPr id="5" name="Picture 4">
            <a:extLst>
              <a:ext uri="{FF2B5EF4-FFF2-40B4-BE49-F238E27FC236}">
                <a16:creationId xmlns:a16="http://schemas.microsoft.com/office/drawing/2014/main" xmlns="" id="{F0297F16-AAE8-4B23-967D-6DFEDF86ED9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05263514"/>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use database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Switch current database to &lt;db&gt;. The mongo shell variable db is set to the current database.</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1197608"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use &lt;db&gt;</a:t>
            </a:r>
          </a:p>
        </p:txBody>
      </p:sp>
      <p:sp>
        <p:nvSpPr>
          <p:cNvPr id="8" name="Rectangle 7"/>
          <p:cNvSpPr/>
          <p:nvPr/>
        </p:nvSpPr>
        <p:spPr>
          <a:xfrm>
            <a:off x="1811743" y="2560768"/>
            <a:ext cx="8550110"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p:txBody>
      </p:sp>
      <p:pic>
        <p:nvPicPr>
          <p:cNvPr id="9" name="Picture 8">
            <a:extLst>
              <a:ext uri="{FF2B5EF4-FFF2-40B4-BE49-F238E27FC236}">
                <a16:creationId xmlns:a16="http://schemas.microsoft.com/office/drawing/2014/main" xmlns="" id="{2A329262-BE96-4D9F-92CD-E0E199AC0BC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64892006"/>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db.dropDatabase()</a:t>
            </a:r>
            <a:endParaRPr lang="en-US" dirty="0"/>
          </a:p>
        </p:txBody>
      </p:sp>
      <p:pic>
        <p:nvPicPr>
          <p:cNvPr id="5" name="Picture 4">
            <a:extLst>
              <a:ext uri="{FF2B5EF4-FFF2-40B4-BE49-F238E27FC236}">
                <a16:creationId xmlns:a16="http://schemas.microsoft.com/office/drawing/2014/main" xmlns="" id="{F0297F16-AAE8-4B23-967D-6DFEDF86ED9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4799075-EB5A-4D6B-99CC-6877A1E9F6B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24453000"/>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db.dropDatabase() </a:t>
            </a:r>
          </a:p>
        </p:txBody>
      </p:sp>
      <p:sp>
        <p:nvSpPr>
          <p:cNvPr id="7" name="Rectangle 6"/>
          <p:cNvSpPr/>
          <p:nvPr/>
        </p:nvSpPr>
        <p:spPr>
          <a:xfrm>
            <a:off x="1672970" y="762002"/>
            <a:ext cx="8844473" cy="369332"/>
          </a:xfrm>
          <a:prstGeom prst="rect">
            <a:avLst/>
          </a:prstGeom>
        </p:spPr>
        <p:txBody>
          <a:bodyPr wrap="square">
            <a:spAutoFit/>
          </a:bodyPr>
          <a:lstStyle/>
          <a:p>
            <a:r>
              <a:rPr lang="en-US" dirty="0">
                <a:latin typeface="Palatino Linotype" panose="02040502050505030304" pitchFamily="18" charset="0"/>
              </a:rPr>
              <a:t>Removes the current database, deleting the associated data files.</a:t>
            </a: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1828562" y="1566753"/>
            <a:ext cx="2337499"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db.dropDatabase()</a:t>
            </a:r>
          </a:p>
        </p:txBody>
      </p:sp>
      <p:sp>
        <p:nvSpPr>
          <p:cNvPr id="8" name="Rectangle 7"/>
          <p:cNvSpPr/>
          <p:nvPr/>
        </p:nvSpPr>
        <p:spPr>
          <a:xfrm>
            <a:off x="1811743" y="2560768"/>
            <a:ext cx="8550110"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use db1</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db.dropDatabase()</a:t>
            </a:r>
          </a:p>
        </p:txBody>
      </p:sp>
      <p:pic>
        <p:nvPicPr>
          <p:cNvPr id="9" name="Picture 8">
            <a:extLst>
              <a:ext uri="{FF2B5EF4-FFF2-40B4-BE49-F238E27FC236}">
                <a16:creationId xmlns:a16="http://schemas.microsoft.com/office/drawing/2014/main" xmlns="" id="{2A329262-BE96-4D9F-92CD-E0E199AC0BC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FFF4A64-6DFC-4D9E-8A3D-C72BE34528E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39120250"/>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new Date()</a:t>
            </a:r>
            <a:endParaRPr lang="en-US" dirty="0"/>
          </a:p>
        </p:txBody>
      </p:sp>
      <p:pic>
        <p:nvPicPr>
          <p:cNvPr id="3" name="Picture 2">
            <a:extLst>
              <a:ext uri="{FF2B5EF4-FFF2-40B4-BE49-F238E27FC236}">
                <a16:creationId xmlns:a16="http://schemas.microsoft.com/office/drawing/2014/main" xmlns="" id="{00E81D90-0153-48F0-9EBD-DA8867283D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DFBE1B2-C746-4450-A94B-8E00BC2526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3384033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a:latin typeface="Arial" pitchFamily="34" charset="0"/>
                <a:cs typeface="Arial" pitchFamily="34" charset="0"/>
              </a:rPr>
              <a:t>new Date() </a:t>
            </a:r>
            <a:r>
              <a:rPr lang="en-IN" sz="2800" b="1" i="1" dirty="0">
                <a:latin typeface="Arial" pitchFamily="34" charset="0"/>
                <a:cs typeface="Arial" pitchFamily="34" charset="0"/>
              </a:rPr>
              <a: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MongoDB uses ObjectIds as the default value of _id field of each document, which is auto generated while the creation of any document.</a:t>
            </a:r>
            <a:endParaRPr lang="en-IN" dirty="0">
              <a:latin typeface="Palatino Linotype" panose="02040502050505030304" pitchFamily="18" charset="0"/>
            </a:endParaRPr>
          </a:p>
        </p:txBody>
      </p:sp>
      <p:sp>
        <p:nvSpPr>
          <p:cNvPr id="8" name="Rectangle 7"/>
          <p:cNvSpPr/>
          <p:nvPr/>
        </p:nvSpPr>
        <p:spPr>
          <a:xfrm>
            <a:off x="1694214" y="1658572"/>
            <a:ext cx="8793301"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var variable_name = new Date()</a:t>
            </a:r>
          </a:p>
        </p:txBody>
      </p:sp>
      <p:sp>
        <p:nvSpPr>
          <p:cNvPr id="9" name="Rectangle 8"/>
          <p:cNvSpPr/>
          <p:nvPr/>
        </p:nvSpPr>
        <p:spPr>
          <a:xfrm>
            <a:off x="1665297" y="2236115"/>
            <a:ext cx="8822217" cy="430887"/>
          </a:xfrm>
          <a:prstGeom prst="rect">
            <a:avLst/>
          </a:prstGeom>
        </p:spPr>
        <p:txBody>
          <a:bodyPr wrap="square">
            <a:spAutoFit/>
          </a:bodyPr>
          <a:lstStyle/>
          <a:p>
            <a:r>
              <a:rPr lang="en-US" sz="2200" dirty="0">
                <a:solidFill>
                  <a:schemeClr val="tx1">
                    <a:lumMod val="95000"/>
                    <a:lumOff val="5000"/>
                  </a:schemeClr>
                </a:solidFill>
                <a:latin typeface="Calibri" panose="020F0502020204030204" pitchFamily="34" charset="0"/>
                <a:cs typeface="Calibri" panose="020F0502020204030204" pitchFamily="34" charset="0"/>
              </a:rPr>
              <a:t>x = Date()</a:t>
            </a:r>
          </a:p>
        </p:txBody>
      </p:sp>
      <p:pic>
        <p:nvPicPr>
          <p:cNvPr id="10" name="Picture 9">
            <a:extLst>
              <a:ext uri="{FF2B5EF4-FFF2-40B4-BE49-F238E27FC236}">
                <a16:creationId xmlns:a16="http://schemas.microsoft.com/office/drawing/2014/main" xmlns="" id="{FA16F4A6-5BCD-49A7-A37A-612E1817E90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02F7E8AF-8681-4DB2-8599-41EEF66326A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8300689"/>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db.getCollectionNames()</a:t>
            </a:r>
            <a:endParaRPr lang="en-US" dirty="0"/>
          </a:p>
        </p:txBody>
      </p:sp>
      <p:pic>
        <p:nvPicPr>
          <p:cNvPr id="3" name="Picture 2">
            <a:extLst>
              <a:ext uri="{FF2B5EF4-FFF2-40B4-BE49-F238E27FC236}">
                <a16:creationId xmlns:a16="http://schemas.microsoft.com/office/drawing/2014/main" xmlns="" id="{513FCEEB-4A78-4D98-9737-88DA82C1868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E47D787-406A-49C2-9946-AEAB27175F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xmlns="" id="{AF63DFCE-2116-4207-B0B5-88CE69BD66E9}"/>
              </a:ext>
            </a:extLst>
          </p:cNvPr>
          <p:cNvSpPr/>
          <p:nvPr/>
        </p:nvSpPr>
        <p:spPr>
          <a:xfrm>
            <a:off x="190550" y="4705133"/>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8" name="TextBox 7">
            <a:extLst>
              <a:ext uri="{FF2B5EF4-FFF2-40B4-BE49-F238E27FC236}">
                <a16:creationId xmlns:a16="http://schemas.microsoft.com/office/drawing/2014/main" xmlns="" id="{214B924B-AAB4-4940-8BC1-315941C57759}"/>
              </a:ext>
            </a:extLst>
          </p:cNvPr>
          <p:cNvSpPr txBox="1"/>
          <p:nvPr/>
        </p:nvSpPr>
        <p:spPr>
          <a:xfrm>
            <a:off x="406574" y="405435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10" name="Rectangle 9">
            <a:extLst>
              <a:ext uri="{FF2B5EF4-FFF2-40B4-BE49-F238E27FC236}">
                <a16:creationId xmlns:a16="http://schemas.microsoft.com/office/drawing/2014/main" xmlns="" id="{8DD9E1FD-2B5B-442C-897F-B6D06CA194B8}"/>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xmlns="" val="1516891274"/>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db.getCollectionNames() </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Returns an array containing the names of all collections in the current database.</a:t>
            </a:r>
            <a:endParaRPr lang="en-IN" dirty="0">
              <a:latin typeface="Palatino Linotype" panose="02040502050505030304" pitchFamily="18" charset="0"/>
            </a:endParaRPr>
          </a:p>
        </p:txBody>
      </p:sp>
      <p:sp>
        <p:nvSpPr>
          <p:cNvPr id="8" name="Rectangle 7"/>
          <p:cNvSpPr/>
          <p:nvPr/>
        </p:nvSpPr>
        <p:spPr>
          <a:xfrm>
            <a:off x="1672970" y="1383968"/>
            <a:ext cx="8844473"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show collection</a:t>
            </a:r>
          </a:p>
          <a:p>
            <a:r>
              <a:rPr lang="en-US" dirty="0">
                <a:solidFill>
                  <a:srgbClr val="049DC8"/>
                </a:solidFill>
                <a:latin typeface="Consolas" panose="020B0609020204030204" pitchFamily="49" charset="0"/>
                <a:cs typeface="Calibri" panose="020F0502020204030204" pitchFamily="34" charset="0"/>
              </a:rPr>
              <a:t>db.getCollectionNames()</a:t>
            </a:r>
          </a:p>
        </p:txBody>
      </p:sp>
      <p:sp>
        <p:nvSpPr>
          <p:cNvPr id="2" name="Rectangle 1"/>
          <p:cNvSpPr/>
          <p:nvPr/>
        </p:nvSpPr>
        <p:spPr>
          <a:xfrm>
            <a:off x="1672970" y="2438400"/>
            <a:ext cx="8844473" cy="1046440"/>
          </a:xfrm>
          <a:prstGeom prst="rect">
            <a:avLst/>
          </a:prstGeom>
        </p:spPr>
        <p:txBody>
          <a:bodyPr wrap="square">
            <a:spAutoFit/>
          </a:bodyPr>
          <a:lstStyle/>
          <a:p>
            <a:r>
              <a:rPr lang="en-US" dirty="0">
                <a:solidFill>
                  <a:srgbClr val="FF0000"/>
                </a:solidFill>
                <a:latin typeface="Calibri" panose="020F0502020204030204" pitchFamily="34" charset="0"/>
                <a:cs typeface="Calibri" panose="020F0502020204030204" pitchFamily="34" charset="0"/>
              </a:rPr>
              <a:t>e.g.</a:t>
            </a:r>
          </a:p>
          <a:p>
            <a:pPr marL="342900" indent="-342900">
              <a:buFont typeface="Arial" panose="020B0604020202020204" pitchFamily="34" charset="0"/>
              <a:buChar char="•"/>
            </a:pPr>
            <a:endParaRPr lang="en-US" sz="800" dirty="0">
              <a:solidFill>
                <a:schemeClr val="tx1">
                  <a:lumMod val="95000"/>
                  <a:lumOff val="5000"/>
                </a:schemeClr>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show collection</a:t>
            </a:r>
          </a:p>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db.getCollectionNames();</a:t>
            </a:r>
          </a:p>
        </p:txBody>
      </p:sp>
      <p:pic>
        <p:nvPicPr>
          <p:cNvPr id="9" name="Picture 8">
            <a:extLst>
              <a:ext uri="{FF2B5EF4-FFF2-40B4-BE49-F238E27FC236}">
                <a16:creationId xmlns:a16="http://schemas.microsoft.com/office/drawing/2014/main" xmlns="" id="{D9E2D063-764F-490E-8D57-3078AA1E8D1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22801D07-1539-4B27-83B4-B8D0F962584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382298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one-to-many relationship</a:t>
            </a:r>
            <a:endParaRPr lang="en-IN" sz="3200" b="1" i="1" dirty="0">
              <a:latin typeface="Arial" pitchFamily="34" charset="0"/>
              <a:cs typeface="Arial" pitchFamily="34" charset="0"/>
            </a:endParaRPr>
          </a:p>
        </p:txBody>
      </p:sp>
      <p:sp>
        <p:nvSpPr>
          <p:cNvPr id="9" name="Rectangle 8"/>
          <p:cNvSpPr/>
          <p:nvPr/>
        </p:nvSpPr>
        <p:spPr>
          <a:xfrm>
            <a:off x="191319" y="405058"/>
            <a:ext cx="4500008" cy="1754098"/>
          </a:xfrm>
          <a:prstGeom prst="rect">
            <a:avLst/>
          </a:prstGeom>
        </p:spPr>
        <p:txBody>
          <a:bodyPr wrap="square">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customerID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invoiceDate </a:t>
            </a:r>
            <a:r>
              <a:rPr lang="en-US" dirty="0">
                <a:solidFill>
                  <a:srgbClr val="834689"/>
                </a:solidFill>
                <a:latin typeface="Liberation Mono"/>
                <a:cs typeface="Arial" panose="020B0604020202020204" pitchFamily="34" charset="0"/>
              </a:rPr>
              <a:t>date</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invoiceAmount </a:t>
            </a:r>
            <a:r>
              <a:rPr lang="en-US" dirty="0">
                <a:solidFill>
                  <a:srgbClr val="834689"/>
                </a:solidFill>
                <a:latin typeface="Liberation Mono"/>
                <a:cs typeface="Arial" panose="020B0604020202020204" pitchFamily="34" charset="0"/>
              </a:rPr>
              <a:t>int</a:t>
            </a:r>
          </a:p>
          <a:p>
            <a:r>
              <a:rPr lang="en-US" dirty="0">
                <a:latin typeface="Liberation Mono"/>
                <a:cs typeface="Arial" panose="020B0604020202020204" pitchFamily="34" charset="0"/>
              </a:rPr>
              <a:t>);</a:t>
            </a:r>
          </a:p>
        </p:txBody>
      </p:sp>
      <p:sp>
        <p:nvSpPr>
          <p:cNvPr id="10" name="Rectangle 9"/>
          <p:cNvSpPr/>
          <p:nvPr/>
        </p:nvSpPr>
        <p:spPr>
          <a:xfrm>
            <a:off x="5353945" y="629728"/>
            <a:ext cx="6092032" cy="2584986"/>
          </a:xfrm>
          <a:prstGeom prst="rect">
            <a:avLst/>
          </a:prstGeom>
        </p:spPr>
        <p:txBody>
          <a:bodyPr>
            <a:spAutoFit/>
          </a:bodyPr>
          <a:lstStyle/>
          <a:p>
            <a:r>
              <a:rPr lang="en-US" dirty="0">
                <a:solidFill>
                  <a:srgbClr val="0077AA"/>
                </a:solidFill>
                <a:latin typeface="Liberation Mono"/>
                <a:cs typeface="Arial" panose="020B0604020202020204" pitchFamily="34" charset="0"/>
              </a:rPr>
              <a:t>CREATE</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TABLE</a:t>
            </a:r>
            <a:r>
              <a:rPr lang="en-US" dirty="0">
                <a:latin typeface="Liberation Mono"/>
                <a:cs typeface="Arial" panose="020B0604020202020204" pitchFamily="34" charset="0"/>
              </a:rPr>
              <a:t> invoice_items (  </a:t>
            </a:r>
          </a:p>
          <a:p>
            <a:r>
              <a:rPr lang="en-US" dirty="0">
                <a:latin typeface="Liberation Mono"/>
                <a:cs typeface="Arial" panose="020B0604020202020204" pitchFamily="34" charset="0"/>
              </a:rPr>
              <a:t>   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a:t>
            </a:r>
          </a:p>
          <a:p>
            <a:r>
              <a:rPr lang="en-US" dirty="0">
                <a:latin typeface="Liberation Mono"/>
                <a:cs typeface="Arial" panose="020B0604020202020204" pitchFamily="34" charset="0"/>
              </a:rPr>
              <a:t>   invoiceID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itemNumber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itenName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(45),</a:t>
            </a:r>
          </a:p>
          <a:p>
            <a:r>
              <a:rPr lang="en-US" dirty="0">
                <a:latin typeface="Liberation Mono"/>
                <a:cs typeface="Arial" panose="020B0604020202020204" pitchFamily="34" charset="0"/>
              </a:rPr>
              <a:t>   itemQuantity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itemRate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p>
          <a:p>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latin typeface="Liberation Mono"/>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latin typeface="Liberation Mono"/>
                <a:cs typeface="Arial" panose="020B0604020202020204" pitchFamily="34" charset="0"/>
              </a:rPr>
              <a:t> (invoiceID)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latin typeface="Liberation Mono"/>
                <a:cs typeface="Arial" panose="020B0604020202020204" pitchFamily="34" charset="0"/>
              </a:rPr>
              <a:t> invoice(ID)</a:t>
            </a:r>
          </a:p>
          <a:p>
            <a:r>
              <a:rPr lang="en-US" dirty="0">
                <a:latin typeface="Liberation Mono"/>
                <a:cs typeface="Arial" panose="020B0604020202020204" pitchFamily="34" charset="0"/>
              </a:rPr>
              <a:t>);</a:t>
            </a:r>
          </a:p>
        </p:txBody>
      </p:sp>
      <p:pic>
        <p:nvPicPr>
          <p:cNvPr id="1028" name="Picture 4"/>
          <p:cNvPicPr>
            <a:picLocks noChangeAspect="1" noChangeArrowheads="1"/>
          </p:cNvPicPr>
          <p:nvPr/>
        </p:nvPicPr>
        <p:blipFill>
          <a:blip r:embed="rId2"/>
          <a:srcRect/>
          <a:stretch>
            <a:fillRect/>
          </a:stretch>
        </p:blipFill>
        <p:spPr bwMode="auto">
          <a:xfrm>
            <a:off x="191319" y="2195803"/>
            <a:ext cx="3132524" cy="2142862"/>
          </a:xfrm>
          <a:prstGeom prst="rect">
            <a:avLst/>
          </a:prstGeom>
          <a:noFill/>
          <a:ln w="9525">
            <a:noFill/>
            <a:miter lim="800000"/>
            <a:headEnd/>
            <a:tailEnd/>
          </a:ln>
          <a:effectLst/>
        </p:spPr>
      </p:pic>
      <p:pic>
        <p:nvPicPr>
          <p:cNvPr id="1029" name="Picture 5"/>
          <p:cNvPicPr>
            <a:picLocks noChangeAspect="1" noChangeArrowheads="1"/>
          </p:cNvPicPr>
          <p:nvPr/>
        </p:nvPicPr>
        <p:blipFill>
          <a:blip r:embed="rId3"/>
          <a:srcRect/>
          <a:stretch>
            <a:fillRect/>
          </a:stretch>
        </p:blipFill>
        <p:spPr bwMode="auto">
          <a:xfrm>
            <a:off x="5353945" y="3214714"/>
            <a:ext cx="6357154" cy="2337716"/>
          </a:xfrm>
          <a:prstGeom prst="rect">
            <a:avLst/>
          </a:prstGeom>
          <a:noFill/>
          <a:ln w="9525">
            <a:noFill/>
            <a:miter lim="800000"/>
            <a:headEnd/>
            <a:tailEnd/>
          </a:ln>
          <a:effectLst/>
        </p:spPr>
      </p:pic>
      <p:pic>
        <p:nvPicPr>
          <p:cNvPr id="1026" name="Picture 2"/>
          <p:cNvPicPr>
            <a:picLocks noChangeAspect="1" noChangeArrowheads="1"/>
          </p:cNvPicPr>
          <p:nvPr/>
        </p:nvPicPr>
        <p:blipFill>
          <a:blip r:embed="rId4"/>
          <a:srcRect/>
          <a:stretch>
            <a:fillRect/>
          </a:stretch>
        </p:blipFill>
        <p:spPr bwMode="auto">
          <a:xfrm>
            <a:off x="23791" y="4364982"/>
            <a:ext cx="5135433" cy="2492571"/>
          </a:xfrm>
          <a:prstGeom prst="rect">
            <a:avLst/>
          </a:prstGeom>
          <a:noFill/>
          <a:ln w="9525">
            <a:noFill/>
            <a:miter lim="800000"/>
            <a:headEnd/>
            <a:tailEnd/>
          </a:ln>
          <a:effectLst/>
        </p:spPr>
      </p:pic>
      <p:pic>
        <p:nvPicPr>
          <p:cNvPr id="2" name="Picture 1">
            <a:extLst>
              <a:ext uri="{FF2B5EF4-FFF2-40B4-BE49-F238E27FC236}">
                <a16:creationId xmlns:a16="http://schemas.microsoft.com/office/drawing/2014/main" xmlns="" id="{FE02C9CA-1C38-4B85-8C1D-2CB0F98F9DE1}"/>
              </a:ext>
            </a:extLst>
          </p:cNvPr>
          <p:cNvPicPr>
            <a:picLocks noChangeAspect="1"/>
          </p:cNvPicPr>
          <p:nvPr/>
        </p:nvPicPr>
        <p:blipFill>
          <a:blip r:embed="rId5"/>
          <a:stretch>
            <a:fillRect/>
          </a:stretch>
        </p:blipFill>
        <p:spPr>
          <a:xfrm>
            <a:off x="5370326" y="5801062"/>
            <a:ext cx="5836782" cy="1018607"/>
          </a:xfrm>
          <a:prstGeom prst="rect">
            <a:avLst/>
          </a:prstGeom>
        </p:spPr>
      </p:pic>
    </p:spTree>
    <p:extLst>
      <p:ext uri="{BB962C8B-B14F-4D97-AF65-F5344CB8AC3E}">
        <p14:creationId xmlns:p14="http://schemas.microsoft.com/office/powerpoint/2010/main" xmlns="" val="1564077619"/>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db.createCollection()</a:t>
            </a:r>
            <a:endParaRPr lang="en-US" dirty="0"/>
          </a:p>
        </p:txBody>
      </p:sp>
      <p:pic>
        <p:nvPicPr>
          <p:cNvPr id="3" name="Picture 2">
            <a:extLst>
              <a:ext uri="{FF2B5EF4-FFF2-40B4-BE49-F238E27FC236}">
                <a16:creationId xmlns:a16="http://schemas.microsoft.com/office/drawing/2014/main" xmlns="" id="{005431A9-6C65-434F-B7A6-5FF72F8B973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CCCBA55-01A7-4F04-808F-C2687178245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87031995"/>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db.createCollection() </a:t>
            </a:r>
          </a:p>
        </p:txBody>
      </p:sp>
      <p:sp>
        <p:nvSpPr>
          <p:cNvPr id="7" name="Rectangle 6"/>
          <p:cNvSpPr/>
          <p:nvPr/>
        </p:nvSpPr>
        <p:spPr>
          <a:xfrm>
            <a:off x="478582" y="932527"/>
            <a:ext cx="11305256" cy="1200329"/>
          </a:xfrm>
          <a:prstGeom prst="rect">
            <a:avLst/>
          </a:prstGeom>
        </p:spPr>
        <p:txBody>
          <a:bodyPr wrap="square">
            <a:spAutoFit/>
          </a:bodyPr>
          <a:lstStyle/>
          <a:p>
            <a:r>
              <a:rPr lang="en-IN" b="1" i="1" dirty="0">
                <a:solidFill>
                  <a:srgbClr val="036883"/>
                </a:solidFill>
                <a:latin typeface="Palatino Linotype" panose="02040502050505030304" pitchFamily="18" charset="0"/>
              </a:rPr>
              <a:t>Capped</a:t>
            </a:r>
            <a:r>
              <a:rPr lang="en-IN" dirty="0">
                <a:latin typeface="Palatino Linotype" panose="02040502050505030304" pitchFamily="18" charset="0"/>
              </a:rPr>
              <a:t> collections have maximum size or document counts that prevent them from growing beyond maximum thresholds. All capped collections must specify a maximum size and may also specify a maximum document count. </a:t>
            </a:r>
            <a:r>
              <a:rPr lang="en-IN" b="1" dirty="0">
                <a:solidFill>
                  <a:srgbClr val="C00000"/>
                </a:solidFill>
                <a:latin typeface="Palatino Linotype" panose="02040502050505030304" pitchFamily="18" charset="0"/>
              </a:rPr>
              <a:t>MongoDB removes older documents if a collection reaches the maximum size limit before it reaches the maximum document count. </a:t>
            </a:r>
          </a:p>
        </p:txBody>
      </p:sp>
      <p:sp>
        <p:nvSpPr>
          <p:cNvPr id="8" name="Rectangle 7"/>
          <p:cNvSpPr/>
          <p:nvPr/>
        </p:nvSpPr>
        <p:spPr>
          <a:xfrm>
            <a:off x="551560" y="2276872"/>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db.createCollection(name, { options1, options2, ... })</a:t>
            </a:r>
          </a:p>
        </p:txBody>
      </p:sp>
      <p:sp>
        <p:nvSpPr>
          <p:cNvPr id="2" name="Rectangle 1"/>
          <p:cNvSpPr/>
          <p:nvPr/>
        </p:nvSpPr>
        <p:spPr>
          <a:xfrm>
            <a:off x="262558" y="4419602"/>
            <a:ext cx="11521280" cy="923330"/>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a:t>
            </a:r>
          </a:p>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db.createCollection("log", { capped:true, size:1, max:2}); </a:t>
            </a:r>
            <a:r>
              <a:rPr lang="en-IN" dirty="0">
                <a:solidFill>
                  <a:srgbClr val="FC6F0D"/>
                </a:solidFill>
                <a:latin typeface="Calibri" panose="020F0502020204030204" pitchFamily="34" charset="0"/>
                <a:cs typeface="Calibri" panose="020F0502020204030204" pitchFamily="34" charset="0"/>
              </a:rPr>
              <a:t>   </a:t>
            </a:r>
            <a:r>
              <a:rPr lang="en-IN" dirty="0">
                <a:solidFill>
                  <a:srgbClr val="00B050"/>
                </a:solidFill>
                <a:latin typeface="Calibri" panose="020F0502020204030204" pitchFamily="34" charset="0"/>
                <a:cs typeface="Calibri" panose="020F0502020204030204" pitchFamily="34" charset="0"/>
              </a:rPr>
              <a:t>// This command creates a collection named log with a </a:t>
            </a:r>
          </a:p>
          <a:p>
            <a:r>
              <a:rPr lang="en-IN" dirty="0">
                <a:solidFill>
                  <a:srgbClr val="00B050"/>
                </a:solidFill>
                <a:latin typeface="Calibri" panose="020F0502020204030204" pitchFamily="34" charset="0"/>
                <a:cs typeface="Calibri" panose="020F0502020204030204" pitchFamily="34" charset="0"/>
              </a:rPr>
              <a:t>                                                                                                                  maximum size of 1 byte and a maximum of 2 documents.</a:t>
            </a:r>
            <a:endParaRPr lang="en-US" dirty="0">
              <a:solidFill>
                <a:srgbClr val="00B050"/>
              </a:solidFill>
              <a:latin typeface="Calibri" panose="020F0502020204030204" pitchFamily="34" charset="0"/>
              <a:cs typeface="Calibri" panose="020F0502020204030204" pitchFamily="34" charset="0"/>
            </a:endParaRPr>
          </a:p>
        </p:txBody>
      </p:sp>
      <p:sp>
        <p:nvSpPr>
          <p:cNvPr id="3" name="Rectangle 2"/>
          <p:cNvSpPr/>
          <p:nvPr/>
        </p:nvSpPr>
        <p:spPr>
          <a:xfrm>
            <a:off x="549582" y="2780928"/>
            <a:ext cx="8767050" cy="1323439"/>
          </a:xfrm>
          <a:prstGeom prst="rect">
            <a:avLst/>
          </a:prstGeom>
        </p:spPr>
        <p:txBody>
          <a:bodyPr wrap="square">
            <a:spAutoFit/>
          </a:bodyPr>
          <a:lstStyle/>
          <a:p>
            <a:r>
              <a:rPr lang="en-US" dirty="0"/>
              <a:t>The options document contains the following fields:</a:t>
            </a:r>
          </a:p>
          <a:p>
            <a:endParaRPr lang="en-US" sz="800" dirty="0"/>
          </a:p>
          <a:p>
            <a:pPr marL="285750" indent="-285750">
              <a:buFont typeface="Arial" panose="020B0604020202020204" pitchFamily="34" charset="0"/>
              <a:buChar char="•"/>
            </a:pPr>
            <a:r>
              <a:rPr lang="en-US" dirty="0">
                <a:solidFill>
                  <a:srgbClr val="036883"/>
                </a:solidFill>
              </a:rPr>
              <a:t>capped : boolean</a:t>
            </a:r>
          </a:p>
          <a:p>
            <a:pPr marL="285750" indent="-285750">
              <a:buFont typeface="Arial" panose="020B0604020202020204" pitchFamily="34" charset="0"/>
              <a:buChar char="•"/>
            </a:pPr>
            <a:r>
              <a:rPr lang="en-US" dirty="0">
                <a:solidFill>
                  <a:srgbClr val="036883"/>
                </a:solidFill>
              </a:rPr>
              <a:t>size : number</a:t>
            </a:r>
          </a:p>
          <a:p>
            <a:pPr marL="285750" indent="-285750">
              <a:buFont typeface="Arial" panose="020B0604020202020204" pitchFamily="34" charset="0"/>
              <a:buChar char="•"/>
            </a:pPr>
            <a:r>
              <a:rPr lang="en-US" dirty="0">
                <a:solidFill>
                  <a:srgbClr val="036883"/>
                </a:solidFill>
              </a:rPr>
              <a:t>max : number</a:t>
            </a:r>
          </a:p>
        </p:txBody>
      </p:sp>
      <p:pic>
        <p:nvPicPr>
          <p:cNvPr id="9" name="Picture 8">
            <a:extLst>
              <a:ext uri="{FF2B5EF4-FFF2-40B4-BE49-F238E27FC236}">
                <a16:creationId xmlns:a16="http://schemas.microsoft.com/office/drawing/2014/main" xmlns="" id="{DDDCB8D6-0FC8-4EBD-9C6A-FA861413103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E1DF8494-249E-43BB-8B1B-83570FFE31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58914558"/>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db.collection.isCapped()</a:t>
            </a:r>
            <a:endParaRPr lang="en-US" dirty="0"/>
          </a:p>
        </p:txBody>
      </p:sp>
      <p:pic>
        <p:nvPicPr>
          <p:cNvPr id="3" name="Picture 2">
            <a:extLst>
              <a:ext uri="{FF2B5EF4-FFF2-40B4-BE49-F238E27FC236}">
                <a16:creationId xmlns:a16="http://schemas.microsoft.com/office/drawing/2014/main" xmlns="" id="{406712A8-47D7-448F-952D-57A4E3FAFC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79FBB450-EBFC-4E05-8E87-2C13D1088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07694176"/>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db.collection.isCapped()</a:t>
            </a:r>
          </a:p>
        </p:txBody>
      </p:sp>
      <p:sp>
        <p:nvSpPr>
          <p:cNvPr id="7" name="Rectangle 6"/>
          <p:cNvSpPr/>
          <p:nvPr/>
        </p:nvSpPr>
        <p:spPr>
          <a:xfrm>
            <a:off x="1599992" y="762000"/>
            <a:ext cx="8993641" cy="369332"/>
          </a:xfrm>
          <a:prstGeom prst="rect">
            <a:avLst/>
          </a:prstGeom>
        </p:spPr>
        <p:txBody>
          <a:bodyPr wrap="square">
            <a:spAutoFit/>
          </a:bodyPr>
          <a:lstStyle/>
          <a:p>
            <a:r>
              <a:rPr lang="en-US" dirty="0">
                <a:latin typeface="Palatino Linotype" panose="02040502050505030304" pitchFamily="18" charset="0"/>
              </a:rPr>
              <a:t>Returns true if the collection is a capped collection, otherwise returns false.</a:t>
            </a:r>
            <a:r>
              <a:rPr lang="en-IN" dirty="0">
                <a:latin typeface="Palatino Linotype" panose="02040502050505030304" pitchFamily="18" charset="0"/>
              </a:rPr>
              <a:t> </a:t>
            </a:r>
          </a:p>
        </p:txBody>
      </p:sp>
      <p:sp>
        <p:nvSpPr>
          <p:cNvPr id="8" name="Rectangle 7"/>
          <p:cNvSpPr/>
          <p:nvPr/>
        </p:nvSpPr>
        <p:spPr>
          <a:xfrm>
            <a:off x="1672970" y="13716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db.collection.isCapped()</a:t>
            </a:r>
          </a:p>
        </p:txBody>
      </p:sp>
      <p:sp>
        <p:nvSpPr>
          <p:cNvPr id="2" name="Rectangle 1"/>
          <p:cNvSpPr/>
          <p:nvPr/>
        </p:nvSpPr>
        <p:spPr>
          <a:xfrm>
            <a:off x="1672970" y="2099388"/>
            <a:ext cx="8844473" cy="369332"/>
          </a:xfrm>
          <a:prstGeom prst="rect">
            <a:avLst/>
          </a:prstGeom>
        </p:spPr>
        <p:txBody>
          <a:bodyPr wrap="square">
            <a:spAutoFit/>
          </a:bodyPr>
          <a:lstStyle/>
          <a:p>
            <a:pPr marL="285750" indent="-28575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db.log.isCapped();</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xmlns="" id="{2ACCF1A8-ED46-4517-921F-1DF0B32BF3C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9494E592-7A96-4563-99A8-50841340278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13202360"/>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db.getCollection()</a:t>
            </a:r>
            <a:endParaRPr lang="en-US" dirty="0"/>
          </a:p>
        </p:txBody>
      </p:sp>
      <p:pic>
        <p:nvPicPr>
          <p:cNvPr id="3" name="Picture 2">
            <a:extLst>
              <a:ext uri="{FF2B5EF4-FFF2-40B4-BE49-F238E27FC236}">
                <a16:creationId xmlns:a16="http://schemas.microsoft.com/office/drawing/2014/main" xmlns="" id="{1B6039F0-A988-4BCC-822A-899EC2440E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7373C54-58A9-4A46-B554-25148D97A1E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3140990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db.getCollection() </a:t>
            </a:r>
          </a:p>
        </p:txBody>
      </p:sp>
      <p:sp>
        <p:nvSpPr>
          <p:cNvPr id="8" name="Rectangle 7"/>
          <p:cNvSpPr/>
          <p:nvPr/>
        </p:nvSpPr>
        <p:spPr>
          <a:xfrm>
            <a:off x="1672970" y="1383966"/>
            <a:ext cx="8844473"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db.getCollection('name')</a:t>
            </a:r>
          </a:p>
        </p:txBody>
      </p:sp>
      <p:sp>
        <p:nvSpPr>
          <p:cNvPr id="2" name="Rectangle 1"/>
          <p:cNvSpPr/>
          <p:nvPr/>
        </p:nvSpPr>
        <p:spPr>
          <a:xfrm>
            <a:off x="1672970" y="2438402"/>
            <a:ext cx="8844473"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p:txBody>
      </p:sp>
      <p:pic>
        <p:nvPicPr>
          <p:cNvPr id="5" name="Picture 4">
            <a:extLst>
              <a:ext uri="{FF2B5EF4-FFF2-40B4-BE49-F238E27FC236}">
                <a16:creationId xmlns:a16="http://schemas.microsoft.com/office/drawing/2014/main" xmlns="" id="{C200E9B3-006B-4E0D-906A-19ADE30001E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C7D4FC3-AC9C-4F27-A073-E90995D04B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21007705"/>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db.getSiblingDB()</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To access another database without switching databases.</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BAF35C02-60DE-4757-866F-74AE4D065E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358F498-6756-4B66-ACA6-A24FE1FC5FB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56782913"/>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db.getSiblingDB()</a:t>
            </a:r>
          </a:p>
        </p:txBody>
      </p:sp>
      <p:sp>
        <p:nvSpPr>
          <p:cNvPr id="7" name="Rectangle 6"/>
          <p:cNvSpPr/>
          <p:nvPr/>
        </p:nvSpPr>
        <p:spPr>
          <a:xfrm>
            <a:off x="1599992" y="762002"/>
            <a:ext cx="8993641" cy="646331"/>
          </a:xfrm>
          <a:prstGeom prst="rect">
            <a:avLst/>
          </a:prstGeom>
        </p:spPr>
        <p:txBody>
          <a:bodyPr wrap="square">
            <a:spAutoFit/>
          </a:bodyPr>
          <a:lstStyle/>
          <a:p>
            <a:r>
              <a:rPr lang="en-US" dirty="0">
                <a:latin typeface="Palatino Linotype" panose="02040502050505030304" pitchFamily="18" charset="0"/>
              </a:rPr>
              <a:t>Used to return another database without modifying the db variable in the shell environment.</a:t>
            </a:r>
            <a:r>
              <a:rPr lang="en-IN" dirty="0">
                <a:latin typeface="Palatino Linotype" panose="02040502050505030304" pitchFamily="18" charset="0"/>
              </a:rPr>
              <a:t> </a:t>
            </a:r>
          </a:p>
        </p:txBody>
      </p:sp>
      <p:sp>
        <p:nvSpPr>
          <p:cNvPr id="8" name="Rectangle 7"/>
          <p:cNvSpPr/>
          <p:nvPr/>
        </p:nvSpPr>
        <p:spPr>
          <a:xfrm>
            <a:off x="1672970" y="1535668"/>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db.getSiblingDB(&lt;database&gt;)</a:t>
            </a:r>
          </a:p>
        </p:txBody>
      </p:sp>
      <p:sp>
        <p:nvSpPr>
          <p:cNvPr id="2" name="Rectangle 1"/>
          <p:cNvSpPr/>
          <p:nvPr/>
        </p:nvSpPr>
        <p:spPr>
          <a:xfrm>
            <a:off x="1672970" y="20993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db.getSiblingDB('db1').getCollectionNames();</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xmlns="" id="{0C628B0C-B52A-4E99-BCE1-095328C704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96CABEE0-0859-439C-9087-88ED08E52B7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06870522"/>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db.collection.renameCollection()</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Renames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0CCF8E31-5924-4FB9-9124-C38CCE22DF8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838E8D0-7963-48C3-BE1C-19F6BB5096A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855075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db.collection.renameCollection()</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db.collection.renameCollection(target, dropTarget)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db.emp.renameCollection('e',  false);</a:t>
            </a:r>
          </a:p>
        </p:txBody>
      </p:sp>
      <p:sp>
        <p:nvSpPr>
          <p:cNvPr id="4" name="Rectangle 3"/>
          <p:cNvSpPr/>
          <p:nvPr/>
        </p:nvSpPr>
        <p:spPr>
          <a:xfrm>
            <a:off x="1687812" y="3048002"/>
            <a:ext cx="8829631" cy="646331"/>
          </a:xfrm>
          <a:prstGeom prst="rect">
            <a:avLst/>
          </a:prstGeom>
        </p:spPr>
        <p:txBody>
          <a:bodyPr wrap="square">
            <a:spAutoFit/>
          </a:bodyPr>
          <a:lstStyle/>
          <a:p>
            <a:r>
              <a:rPr lang="en-US" dirty="0">
                <a:solidFill>
                  <a:srgbClr val="B22251"/>
                </a:solidFill>
                <a:latin typeface="Palatino Linotype" panose="02040502050505030304" pitchFamily="18" charset="0"/>
              </a:rPr>
              <a:t>dropTarget</a:t>
            </a:r>
            <a:r>
              <a:rPr lang="en-US" dirty="0">
                <a:latin typeface="Palatino Linotype" panose="02040502050505030304" pitchFamily="18" charset="0"/>
              </a:rPr>
              <a:t> : If true, mongod drops the target of renameCollection prior to renaming the collection. The default value is false.</a:t>
            </a:r>
          </a:p>
        </p:txBody>
      </p:sp>
      <p:pic>
        <p:nvPicPr>
          <p:cNvPr id="7" name="Picture 6">
            <a:extLst>
              <a:ext uri="{FF2B5EF4-FFF2-40B4-BE49-F238E27FC236}">
                <a16:creationId xmlns:a16="http://schemas.microsoft.com/office/drawing/2014/main" xmlns="" id="{932A95A3-91CC-4C23-95B6-FE933F0F34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0CEA9BF-EBE9-45A7-8CBD-A1BC58146CD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647472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dirty="0">
                <a:solidFill>
                  <a:srgbClr val="DC525C"/>
                </a:solidFill>
                <a:latin typeface="Segoe UI Light" panose="020B0502040204020203" pitchFamily="34" charset="0"/>
                <a:cs typeface="Segoe UI Light" panose="020B0502040204020203" pitchFamily="34" charset="0"/>
              </a:rPr>
              <a:t>many-to-one relationship</a:t>
            </a:r>
          </a:p>
        </p:txBody>
      </p:sp>
      <p:pic>
        <p:nvPicPr>
          <p:cNvPr id="4" name="Picture 3">
            <a:extLst>
              <a:ext uri="{FF2B5EF4-FFF2-40B4-BE49-F238E27FC236}">
                <a16:creationId xmlns:a16="http://schemas.microsoft.com/office/drawing/2014/main" xmlns="" id="{62DD29E2-A9AF-4447-939E-7E29C401BE8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F2F8BD4-2960-4EE7-93F2-A780AE056A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9491097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db.collection.drop()</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p>
        </p:txBody>
      </p:sp>
      <p:pic>
        <p:nvPicPr>
          <p:cNvPr id="4" name="Picture 3">
            <a:extLst>
              <a:ext uri="{FF2B5EF4-FFF2-40B4-BE49-F238E27FC236}">
                <a16:creationId xmlns:a16="http://schemas.microsoft.com/office/drawing/2014/main" xmlns="" id="{C1840966-A137-4720-964F-3B4A4A40242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52923E4-1106-454B-B5EB-1F5233525D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81541098"/>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db.collection.drop()</a:t>
            </a:r>
          </a:p>
        </p:txBody>
      </p:sp>
      <p:sp>
        <p:nvSpPr>
          <p:cNvPr id="8" name="Rectangle 7"/>
          <p:cNvSpPr/>
          <p:nvPr/>
        </p:nvSpPr>
        <p:spPr>
          <a:xfrm>
            <a:off x="1672970" y="1676400"/>
            <a:ext cx="8844473" cy="369332"/>
          </a:xfrm>
          <a:prstGeom prst="rect">
            <a:avLst/>
          </a:prstGeom>
        </p:spPr>
        <p:txBody>
          <a:bodyPr wrap="square">
            <a:spAutoFit/>
          </a:bodyPr>
          <a:lstStyle/>
          <a:p>
            <a:r>
              <a:rPr lang="en-IN" dirty="0">
                <a:solidFill>
                  <a:srgbClr val="049DC8"/>
                </a:solidFill>
                <a:latin typeface="Consolas" panose="020B0609020204030204" pitchFamily="49" charset="0"/>
                <a:cs typeface="Calibri" panose="020F0502020204030204" pitchFamily="34" charset="0"/>
              </a:rPr>
              <a:t>db.collection.drop(&lt;options&gt;)</a:t>
            </a:r>
          </a:p>
        </p:txBody>
      </p:sp>
      <p:sp>
        <p:nvSpPr>
          <p:cNvPr id="2" name="Rectangle 1"/>
          <p:cNvSpPr/>
          <p:nvPr/>
        </p:nvSpPr>
        <p:spPr>
          <a:xfrm>
            <a:off x="1672970" y="2404188"/>
            <a:ext cx="8844473" cy="369332"/>
          </a:xfrm>
          <a:prstGeom prst="rect">
            <a:avLst/>
          </a:prstGeom>
        </p:spPr>
        <p:txBody>
          <a:bodyPr wrap="square">
            <a:spAutoFit/>
          </a:bodyPr>
          <a:lstStyle/>
          <a:p>
            <a:pPr marL="342900" indent="-342900">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 db.emp.drop();</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Removes a collection or view from the database. The method also removes any indexes associated with the dropped collection.</a:t>
            </a:r>
            <a:endParaRPr lang="en-IN" dirty="0">
              <a:latin typeface="Palatino Linotype" panose="02040502050505030304" pitchFamily="18" charset="0"/>
            </a:endParaRPr>
          </a:p>
        </p:txBody>
      </p:sp>
      <p:pic>
        <p:nvPicPr>
          <p:cNvPr id="7" name="Picture 6">
            <a:extLst>
              <a:ext uri="{FF2B5EF4-FFF2-40B4-BE49-F238E27FC236}">
                <a16:creationId xmlns:a16="http://schemas.microsoft.com/office/drawing/2014/main" xmlns="" id="{3C160DFF-2F98-412B-B070-5FBA4259F2C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85C99C6E-25E5-4A5E-A0D4-7EE9CC1F63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7512169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db.collection.find()</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The find() method always returns the _id field unless you specify _id: 0 to suppress the field.</a:t>
            </a:r>
          </a:p>
        </p:txBody>
      </p:sp>
      <p:sp>
        <p:nvSpPr>
          <p:cNvPr id="4" name="Rectangle 3"/>
          <p:cNvSpPr/>
          <p:nvPr/>
        </p:nvSpPr>
        <p:spPr>
          <a:xfrm>
            <a:off x="1942847" y="3678384"/>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By default, mongo prints the first 20 documents. The mongo shell will prompt the user to “Type it” to continue iterating the next 20 results.</a:t>
            </a:r>
          </a:p>
        </p:txBody>
      </p:sp>
      <p:sp>
        <p:nvSpPr>
          <p:cNvPr id="6" name="Rectangle 5"/>
          <p:cNvSpPr/>
          <p:nvPr/>
        </p:nvSpPr>
        <p:spPr>
          <a:xfrm>
            <a:off x="1921079" y="152402"/>
            <a:ext cx="8304719" cy="830997"/>
          </a:xfrm>
          <a:prstGeom prst="rect">
            <a:avLst/>
          </a:prstGeom>
        </p:spPr>
        <p:txBody>
          <a:bodyPr wrap="square">
            <a:spAutoFit/>
          </a:bodyPr>
          <a:lstStyle/>
          <a:p>
            <a:r>
              <a:rPr lang="en-US" sz="2000" u="sng" dirty="0">
                <a:solidFill>
                  <a:srgbClr val="0070C0"/>
                </a:solidFill>
              </a:rPr>
              <a:t>Method</a:t>
            </a:r>
          </a:p>
          <a:p>
            <a:endParaRPr lang="en-US" sz="800" dirty="0">
              <a:solidFill>
                <a:srgbClr val="DEB887"/>
              </a:solidFill>
            </a:endParaRPr>
          </a:p>
          <a:p>
            <a:r>
              <a:rPr lang="en-US" sz="2000" dirty="0">
                <a:solidFill>
                  <a:srgbClr val="FF5A36"/>
                </a:solidFill>
              </a:rPr>
              <a:t>.pretty()</a:t>
            </a:r>
          </a:p>
        </p:txBody>
      </p:sp>
      <p:pic>
        <p:nvPicPr>
          <p:cNvPr id="7" name="Picture 6">
            <a:extLst>
              <a:ext uri="{FF2B5EF4-FFF2-40B4-BE49-F238E27FC236}">
                <a16:creationId xmlns:a16="http://schemas.microsoft.com/office/drawing/2014/main" xmlns="" id="{979F12AE-B950-40FE-A132-2FFDD204E49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B274F3D8-3644-4458-A7A7-74E6804ED0B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91204387"/>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4" name="Rectangle 3"/>
          <p:cNvSpPr/>
          <p:nvPr/>
        </p:nvSpPr>
        <p:spPr>
          <a:xfrm>
            <a:off x="1677917" y="1500174"/>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
        <p:nvSpPr>
          <p:cNvPr id="8" name="Rectangle 7"/>
          <p:cNvSpPr/>
          <p:nvPr/>
        </p:nvSpPr>
        <p:spPr>
          <a:xfrm>
            <a:off x="1702654" y="2666052"/>
            <a:ext cx="8844473" cy="1477328"/>
          </a:xfrm>
          <a:prstGeom prst="rect">
            <a:avLst/>
          </a:prstGeom>
        </p:spPr>
        <p:txBody>
          <a:bodyPr wrap="square">
            <a:spAutoFit/>
          </a:bodyPr>
          <a:lstStyle/>
          <a:p>
            <a:r>
              <a:rPr lang="en-US" b="1" i="1" dirty="0">
                <a:solidFill>
                  <a:srgbClr val="036883"/>
                </a:solidFill>
                <a:latin typeface="Palatino Linotype" panose="02040502050505030304" pitchFamily="18" charset="0"/>
              </a:rPr>
              <a:t>query</a:t>
            </a:r>
            <a:r>
              <a:rPr lang="en-US" dirty="0">
                <a:latin typeface="Palatino Linotype" panose="02040502050505030304" pitchFamily="18" charset="0"/>
              </a:rPr>
              <a:t>: Specifies selection filter using query operators. To return all documents in a collection, omit this parameter or pass an empty document ({}).</a:t>
            </a:r>
          </a:p>
          <a:p>
            <a:endParaRPr lang="en-US" dirty="0">
              <a:latin typeface="Palatino Linotype" panose="02040502050505030304" pitchFamily="18" charset="0"/>
            </a:endParaRPr>
          </a:p>
          <a:p>
            <a:r>
              <a:rPr lang="en-US" b="1" i="1" dirty="0">
                <a:solidFill>
                  <a:srgbClr val="036883"/>
                </a:solidFill>
                <a:latin typeface="Palatino Linotype" panose="02040502050505030304" pitchFamily="18" charset="0"/>
              </a:rPr>
              <a:t>projection</a:t>
            </a:r>
            <a:r>
              <a:rPr lang="en-US" dirty="0">
                <a:latin typeface="Palatino Linotype" panose="02040502050505030304" pitchFamily="18" charset="0"/>
              </a:rPr>
              <a:t>: Specifies the fields to return in the documents that match the query filter. To return all fields in the matching documents, omit this parameter.</a:t>
            </a:r>
          </a:p>
        </p:txBody>
      </p:sp>
      <p:sp>
        <p:nvSpPr>
          <p:cNvPr id="12" name="Rectangle 11"/>
          <p:cNvSpPr/>
          <p:nvPr/>
        </p:nvSpPr>
        <p:spPr>
          <a:xfrm>
            <a:off x="1702655" y="4350675"/>
            <a:ext cx="1142749" cy="369332"/>
          </a:xfrm>
          <a:prstGeom prst="rect">
            <a:avLst/>
          </a:prstGeom>
        </p:spPr>
        <p:txBody>
          <a:bodyPr wrap="none">
            <a:spAutoFit/>
          </a:bodyPr>
          <a:lstStyle/>
          <a:p>
            <a:r>
              <a:rPr lang="en-US" dirty="0">
                <a:solidFill>
                  <a:srgbClr val="C00000"/>
                </a:solidFill>
              </a:rPr>
              <a:t>Projection</a:t>
            </a:r>
          </a:p>
        </p:txBody>
      </p:sp>
      <p:sp>
        <p:nvSpPr>
          <p:cNvPr id="13" name="Rectangle 12"/>
          <p:cNvSpPr/>
          <p:nvPr/>
        </p:nvSpPr>
        <p:spPr>
          <a:xfrm>
            <a:off x="1702656" y="4749627"/>
            <a:ext cx="5249472"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 field1: &lt;value&gt;, field2: &lt;value&gt; ... }</a:t>
            </a:r>
          </a:p>
        </p:txBody>
      </p:sp>
      <p:sp>
        <p:nvSpPr>
          <p:cNvPr id="14" name="Rectangle 13"/>
          <p:cNvSpPr/>
          <p:nvPr/>
        </p:nvSpPr>
        <p:spPr>
          <a:xfrm>
            <a:off x="1697707" y="5220314"/>
            <a:ext cx="8819736" cy="923330"/>
          </a:xfrm>
          <a:prstGeom prst="rect">
            <a:avLst/>
          </a:prstGeom>
        </p:spPr>
        <p:txBody>
          <a:bodyPr wrap="square">
            <a:spAutoFit/>
          </a:bodyPr>
          <a:lstStyle/>
          <a:p>
            <a:pPr marL="285750" indent="-285750">
              <a:lnSpc>
                <a:spcPct val="150000"/>
              </a:lnSpc>
              <a:buFont typeface="Arial" panose="020B0604020202020204" pitchFamily="34" charset="0"/>
              <a:buChar char="•"/>
            </a:pPr>
            <a:r>
              <a:rPr lang="en-US" b="1" i="1" dirty="0">
                <a:solidFill>
                  <a:srgbClr val="036883"/>
                </a:solidFill>
              </a:rPr>
              <a:t>1</a:t>
            </a:r>
            <a:r>
              <a:rPr lang="en-US" dirty="0"/>
              <a:t> or </a:t>
            </a:r>
            <a:r>
              <a:rPr lang="en-US" b="1" i="1" dirty="0">
                <a:solidFill>
                  <a:srgbClr val="036883"/>
                </a:solidFill>
              </a:rPr>
              <a:t>true</a:t>
            </a:r>
            <a:r>
              <a:rPr lang="en-US" dirty="0"/>
              <a:t> to include the field in the return documents.</a:t>
            </a:r>
          </a:p>
          <a:p>
            <a:pPr marL="285750" indent="-285750">
              <a:lnSpc>
                <a:spcPct val="150000"/>
              </a:lnSpc>
              <a:buFont typeface="Arial" panose="020B0604020202020204" pitchFamily="34" charset="0"/>
              <a:buChar char="•"/>
            </a:pPr>
            <a:r>
              <a:rPr lang="en-US" b="1" i="1" dirty="0">
                <a:solidFill>
                  <a:srgbClr val="036883"/>
                </a:solidFill>
              </a:rPr>
              <a:t>0</a:t>
            </a:r>
            <a:r>
              <a:rPr lang="en-US" dirty="0"/>
              <a:t> or </a:t>
            </a:r>
            <a:r>
              <a:rPr lang="en-US" b="1" i="1" dirty="0">
                <a:solidFill>
                  <a:srgbClr val="036883"/>
                </a:solidFill>
              </a:rPr>
              <a:t>false</a:t>
            </a:r>
            <a:r>
              <a:rPr lang="en-US" dirty="0"/>
              <a:t> to exclude the field.</a:t>
            </a:r>
          </a:p>
        </p:txBody>
      </p:sp>
      <p:sp>
        <p:nvSpPr>
          <p:cNvPr id="15" name="Rectangle 14"/>
          <p:cNvSpPr/>
          <p:nvPr/>
        </p:nvSpPr>
        <p:spPr>
          <a:xfrm>
            <a:off x="5309388" y="619528"/>
            <a:ext cx="5754370" cy="615553"/>
          </a:xfrm>
          <a:prstGeom prst="rect">
            <a:avLst/>
          </a:prstGeom>
          <a:solidFill>
            <a:srgbClr val="90E183"/>
          </a:solidFill>
        </p:spPr>
        <p:txBody>
          <a:bodyPr wrap="square">
            <a:spAutoFit/>
          </a:bodyPr>
          <a:lstStyle/>
          <a:p>
            <a:r>
              <a:rPr lang="en-US" sz="1700" dirty="0">
                <a:solidFill>
                  <a:schemeClr val="bg2">
                    <a:lumMod val="25000"/>
                  </a:schemeClr>
                </a:solidFill>
                <a:latin typeface="Palatino Linotype" panose="02040502050505030304" pitchFamily="18" charset="0"/>
              </a:rPr>
              <a:t>A projection cannot contain both include and exclude specifications, except for the exclusion of the _id field. </a:t>
            </a:r>
          </a:p>
        </p:txBody>
      </p:sp>
      <p:pic>
        <p:nvPicPr>
          <p:cNvPr id="9" name="Picture 8">
            <a:extLst>
              <a:ext uri="{FF2B5EF4-FFF2-40B4-BE49-F238E27FC236}">
                <a16:creationId xmlns:a16="http://schemas.microsoft.com/office/drawing/2014/main" xmlns="" id="{2AC80653-3A80-4AAB-A81F-E5633C515CE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E1491E84-F7F9-4823-8A8A-6D4C5AB97E4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28115201"/>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 </a:t>
            </a:r>
          </a:p>
        </p:txBody>
      </p:sp>
      <p:sp>
        <p:nvSpPr>
          <p:cNvPr id="9" name="Rectangle 8"/>
          <p:cNvSpPr/>
          <p:nvPr/>
        </p:nvSpPr>
        <p:spPr>
          <a:xfrm>
            <a:off x="1672969" y="2120082"/>
            <a:ext cx="8844473" cy="378885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 ['emp'].find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db.getSiblingDB('db1').getCollection('emp').find();</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{ename:1, job: 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db.emp.find({sal:{ $gt:4}})</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{ename:true, job:true})</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db.emp.find({job:'manager'}, {_id:false, ename:true, job:true})</a:t>
            </a:r>
          </a:p>
        </p:txBody>
      </p:sp>
      <p:pic>
        <p:nvPicPr>
          <p:cNvPr id="5" name="Picture 4">
            <a:extLst>
              <a:ext uri="{FF2B5EF4-FFF2-40B4-BE49-F238E27FC236}">
                <a16:creationId xmlns:a16="http://schemas.microsoft.com/office/drawing/2014/main" xmlns="" id="{4C03C46C-1268-48E8-9290-37B98659B4C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FECB705-752D-4A52-BF94-4D302E2EC1B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A2E61E7F-D25B-4EBA-91F2-79CD7EBA6D6B}"/>
              </a:ext>
            </a:extLst>
          </p:cNvPr>
          <p:cNvSpPr/>
          <p:nvPr/>
        </p:nvSpPr>
        <p:spPr>
          <a:xfrm>
            <a:off x="1677917" y="908720"/>
            <a:ext cx="7402989" cy="923330"/>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db['collection'].find({ query }, { projection }) </a:t>
            </a:r>
          </a:p>
          <a:p>
            <a:r>
              <a:rPr lang="en-US" dirty="0">
                <a:solidFill>
                  <a:srgbClr val="049DC8"/>
                </a:solidFill>
                <a:latin typeface="Consolas" panose="020B0609020204030204" pitchFamily="49" charset="0"/>
                <a:cs typeface="Calibri" panose="020F0502020204030204" pitchFamily="34" charset="0"/>
              </a:rPr>
              <a:t>db.collection.find({ query }, { projection })</a:t>
            </a:r>
          </a:p>
          <a:p>
            <a:r>
              <a:rPr lang="en-US" dirty="0">
                <a:solidFill>
                  <a:srgbClr val="049DC8"/>
                </a:solidFill>
                <a:latin typeface="Consolas" panose="020B0609020204030204" pitchFamily="49" charset="0"/>
                <a:cs typeface="Calibri" panose="020F0502020204030204" pitchFamily="34" charset="0"/>
              </a:rPr>
              <a:t>db.getCollection('name').find ({ query }, { projection })</a:t>
            </a:r>
          </a:p>
        </p:txBody>
      </p:sp>
    </p:spTree>
    <p:extLst>
      <p:ext uri="{BB962C8B-B14F-4D97-AF65-F5344CB8AC3E}">
        <p14:creationId xmlns:p14="http://schemas.microsoft.com/office/powerpoint/2010/main" xmlns="" val="278542626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db.collection.find()[&lt;index_number&gt;] </a:t>
            </a:r>
          </a:p>
        </p:txBody>
      </p:sp>
      <p:sp>
        <p:nvSpPr>
          <p:cNvPr id="9" name="Rectangle 8"/>
          <p:cNvSpPr/>
          <p:nvPr/>
        </p:nvSpPr>
        <p:spPr>
          <a:xfrm>
            <a:off x="1672970" y="2832318"/>
            <a:ext cx="8844473" cy="1711366"/>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db.emp.find()[0].ename;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db.getCollection('emp').find()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db.emp.find()[db.emp.find().count()-1]</a:t>
            </a:r>
          </a:p>
        </p:txBody>
      </p:sp>
      <p:sp>
        <p:nvSpPr>
          <p:cNvPr id="8" name="Rectangle 7"/>
          <p:cNvSpPr/>
          <p:nvPr/>
        </p:nvSpPr>
        <p:spPr>
          <a:xfrm>
            <a:off x="1672970" y="1563469"/>
            <a:ext cx="8844473"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db['collection'].find (query, projection) [&lt;index&gt; [.field] ]</a:t>
            </a:r>
          </a:p>
          <a:p>
            <a:r>
              <a:rPr lang="en-US" dirty="0">
                <a:solidFill>
                  <a:srgbClr val="049DC8"/>
                </a:solidFill>
                <a:latin typeface="Consolas" panose="020B0609020204030204" pitchFamily="49" charset="0"/>
                <a:cs typeface="Calibri" panose="020F0502020204030204" pitchFamily="34" charset="0"/>
              </a:rPr>
              <a:t>db.collection.find(query, projection) [&lt;index&gt; [.field] ]</a:t>
            </a:r>
          </a:p>
          <a:p>
            <a:r>
              <a:rPr lang="en-US" dirty="0">
                <a:solidFill>
                  <a:srgbClr val="049DC8"/>
                </a:solidFill>
                <a:latin typeface="Consolas" panose="020B0609020204030204" pitchFamily="49" charset="0"/>
                <a:cs typeface="Calibri" panose="020F0502020204030204" pitchFamily="34" charset="0"/>
              </a:rPr>
              <a:t>db.getCollection('name').find (query, projection) [&lt;index&gt; [.field] ]</a:t>
            </a:r>
          </a:p>
        </p:txBody>
      </p:sp>
      <p:pic>
        <p:nvPicPr>
          <p:cNvPr id="5" name="Picture 4">
            <a:extLst>
              <a:ext uri="{FF2B5EF4-FFF2-40B4-BE49-F238E27FC236}">
                <a16:creationId xmlns:a16="http://schemas.microsoft.com/office/drawing/2014/main" xmlns="" id="{CE2B276A-778B-434B-9666-1FA79125EA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3C0BB4C9-350F-4272-A4EE-DECC5892CA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3139488"/>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cursor with db.collection.find()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In the mongo shell, if the returned cursor is not assigned to a variable using the var keyword, the cursor is automatically iterated to access up to the first 20 documents that match the query.</a:t>
            </a:r>
            <a:endParaRPr lang="en-IN" dirty="0">
              <a:latin typeface="Palatino Linotype" panose="02040502050505030304" pitchFamily="18" charset="0"/>
            </a:endParaRPr>
          </a:p>
        </p:txBody>
      </p:sp>
      <p:sp>
        <p:nvSpPr>
          <p:cNvPr id="4" name="Rectangle 3"/>
          <p:cNvSpPr/>
          <p:nvPr/>
        </p:nvSpPr>
        <p:spPr>
          <a:xfrm>
            <a:off x="1677919" y="1840468"/>
            <a:ext cx="7402025"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var variable_name = db.collection.find(query, projection)</a:t>
            </a:r>
          </a:p>
        </p:txBody>
      </p:sp>
      <p:sp>
        <p:nvSpPr>
          <p:cNvPr id="12" name="Rectangle 11"/>
          <p:cNvSpPr/>
          <p:nvPr/>
        </p:nvSpPr>
        <p:spPr>
          <a:xfrm>
            <a:off x="1702656" y="2526268"/>
            <a:ext cx="3462230" cy="369332"/>
          </a:xfrm>
          <a:prstGeom prst="rect">
            <a:avLst/>
          </a:prstGeom>
        </p:spPr>
        <p:txBody>
          <a:bodyPr wrap="none">
            <a:spAutoFit/>
          </a:bodyPr>
          <a:lstStyle/>
          <a:p>
            <a:r>
              <a:rPr lang="en-US" dirty="0">
                <a:solidFill>
                  <a:srgbClr val="C00000"/>
                </a:solidFill>
              </a:rPr>
              <a:t>The find() method returns a cursor.</a:t>
            </a:r>
          </a:p>
        </p:txBody>
      </p:sp>
      <p:sp>
        <p:nvSpPr>
          <p:cNvPr id="3" name="Rectangle 2"/>
          <p:cNvSpPr/>
          <p:nvPr/>
        </p:nvSpPr>
        <p:spPr>
          <a:xfrm>
            <a:off x="1748206" y="3048002"/>
            <a:ext cx="8769237" cy="646331"/>
          </a:xfrm>
          <a:prstGeom prst="rect">
            <a:avLst/>
          </a:prstGeom>
        </p:spPr>
        <p:txBody>
          <a:bodyPr wrap="square">
            <a:spAutoFit/>
          </a:bodyPr>
          <a:lstStyle/>
          <a:p>
            <a:r>
              <a:rPr lang="en-US" dirty="0">
                <a:solidFill>
                  <a:schemeClr val="tx1">
                    <a:lumMod val="95000"/>
                    <a:lumOff val="5000"/>
                  </a:schemeClr>
                </a:solidFill>
                <a:latin typeface="Calibri" panose="020F0502020204030204" pitchFamily="34" charset="0"/>
                <a:cs typeface="Calibri" panose="020F0502020204030204" pitchFamily="34" charset="0"/>
              </a:rPr>
              <a:t>var x = db ['emp'].find ()</a:t>
            </a:r>
          </a:p>
          <a:p>
            <a:r>
              <a:rPr lang="en-US" dirty="0">
                <a:solidFill>
                  <a:schemeClr val="tx1">
                    <a:lumMod val="95000"/>
                    <a:lumOff val="5000"/>
                  </a:schemeClr>
                </a:solidFill>
                <a:latin typeface="Calibri" panose="020F0502020204030204" pitchFamily="34" charset="0"/>
                <a:cs typeface="Calibri" panose="020F0502020204030204" pitchFamily="34" charset="0"/>
              </a:rPr>
              <a:t>x.forEach(printjson)</a:t>
            </a:r>
          </a:p>
        </p:txBody>
      </p:sp>
      <p:pic>
        <p:nvPicPr>
          <p:cNvPr id="8" name="Picture 7">
            <a:extLst>
              <a:ext uri="{FF2B5EF4-FFF2-40B4-BE49-F238E27FC236}">
                <a16:creationId xmlns:a16="http://schemas.microsoft.com/office/drawing/2014/main" xmlns="" id="{88417AF1-D1D4-43E2-BDE2-6CA0EE2AA09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3D8B1005-0EB3-4222-8AD8-1AA0C20520F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07957145"/>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pic>
        <p:nvPicPr>
          <p:cNvPr id="3" name="Picture 2">
            <a:extLst>
              <a:ext uri="{FF2B5EF4-FFF2-40B4-BE49-F238E27FC236}">
                <a16:creationId xmlns:a16="http://schemas.microsoft.com/office/drawing/2014/main" xmlns="" id="{8E34C5B7-203F-4591-96EE-00849E2BBE9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B4DC98B-ACD0-44A9-845E-7822C70ADE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777429"/>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db.collection.find().sort({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Specifies the order in which the query returns matching documents. You must apply </a:t>
            </a:r>
            <a:r>
              <a:rPr lang="en-US" b="1" i="1" dirty="0">
                <a:solidFill>
                  <a:srgbClr val="036883"/>
                </a:solidFill>
                <a:latin typeface="Palatino Linotype" panose="02040502050505030304" pitchFamily="18" charset="0"/>
              </a:rPr>
              <a:t>sort() </a:t>
            </a:r>
            <a:r>
              <a:rPr lang="en-US" dirty="0">
                <a:latin typeface="Palatino Linotype" panose="02040502050505030304" pitchFamily="18" charset="0"/>
              </a:rPr>
              <a:t>to the cursor before retrieving any documents from the database.</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cursor.sort({ field: value })</a:t>
            </a:r>
          </a:p>
          <a:p>
            <a:r>
              <a:rPr lang="en-US" dirty="0">
                <a:solidFill>
                  <a:srgbClr val="049DC8"/>
                </a:solidFill>
                <a:latin typeface="Consolas" panose="020B0609020204030204" pitchFamily="49" charset="0"/>
                <a:cs typeface="Calibri" panose="020F0502020204030204" pitchFamily="34" charset="0"/>
              </a:rPr>
              <a:t>db['collection'].find (query, projection).sort({ field: value }) </a:t>
            </a:r>
          </a:p>
          <a:p>
            <a:r>
              <a:rPr lang="en-US" dirty="0">
                <a:solidFill>
                  <a:srgbClr val="049DC8"/>
                </a:solidFill>
                <a:latin typeface="Consolas" panose="020B0609020204030204" pitchFamily="49" charset="0"/>
                <a:cs typeface="Calibri" panose="020F0502020204030204" pitchFamily="34" charset="0"/>
              </a:rPr>
              <a:t>db.collection.find(query, projection).sort({ field: value })</a:t>
            </a:r>
          </a:p>
        </p:txBody>
      </p:sp>
      <p:sp>
        <p:nvSpPr>
          <p:cNvPr id="3" name="Rectangle 2"/>
          <p:cNvSpPr/>
          <p:nvPr/>
        </p:nvSpPr>
        <p:spPr>
          <a:xfrm>
            <a:off x="1683855" y="2782671"/>
            <a:ext cx="8822704" cy="369332"/>
          </a:xfrm>
          <a:prstGeom prst="rect">
            <a:avLst/>
          </a:prstGeom>
          <a:solidFill>
            <a:srgbClr val="DFE100"/>
          </a:solidFill>
        </p:spPr>
        <p:txBody>
          <a:bodyPr wrap="square">
            <a:spAutoFit/>
          </a:bodyPr>
          <a:lstStyle/>
          <a:p>
            <a:r>
              <a:rPr lang="en-US" dirty="0"/>
              <a:t>Specify in the sort parameter  1 or -1 to specify an ascending or descending sort respectively.</a:t>
            </a:r>
          </a:p>
        </p:txBody>
      </p:sp>
      <p:sp>
        <p:nvSpPr>
          <p:cNvPr id="5" name="Rectangle 4"/>
          <p:cNvSpPr/>
          <p:nvPr/>
        </p:nvSpPr>
        <p:spPr>
          <a:xfrm>
            <a:off x="1683855" y="3768804"/>
            <a:ext cx="8822704"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 {ename:true}).sort({ename: -1});</a:t>
            </a:r>
          </a:p>
        </p:txBody>
      </p:sp>
      <p:pic>
        <p:nvPicPr>
          <p:cNvPr id="8" name="Picture 7">
            <a:extLst>
              <a:ext uri="{FF2B5EF4-FFF2-40B4-BE49-F238E27FC236}">
                <a16:creationId xmlns:a16="http://schemas.microsoft.com/office/drawing/2014/main" xmlns="" id="{FCC21159-4695-4287-A882-23CB4458DB8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5E04475B-CD0B-44D3-AC7B-B8F157DA707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45715242"/>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pic>
        <p:nvPicPr>
          <p:cNvPr id="3" name="Picture 2">
            <a:extLst>
              <a:ext uri="{FF2B5EF4-FFF2-40B4-BE49-F238E27FC236}">
                <a16:creationId xmlns:a16="http://schemas.microsoft.com/office/drawing/2014/main" xmlns="" id="{307FB10F-DA67-418F-9D3D-F91159E5F7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62CB442-A7FA-491F-9AB4-75F610D8C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467930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many-to-one relationship</a:t>
            </a:r>
          </a:p>
        </p:txBody>
      </p:sp>
      <p:sp>
        <p:nvSpPr>
          <p:cNvPr id="12" name="TextBox 11">
            <a:extLst>
              <a:ext uri="{FF2B5EF4-FFF2-40B4-BE49-F238E27FC236}">
                <a16:creationId xmlns:a16="http://schemas.microsoft.com/office/drawing/2014/main" xmlns="" id="{9E736947-440E-4A07-82C2-2AD04F98D4FA}"/>
              </a:ext>
            </a:extLst>
          </p:cNvPr>
          <p:cNvSpPr txBox="1"/>
          <p:nvPr/>
        </p:nvSpPr>
        <p:spPr>
          <a:xfrm>
            <a:off x="310618" y="1845030"/>
            <a:ext cx="8838048" cy="3538969"/>
          </a:xfrm>
          <a:prstGeom prst="rect">
            <a:avLst/>
          </a:prstGeom>
          <a:noFill/>
        </p:spPr>
        <p:txBody>
          <a:bodyPr wrap="square">
            <a:spAutoFit/>
          </a:bodyPr>
          <a:lstStyle/>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login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loginName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latin typeface="Liberation Mono"/>
              </a:rPr>
              <a:t>     createdON </a:t>
            </a:r>
            <a:r>
              <a:rPr lang="en-IN" dirty="0">
                <a:solidFill>
                  <a:srgbClr val="834689"/>
                </a:solidFill>
                <a:latin typeface="Liberation Mono"/>
                <a:cs typeface="Arial" panose="020B0604020202020204" pitchFamily="34" charset="0"/>
              </a:rPr>
              <a:t>datetime</a:t>
            </a:r>
            <a:r>
              <a:rPr lang="en-IN" dirty="0">
                <a:latin typeface="Liberation Mono"/>
              </a:rPr>
              <a:t>,</a:t>
            </a:r>
          </a:p>
          <a:p>
            <a:r>
              <a:rPr lang="en-IN" dirty="0">
                <a:latin typeface="Liberation Mono"/>
              </a:rPr>
              <a:t>     isActive </a:t>
            </a:r>
            <a:r>
              <a:rPr lang="en-IN" dirty="0">
                <a:solidFill>
                  <a:srgbClr val="834689"/>
                </a:solidFill>
                <a:latin typeface="Liberation Mono"/>
                <a:cs typeface="Arial" panose="020B0604020202020204" pitchFamily="34" charset="0"/>
              </a:rPr>
              <a:t>tinyint</a:t>
            </a:r>
            <a:r>
              <a:rPr lang="en-IN" dirty="0">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a:t>
            </a:r>
          </a:p>
          <a:p>
            <a:r>
              <a:rPr lang="en-IN" dirty="0">
                <a:latin typeface="Liberation Mono"/>
              </a:rPr>
              <a:t>);</a:t>
            </a:r>
          </a:p>
          <a:p>
            <a:endParaRPr lang="en-IN" sz="800" dirty="0">
              <a:solidFill>
                <a:srgbClr val="0077AA"/>
              </a:solidFill>
              <a:latin typeface="Liberation Mono"/>
            </a:endParaRPr>
          </a:p>
          <a:p>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users (</a:t>
            </a:r>
          </a:p>
          <a:p>
            <a:r>
              <a:rPr lang="en-IN" dirty="0">
                <a:latin typeface="Liberation Mono"/>
              </a:rPr>
              <a:t>     loginID </a:t>
            </a:r>
            <a:r>
              <a:rPr lang="en-IN" dirty="0">
                <a:solidFill>
                  <a:srgbClr val="834689"/>
                </a:solidFill>
                <a:latin typeface="Liberation Mono"/>
                <a:cs typeface="Arial" panose="020B0604020202020204" pitchFamily="34" charset="0"/>
              </a:rPr>
              <a:t>int</a:t>
            </a:r>
            <a:r>
              <a:rPr lang="en-IN" dirty="0">
                <a:latin typeface="Liberation Mono"/>
              </a:rPr>
              <a:t>,</a:t>
            </a:r>
          </a:p>
          <a:p>
            <a:r>
              <a:rPr lang="en-IN" dirty="0">
                <a:latin typeface="Liberation Mono"/>
              </a:rPr>
              <a:t>     userName </a:t>
            </a:r>
            <a:r>
              <a:rPr lang="en-IN" dirty="0">
                <a:solidFill>
                  <a:srgbClr val="834689"/>
                </a:solidFill>
                <a:latin typeface="Liberation Mono"/>
                <a:cs typeface="Arial" panose="020B0604020202020204" pitchFamily="34" charset="0"/>
              </a:rPr>
              <a:t>varchar</a:t>
            </a:r>
            <a:r>
              <a:rPr lang="en-IN" dirty="0">
                <a:latin typeface="Liberation Mono"/>
              </a:rPr>
              <a:t>(45),</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rPr>
              <a:t> fk_users_login_loginID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rPr>
              <a:t> (loginID)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latin typeface="Liberation Mono"/>
              </a:rPr>
              <a:t> login (loginID)</a:t>
            </a:r>
          </a:p>
          <a:p>
            <a:r>
              <a:rPr lang="en-IN" dirty="0">
                <a:latin typeface="Liberation Mono"/>
              </a:rPr>
              <a:t>);</a:t>
            </a:r>
          </a:p>
        </p:txBody>
      </p:sp>
      <p:pic>
        <p:nvPicPr>
          <p:cNvPr id="6" name="Picture 5">
            <a:extLst>
              <a:ext uri="{FF2B5EF4-FFF2-40B4-BE49-F238E27FC236}">
                <a16:creationId xmlns:a16="http://schemas.microsoft.com/office/drawing/2014/main" xmlns="" id="{A64F7749-1BCD-4EE4-805A-7C5EFF49D9AE}"/>
              </a:ext>
            </a:extLst>
          </p:cNvPr>
          <p:cNvPicPr>
            <a:picLocks noChangeAspect="1"/>
          </p:cNvPicPr>
          <p:nvPr/>
        </p:nvPicPr>
        <p:blipFill>
          <a:blip r:embed="rId2"/>
          <a:stretch>
            <a:fillRect/>
          </a:stretch>
        </p:blipFill>
        <p:spPr>
          <a:xfrm>
            <a:off x="6700099" y="724357"/>
            <a:ext cx="5179695" cy="3856622"/>
          </a:xfrm>
          <a:prstGeom prst="rect">
            <a:avLst/>
          </a:prstGeom>
        </p:spPr>
      </p:pic>
      <p:pic>
        <p:nvPicPr>
          <p:cNvPr id="3" name="Picture 2">
            <a:extLst>
              <a:ext uri="{FF2B5EF4-FFF2-40B4-BE49-F238E27FC236}">
                <a16:creationId xmlns:a16="http://schemas.microsoft.com/office/drawing/2014/main" xmlns="" id="{FC8202E0-4BCA-4805-87D1-251F6D5AB53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3CDC524-9140-450E-A34E-F10E5518F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6584819"/>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db.collection.find().limit()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Use the </a:t>
            </a:r>
            <a:r>
              <a:rPr lang="en-US" b="1" i="1" dirty="0">
                <a:solidFill>
                  <a:srgbClr val="036883"/>
                </a:solidFill>
                <a:latin typeface="Palatino Linotype" panose="02040502050505030304" pitchFamily="18" charset="0"/>
              </a:rPr>
              <a:t>limit()</a:t>
            </a:r>
            <a:r>
              <a:rPr lang="en-US" dirty="0">
                <a:latin typeface="Palatino Linotype" panose="02040502050505030304" pitchFamily="18" charset="0"/>
              </a:rPr>
              <a:t> method to specify the maximum number of documents the cursor will return.</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cursor.limit(&lt;number&gt;)</a:t>
            </a:r>
          </a:p>
          <a:p>
            <a:r>
              <a:rPr lang="en-US" dirty="0">
                <a:solidFill>
                  <a:srgbClr val="049DC8"/>
                </a:solidFill>
                <a:latin typeface="Consolas" panose="020B0609020204030204" pitchFamily="49" charset="0"/>
                <a:cs typeface="Calibri" panose="020F0502020204030204" pitchFamily="34" charset="0"/>
              </a:rPr>
              <a:t>db['collection'].find (query, projection).limit(&lt;number&gt;) </a:t>
            </a:r>
          </a:p>
          <a:p>
            <a:r>
              <a:rPr lang="en-US" dirty="0">
                <a:solidFill>
                  <a:srgbClr val="049DC8"/>
                </a:solidFill>
                <a:latin typeface="Consolas" panose="020B0609020204030204" pitchFamily="49" charset="0"/>
                <a:cs typeface="Calibri" panose="020F0502020204030204" pitchFamily="34" charset="0"/>
              </a:rPr>
              <a:t>db.collection.find(query, projection).limit(&lt;number&gt;)</a:t>
            </a:r>
          </a:p>
        </p:txBody>
      </p:sp>
      <p:sp>
        <p:nvSpPr>
          <p:cNvPr id="2" name="Rectangle 1"/>
          <p:cNvSpPr/>
          <p:nvPr/>
        </p:nvSpPr>
        <p:spPr>
          <a:xfrm>
            <a:off x="1672970" y="2676436"/>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db['emp'].find({},{ename:true}).limit(0);	</a:t>
            </a:r>
            <a:r>
              <a:rPr lang="en-US" dirty="0">
                <a:solidFill>
                  <a:srgbClr val="00B050"/>
                </a:solidFill>
                <a:latin typeface="Calibri" panose="020F0502020204030204" pitchFamily="34" charset="0"/>
                <a:cs typeface="Calibri" panose="020F0502020204030204" pitchFamily="34" charset="0"/>
              </a:rPr>
              <a:t>// all documents</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db['emp'].find({},{ename:true}).limit(2);</a:t>
            </a:r>
          </a:p>
        </p:txBody>
      </p:sp>
      <p:sp>
        <p:nvSpPr>
          <p:cNvPr id="3" name="Rectangle 2"/>
          <p:cNvSpPr/>
          <p:nvPr/>
        </p:nvSpPr>
        <p:spPr>
          <a:xfrm>
            <a:off x="1555465" y="49977"/>
            <a:ext cx="3777841" cy="646331"/>
          </a:xfrm>
          <a:prstGeom prst="rect">
            <a:avLst/>
          </a:prstGeom>
          <a:solidFill>
            <a:srgbClr val="90E183"/>
          </a:solidFill>
        </p:spPr>
        <p:txBody>
          <a:bodyPr wrap="square">
            <a:spAutoFit/>
          </a:bodyPr>
          <a:lstStyle/>
          <a:p>
            <a:r>
              <a:rPr lang="en-US" dirty="0">
                <a:solidFill>
                  <a:schemeClr val="bg2">
                    <a:lumMod val="25000"/>
                  </a:schemeClr>
                </a:solidFill>
                <a:latin typeface="Palatino Linotype" panose="02040502050505030304" pitchFamily="18" charset="0"/>
              </a:rPr>
              <a:t>A limit() value of 0 (i.e. .limit(0)) is equivalent to setting no limit.</a:t>
            </a:r>
          </a:p>
        </p:txBody>
      </p:sp>
      <p:pic>
        <p:nvPicPr>
          <p:cNvPr id="8" name="Picture 7">
            <a:extLst>
              <a:ext uri="{FF2B5EF4-FFF2-40B4-BE49-F238E27FC236}">
                <a16:creationId xmlns:a16="http://schemas.microsoft.com/office/drawing/2014/main" xmlns="" id="{9844A764-B4AD-4C7C-8E98-23B07CE1A48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08F4736D-CEF9-4C49-802A-51E93F9E6B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10573071"/>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xmlns="" id="{929C2EF6-E5C7-4F86-9B59-B2A6AC2205F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0224E9F-B934-48CF-A2BF-65721C788FB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983425614"/>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db.collection.find().skip()</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a:t>
            </a:r>
            <a:r>
              <a:rPr lang="en-US" b="1" i="1" dirty="0">
                <a:solidFill>
                  <a:srgbClr val="036883"/>
                </a:solidFill>
                <a:latin typeface="Palatino Linotype" panose="02040502050505030304" pitchFamily="18" charset="0"/>
              </a:rPr>
              <a:t>skip()</a:t>
            </a:r>
            <a:r>
              <a:rPr lang="en-US" dirty="0">
                <a:latin typeface="Palatino Linotype" panose="02040502050505030304" pitchFamily="18" charset="0"/>
              </a:rPr>
              <a:t> method is used for skipping the given number of documents in the Query result.</a:t>
            </a:r>
            <a:endParaRPr lang="en-IN" dirty="0">
              <a:latin typeface="Palatino Linotype" panose="02040502050505030304" pitchFamily="18" charset="0"/>
            </a:endParaRPr>
          </a:p>
        </p:txBody>
      </p:sp>
      <p:sp>
        <p:nvSpPr>
          <p:cNvPr id="4" name="Rectangle 3"/>
          <p:cNvSpPr/>
          <p:nvPr/>
        </p:nvSpPr>
        <p:spPr>
          <a:xfrm>
            <a:off x="1677918" y="1563469"/>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cursor.skip(&lt;offset_number&gt;)</a:t>
            </a:r>
          </a:p>
          <a:p>
            <a:r>
              <a:rPr lang="en-US" dirty="0">
                <a:solidFill>
                  <a:srgbClr val="049DC8"/>
                </a:solidFill>
                <a:latin typeface="Consolas" panose="020B0609020204030204" pitchFamily="49" charset="0"/>
                <a:cs typeface="Calibri" panose="020F0502020204030204" pitchFamily="34" charset="0"/>
              </a:rPr>
              <a:t>db['emp'].find (query, projection).skip(&lt;offset_number&gt;) </a:t>
            </a:r>
          </a:p>
          <a:p>
            <a:r>
              <a:rPr lang="en-US" dirty="0">
                <a:solidFill>
                  <a:srgbClr val="049DC8"/>
                </a:solidFill>
                <a:latin typeface="Consolas" panose="020B0609020204030204" pitchFamily="49" charset="0"/>
                <a:cs typeface="Calibri" panose="020F0502020204030204" pitchFamily="34" charset="0"/>
              </a:rPr>
              <a:t>db.collection.find(query, projection).skip(&lt;offset_number&gt;)</a:t>
            </a:r>
          </a:p>
        </p:txBody>
      </p:sp>
      <p:sp>
        <p:nvSpPr>
          <p:cNvPr id="2" name="Rectangle 1"/>
          <p:cNvSpPr/>
          <p:nvPr/>
        </p:nvSpPr>
        <p:spPr>
          <a:xfrm>
            <a:off x="1683855" y="2918936"/>
            <a:ext cx="8833588" cy="880369"/>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db.emp.find().skip(4);</a:t>
            </a:r>
          </a:p>
          <a:p>
            <a:pPr marL="342900" indent="-342900">
              <a:lnSpc>
                <a:spcPct val="150000"/>
              </a:lnSpc>
              <a:buFont typeface="Arial" panose="020B0604020202020204" pitchFamily="34" charset="0"/>
              <a:buChar char="•"/>
            </a:pPr>
            <a:r>
              <a:rPr lang="en-IN" dirty="0">
                <a:solidFill>
                  <a:schemeClr val="tx1">
                    <a:lumMod val="95000"/>
                    <a:lumOff val="5000"/>
                  </a:schemeClr>
                </a:solidFill>
                <a:latin typeface="Calibri" panose="020F0502020204030204" pitchFamily="34" charset="0"/>
                <a:cs typeface="Calibri" panose="020F0502020204030204" pitchFamily="34" charset="0"/>
              </a:rPr>
              <a:t>db.emp.find().skip(db.emp.countDocuments({}) - 1);</a:t>
            </a:r>
            <a:endParaRPr lang="en-US" dirty="0">
              <a:solidFill>
                <a:schemeClr val="tx1">
                  <a:lumMod val="95000"/>
                  <a:lumOff val="5000"/>
                </a:schemeClr>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xmlns="" id="{F2053E5F-C42A-4CC1-9E5F-1044828EB51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D6605EA0-87D8-4A71-B9E8-DA5A522267E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8274441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pic>
        <p:nvPicPr>
          <p:cNvPr id="3" name="Picture 2">
            <a:extLst>
              <a:ext uri="{FF2B5EF4-FFF2-40B4-BE49-F238E27FC236}">
                <a16:creationId xmlns:a16="http://schemas.microsoft.com/office/drawing/2014/main" xmlns="" id="{BBA73467-A89A-4FA9-997B-D2E352A939D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41CFCD25-744B-4144-AB8F-E136D320539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89672735"/>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db.collection.find().count()</a:t>
            </a:r>
          </a:p>
        </p:txBody>
      </p:sp>
      <p:sp>
        <p:nvSpPr>
          <p:cNvPr id="7" name="Rectangle 6"/>
          <p:cNvSpPr/>
          <p:nvPr/>
        </p:nvSpPr>
        <p:spPr>
          <a:xfrm>
            <a:off x="1672970" y="762002"/>
            <a:ext cx="8844473" cy="1200329"/>
          </a:xfrm>
          <a:prstGeom prst="rect">
            <a:avLst/>
          </a:prstGeom>
        </p:spPr>
        <p:txBody>
          <a:bodyPr wrap="square">
            <a:spAutoFit/>
          </a:bodyPr>
          <a:lstStyle/>
          <a:p>
            <a:r>
              <a:rPr lang="en-US" dirty="0">
                <a:latin typeface="Palatino Linotype" panose="02040502050505030304" pitchFamily="18" charset="0"/>
              </a:rPr>
              <a:t>Counts the number of documents referenced by a cursor. Append the </a:t>
            </a:r>
            <a:r>
              <a:rPr lang="en-US" b="1" i="1" dirty="0">
                <a:solidFill>
                  <a:srgbClr val="036883"/>
                </a:solidFill>
                <a:latin typeface="Palatino Linotype" panose="02040502050505030304" pitchFamily="18" charset="0"/>
              </a:rPr>
              <a:t>count() </a:t>
            </a:r>
            <a:r>
              <a:rPr lang="en-US" dirty="0">
                <a:latin typeface="Palatino Linotype" panose="02040502050505030304" pitchFamily="18" charset="0"/>
              </a:rPr>
              <a:t>method to a </a:t>
            </a:r>
            <a:r>
              <a:rPr lang="en-US" b="1" i="1" dirty="0">
                <a:solidFill>
                  <a:srgbClr val="036883"/>
                </a:solidFill>
                <a:latin typeface="Palatino Linotype" panose="02040502050505030304" pitchFamily="18" charset="0"/>
              </a:rPr>
              <a:t>find() </a:t>
            </a:r>
            <a:r>
              <a:rPr lang="en-US" dirty="0">
                <a:latin typeface="Palatino Linotype" panose="02040502050505030304" pitchFamily="18" charset="0"/>
              </a:rPr>
              <a:t>query to return the number of matching documents. The operation does not perform the query but instead counts the results that would be returned by the query.</a:t>
            </a:r>
            <a:endParaRPr lang="en-IN" dirty="0">
              <a:latin typeface="Palatino Linotype" panose="02040502050505030304" pitchFamily="18" charset="0"/>
            </a:endParaRPr>
          </a:p>
        </p:txBody>
      </p:sp>
      <p:sp>
        <p:nvSpPr>
          <p:cNvPr id="4" name="Rectangle 3"/>
          <p:cNvSpPr/>
          <p:nvPr/>
        </p:nvSpPr>
        <p:spPr>
          <a:xfrm>
            <a:off x="1677918" y="2048470"/>
            <a:ext cx="8839525" cy="923330"/>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cursor.count()</a:t>
            </a:r>
          </a:p>
          <a:p>
            <a:r>
              <a:rPr lang="en-US" dirty="0">
                <a:solidFill>
                  <a:srgbClr val="049DC8"/>
                </a:solidFill>
                <a:latin typeface="Consolas" panose="020B0609020204030204" pitchFamily="49" charset="0"/>
                <a:cs typeface="Calibri" panose="020F0502020204030204" pitchFamily="34" charset="0"/>
              </a:rPr>
              <a:t>db.collection.find(&lt;query&gt;).count()</a:t>
            </a:r>
          </a:p>
          <a:p>
            <a:r>
              <a:rPr lang="en-US" dirty="0">
                <a:solidFill>
                  <a:srgbClr val="049DC8"/>
                </a:solidFill>
                <a:latin typeface="Consolas" panose="020B0609020204030204" pitchFamily="49" charset="0"/>
                <a:cs typeface="Calibri" panose="020F0502020204030204" pitchFamily="34" charset="0"/>
              </a:rPr>
              <a:t>db['collection_name'].find(&lt;query&gt;).count()</a:t>
            </a:r>
          </a:p>
        </p:txBody>
      </p:sp>
      <p:sp>
        <p:nvSpPr>
          <p:cNvPr id="2" name="Rectangle 1"/>
          <p:cNvSpPr/>
          <p:nvPr/>
        </p:nvSpPr>
        <p:spPr>
          <a:xfrm>
            <a:off x="1672970" y="34290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db.emp.find().count();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db.emp.find({job: 'manager'}).count();</a:t>
            </a:r>
          </a:p>
        </p:txBody>
      </p:sp>
      <p:pic>
        <p:nvPicPr>
          <p:cNvPr id="8" name="Picture 7">
            <a:extLst>
              <a:ext uri="{FF2B5EF4-FFF2-40B4-BE49-F238E27FC236}">
                <a16:creationId xmlns:a16="http://schemas.microsoft.com/office/drawing/2014/main" xmlns="" id="{CC0B0C03-0654-48DE-8F1B-77D552F4D7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C45659F-B8E3-4AB3-A36A-5616253D0A9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02581366"/>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db.collection.distinct()</a:t>
            </a:r>
            <a:endParaRPr lang="en-US" dirty="0"/>
          </a:p>
        </p:txBody>
      </p:sp>
      <p:pic>
        <p:nvPicPr>
          <p:cNvPr id="3" name="Picture 2">
            <a:extLst>
              <a:ext uri="{FF2B5EF4-FFF2-40B4-BE49-F238E27FC236}">
                <a16:creationId xmlns:a16="http://schemas.microsoft.com/office/drawing/2014/main" xmlns="" id="{AA8CBC76-74EE-45BE-936E-7E5C8E7C480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B0182AE-D444-4311-BCE5-5EEC35A46C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18953279"/>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db.collection.distinct()</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Finds the distinct values for a specified field across a single collection or view and returns the results in an array.</a:t>
            </a:r>
            <a:endParaRPr lang="en-IN" dirty="0">
              <a:latin typeface="Palatino Linotype" panose="02040502050505030304" pitchFamily="18" charset="0"/>
            </a:endParaRPr>
          </a:p>
        </p:txBody>
      </p:sp>
      <p:sp>
        <p:nvSpPr>
          <p:cNvPr id="4" name="Rectangle 3"/>
          <p:cNvSpPr/>
          <p:nvPr/>
        </p:nvSpPr>
        <p:spPr>
          <a:xfrm>
            <a:off x="1677918" y="1676400"/>
            <a:ext cx="5882576"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db.collection.distinct(field, query, options)</a:t>
            </a:r>
          </a:p>
        </p:txBody>
      </p:sp>
      <p:sp>
        <p:nvSpPr>
          <p:cNvPr id="2" name="Rectangle 1"/>
          <p:cNvSpPr/>
          <p:nvPr/>
        </p:nvSpPr>
        <p:spPr>
          <a:xfrm>
            <a:off x="1672970" y="234582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db.emp.distinct("job", { sal: { $gt: 5000 } } )</a:t>
            </a:r>
          </a:p>
        </p:txBody>
      </p:sp>
      <p:grpSp>
        <p:nvGrpSpPr>
          <p:cNvPr id="8" name="Group 7">
            <a:extLst>
              <a:ext uri="{FF2B5EF4-FFF2-40B4-BE49-F238E27FC236}">
                <a16:creationId xmlns:a16="http://schemas.microsoft.com/office/drawing/2014/main" xmlns="" id="{C9E94BF2-2519-4AFA-B0CD-7A5DEE20DE44}"/>
              </a:ext>
            </a:extLst>
          </p:cNvPr>
          <p:cNvGrpSpPr/>
          <p:nvPr/>
        </p:nvGrpSpPr>
        <p:grpSpPr>
          <a:xfrm>
            <a:off x="1774726" y="3933056"/>
            <a:ext cx="7439407" cy="1446550"/>
            <a:chOff x="1672970" y="3839204"/>
            <a:chExt cx="7439407" cy="1446550"/>
          </a:xfrm>
        </p:grpSpPr>
        <p:sp>
          <p:nvSpPr>
            <p:cNvPr id="3" name="Rectangle 2"/>
            <p:cNvSpPr/>
            <p:nvPr/>
          </p:nvSpPr>
          <p:spPr>
            <a:xfrm>
              <a:off x="1672970" y="3839204"/>
              <a:ext cx="4206213"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print(i)</a:t>
              </a:r>
            </a:p>
            <a:p>
              <a:r>
                <a:rPr lang="en-US" sz="2200" dirty="0">
                  <a:solidFill>
                    <a:srgbClr val="B22251"/>
                  </a:solidFill>
                  <a:latin typeface="Calibri" panose="020F0502020204030204" pitchFamily="34" charset="0"/>
                  <a:cs typeface="Calibri" panose="020F0502020204030204" pitchFamily="34" charset="0"/>
                </a:rPr>
                <a:t> }</a:t>
              </a:r>
            </a:p>
          </p:txBody>
        </p:sp>
        <p:sp>
          <p:nvSpPr>
            <p:cNvPr id="5" name="Rectangle 4">
              <a:extLst>
                <a:ext uri="{FF2B5EF4-FFF2-40B4-BE49-F238E27FC236}">
                  <a16:creationId xmlns:a16="http://schemas.microsoft.com/office/drawing/2014/main" xmlns="" id="{65D1313B-1B88-44B7-B3BF-D02DC354E87E}"/>
                </a:ext>
              </a:extLst>
            </p:cNvPr>
            <p:cNvSpPr/>
            <p:nvPr/>
          </p:nvSpPr>
          <p:spPr>
            <a:xfrm>
              <a:off x="5872017" y="3839204"/>
              <a:ext cx="3240360" cy="1446550"/>
            </a:xfrm>
            <a:prstGeom prst="rect">
              <a:avLst/>
            </a:prstGeom>
          </p:spPr>
          <p:txBody>
            <a:bodyPr wrap="square">
              <a:spAutoFit/>
            </a:bodyPr>
            <a:lstStyle/>
            <a:p>
              <a:r>
                <a:rPr lang="en-US" sz="2200" dirty="0">
                  <a:solidFill>
                    <a:srgbClr val="B22251"/>
                  </a:solidFill>
                  <a:latin typeface="Calibri" panose="020F0502020204030204" pitchFamily="34" charset="0"/>
                  <a:cs typeface="Calibri" panose="020F0502020204030204" pitchFamily="34" charset="0"/>
                </a:rPr>
                <a:t>var x = db.emp.find()[10]</a:t>
              </a:r>
            </a:p>
            <a:p>
              <a:r>
                <a:rPr lang="en-US" sz="2200" dirty="0">
                  <a:solidFill>
                    <a:srgbClr val="B22251"/>
                  </a:solidFill>
                  <a:latin typeface="Calibri" panose="020F0502020204030204" pitchFamily="34" charset="0"/>
                  <a:cs typeface="Calibri" panose="020F0502020204030204" pitchFamily="34" charset="0"/>
                </a:rPr>
                <a:t>for (i in x) {</a:t>
              </a:r>
            </a:p>
            <a:p>
              <a:r>
                <a:rPr lang="en-US" sz="2200" dirty="0">
                  <a:solidFill>
                    <a:srgbClr val="B22251"/>
                  </a:solidFill>
                  <a:latin typeface="Calibri" panose="020F0502020204030204" pitchFamily="34" charset="0"/>
                  <a:cs typeface="Calibri" panose="020F0502020204030204" pitchFamily="34" charset="0"/>
                </a:rPr>
                <a:t>    print(x[i])</a:t>
              </a:r>
            </a:p>
            <a:p>
              <a:r>
                <a:rPr lang="en-US" sz="2200" dirty="0">
                  <a:solidFill>
                    <a:srgbClr val="B22251"/>
                  </a:solidFill>
                  <a:latin typeface="Calibri" panose="020F0502020204030204" pitchFamily="34" charset="0"/>
                  <a:cs typeface="Calibri" panose="020F0502020204030204" pitchFamily="34" charset="0"/>
                </a:rPr>
                <a:t> }</a:t>
              </a:r>
            </a:p>
          </p:txBody>
        </p:sp>
      </p:grpSp>
      <p:pic>
        <p:nvPicPr>
          <p:cNvPr id="9" name="Picture 8">
            <a:extLst>
              <a:ext uri="{FF2B5EF4-FFF2-40B4-BE49-F238E27FC236}">
                <a16:creationId xmlns:a16="http://schemas.microsoft.com/office/drawing/2014/main" xmlns="" id="{88DBC5A9-D3A3-44F2-A634-3E06A7FEF61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68D99DF5-68AA-40C0-A367-7679EB57B63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2715671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db.collection.count[Documents]()</a:t>
            </a:r>
            <a:endParaRPr lang="en-US" dirty="0"/>
          </a:p>
        </p:txBody>
      </p:sp>
      <p:pic>
        <p:nvPicPr>
          <p:cNvPr id="3" name="Picture 2">
            <a:extLst>
              <a:ext uri="{FF2B5EF4-FFF2-40B4-BE49-F238E27FC236}">
                <a16:creationId xmlns:a16="http://schemas.microsoft.com/office/drawing/2014/main" xmlns="" id="{697322C0-E2B0-47F2-97EC-0F59213CEDF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61FA086F-00CC-4EED-88E5-2FD53718650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26559591"/>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db.collection.count[Documents]() </a:t>
            </a:r>
          </a:p>
        </p:txBody>
      </p:sp>
      <p:sp>
        <p:nvSpPr>
          <p:cNvPr id="4" name="Rectangle 3"/>
          <p:cNvSpPr/>
          <p:nvPr/>
        </p:nvSpPr>
        <p:spPr>
          <a:xfrm>
            <a:off x="1677917" y="1628800"/>
            <a:ext cx="6768921" cy="369332"/>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db.collection.count[Documents]( &lt;query&gt;, &lt;options&gt; )</a:t>
            </a:r>
          </a:p>
        </p:txBody>
      </p:sp>
      <p:sp>
        <p:nvSpPr>
          <p:cNvPr id="2" name="Rectangle 1"/>
          <p:cNvSpPr/>
          <p:nvPr/>
        </p:nvSpPr>
        <p:spPr>
          <a:xfrm>
            <a:off x="1672970" y="3947341"/>
            <a:ext cx="8844473" cy="1711366"/>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'manager'});</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db.emp.countDocuments({job: 'salesman'}, {skip: 1, limit: 3});</a:t>
            </a:r>
          </a:p>
        </p:txBody>
      </p:sp>
      <p:graphicFrame>
        <p:nvGraphicFramePr>
          <p:cNvPr id="3" name="Table 2"/>
          <p:cNvGraphicFramePr>
            <a:graphicFrameLocks noGrp="1"/>
          </p:cNvGraphicFramePr>
          <p:nvPr>
            <p:extLst>
              <p:ext uri="{D42A27DB-BD31-4B8C-83A1-F6EECF244321}">
                <p14:modId xmlns:p14="http://schemas.microsoft.com/office/powerpoint/2010/main" xmlns="" val="302890989"/>
              </p:ext>
            </p:extLst>
          </p:nvPr>
        </p:nvGraphicFramePr>
        <p:xfrm>
          <a:off x="1672970" y="2347139"/>
          <a:ext cx="8844472" cy="1421130"/>
        </p:xfrm>
        <a:graphic>
          <a:graphicData uri="http://schemas.openxmlformats.org/drawingml/2006/table">
            <a:tbl>
              <a:tblPr>
                <a:tableStyleId>{5940675A-B579-460E-94D1-54222C63F5DA}</a:tableStyleId>
              </a:tblPr>
              <a:tblGrid>
                <a:gridCol w="1755583">
                  <a:extLst>
                    <a:ext uri="{9D8B030D-6E8A-4147-A177-3AD203B41FA5}">
                      <a16:colId xmlns:a16="http://schemas.microsoft.com/office/drawing/2014/main" xmlns="" val="20000"/>
                    </a:ext>
                  </a:extLst>
                </a:gridCol>
                <a:gridCol w="7088889">
                  <a:extLst>
                    <a:ext uri="{9D8B030D-6E8A-4147-A177-3AD203B41FA5}">
                      <a16:colId xmlns:a16="http://schemas.microsoft.com/office/drawing/2014/main" xmlns="" val="20001"/>
                    </a:ext>
                  </a:extLst>
                </a:gridCol>
              </a:tblGrid>
              <a:tr h="0">
                <a:tc>
                  <a:txBody>
                    <a:bodyPr/>
                    <a:lstStyle/>
                    <a:p>
                      <a:pPr algn="l"/>
                      <a:r>
                        <a:rPr lang="en-IN" dirty="0">
                          <a:effectLst/>
                        </a:rPr>
                        <a:t>  Field</a:t>
                      </a:r>
                    </a:p>
                  </a:txBody>
                  <a:tcPr marL="47619" marR="47619" marB="114300" anchor="ctr">
                    <a:solidFill>
                      <a:schemeClr val="bg2"/>
                    </a:solidFill>
                  </a:tcPr>
                </a:tc>
                <a:tc>
                  <a:txBody>
                    <a:bodyPr/>
                    <a:lstStyle/>
                    <a:p>
                      <a:pPr algn="l"/>
                      <a:r>
                        <a:rPr lang="en-IN" dirty="0">
                          <a:effectLst/>
                        </a:rPr>
                        <a:t>  Description</a:t>
                      </a:r>
                    </a:p>
                  </a:txBody>
                  <a:tcPr marL="47619" marR="47619" marB="114300" anchor="ctr">
                    <a:solidFill>
                      <a:schemeClr val="bg2"/>
                    </a:solidFill>
                  </a:tcPr>
                </a:tc>
                <a:extLst>
                  <a:ext uri="{0D108BD9-81ED-4DB2-BD59-A6C34878D82A}">
                    <a16:rowId xmlns:a16="http://schemas.microsoft.com/office/drawing/2014/main" xmlns="" val="10000"/>
                  </a:ext>
                </a:extLst>
              </a:tr>
              <a:tr h="0">
                <a:tc>
                  <a:txBody>
                    <a:bodyPr/>
                    <a:lstStyle/>
                    <a:p>
                      <a:pPr algn="l"/>
                      <a:r>
                        <a:rPr lang="en-IN" dirty="0">
                          <a:effectLst/>
                        </a:rPr>
                        <a:t>  limit</a:t>
                      </a:r>
                    </a:p>
                  </a:txBody>
                  <a:tcPr marL="47619" marR="47619" marT="104775" marB="114300" anchor="ctr"/>
                </a:tc>
                <a:tc>
                  <a:txBody>
                    <a:bodyPr/>
                    <a:lstStyle/>
                    <a:p>
                      <a:pPr algn="l"/>
                      <a:r>
                        <a:rPr lang="en-IN" dirty="0">
                          <a:effectLst/>
                        </a:rPr>
                        <a:t>  Optional. The maximum number of documents to count.</a:t>
                      </a:r>
                    </a:p>
                  </a:txBody>
                  <a:tcPr marL="47619" marR="47619" marT="104775" marB="114300" anchor="ctr"/>
                </a:tc>
                <a:extLst>
                  <a:ext uri="{0D108BD9-81ED-4DB2-BD59-A6C34878D82A}">
                    <a16:rowId xmlns:a16="http://schemas.microsoft.com/office/drawing/2014/main" xmlns="" val="10001"/>
                  </a:ext>
                </a:extLst>
              </a:tr>
              <a:tr h="0">
                <a:tc>
                  <a:txBody>
                    <a:bodyPr/>
                    <a:lstStyle/>
                    <a:p>
                      <a:pPr algn="l"/>
                      <a:r>
                        <a:rPr lang="en-IN" dirty="0">
                          <a:effectLst/>
                        </a:rPr>
                        <a:t>  skip</a:t>
                      </a:r>
                    </a:p>
                  </a:txBody>
                  <a:tcPr marL="47619" marR="47619" marT="104775" marB="114300" anchor="ctr"/>
                </a:tc>
                <a:tc>
                  <a:txBody>
                    <a:bodyPr/>
                    <a:lstStyle/>
                    <a:p>
                      <a:pPr algn="l"/>
                      <a:r>
                        <a:rPr lang="en-IN" dirty="0">
                          <a:effectLst/>
                        </a:rPr>
                        <a:t>  Optional. The number of documents to skip before counting.</a:t>
                      </a:r>
                    </a:p>
                  </a:txBody>
                  <a:tcPr marL="47619" marR="47619" marT="104775" marB="114300" anchor="ctr"/>
                </a:tc>
                <a:extLst>
                  <a:ext uri="{0D108BD9-81ED-4DB2-BD59-A6C34878D82A}">
                    <a16:rowId xmlns:a16="http://schemas.microsoft.com/office/drawing/2014/main" xmlns="" val="10002"/>
                  </a:ext>
                </a:extLst>
              </a:tr>
            </a:tbl>
          </a:graphicData>
        </a:graphic>
      </p:graphicFrame>
      <p:pic>
        <p:nvPicPr>
          <p:cNvPr id="7" name="Picture 6">
            <a:extLst>
              <a:ext uri="{FF2B5EF4-FFF2-40B4-BE49-F238E27FC236}">
                <a16:creationId xmlns:a16="http://schemas.microsoft.com/office/drawing/2014/main" xmlns="" id="{266A083D-FAE2-419A-A5A2-A6FC55B469F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8CA93155-E59A-48A4-8888-C27100B124E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5" name="Rectangle 4">
            <a:extLst>
              <a:ext uri="{FF2B5EF4-FFF2-40B4-BE49-F238E27FC236}">
                <a16:creationId xmlns:a16="http://schemas.microsoft.com/office/drawing/2014/main" xmlns="" id="{FF470071-E067-4112-9771-97938AD05476}"/>
              </a:ext>
            </a:extLst>
          </p:cNvPr>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countDocuments()</a:t>
            </a:r>
            <a:r>
              <a:rPr lang="en-US" dirty="0">
                <a:solidFill>
                  <a:schemeClr val="tx1">
                    <a:lumMod val="95000"/>
                    <a:lumOff val="5000"/>
                  </a:schemeClr>
                </a:solidFill>
                <a:latin typeface="Calibri" panose="020F0502020204030204" pitchFamily="34" charset="0"/>
                <a:cs typeface="Calibri" panose="020F0502020204030204" pitchFamily="34" charset="0"/>
              </a:rPr>
              <a:t> r</a:t>
            </a:r>
            <a:r>
              <a:rPr lang="en-US" dirty="0">
                <a:latin typeface="Palatino Linotype" panose="02040502050505030304" pitchFamily="18" charset="0"/>
              </a:rPr>
              <a:t>eturns the count of documents that match the query for a collection</a:t>
            </a:r>
            <a:endParaRPr lang="en-IN" dirty="0">
              <a:latin typeface="Palatino Linotype" panose="02040502050505030304" pitchFamily="18" charset="0"/>
            </a:endParaRPr>
          </a:p>
        </p:txBody>
      </p:sp>
    </p:spTree>
    <p:extLst>
      <p:ext uri="{BB962C8B-B14F-4D97-AF65-F5344CB8AC3E}">
        <p14:creationId xmlns:p14="http://schemas.microsoft.com/office/powerpoint/2010/main" xmlns="" val="2512191367"/>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findOne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find() method always returns the _id field unless you specify _id: 0 to suppress the field.</a:t>
            </a:r>
          </a:p>
        </p:txBody>
      </p:sp>
      <p:pic>
        <p:nvPicPr>
          <p:cNvPr id="4" name="Picture 3">
            <a:extLst>
              <a:ext uri="{FF2B5EF4-FFF2-40B4-BE49-F238E27FC236}">
                <a16:creationId xmlns:a16="http://schemas.microsoft.com/office/drawing/2014/main" xmlns="" id="{F35D3607-46CC-4073-88E7-189BCC840F3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AA0775D-173B-4B17-B275-56C59865C8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501095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algn="ctr">
              <a:spcBef>
                <a:spcPct val="0"/>
              </a:spcBef>
              <a:defRPr/>
            </a:pPr>
            <a:r>
              <a:rPr lang="en-US" sz="5000">
                <a:solidFill>
                  <a:srgbClr val="DC525C"/>
                </a:solidFill>
                <a:latin typeface="Segoe UI Light" panose="020B0502040204020203" pitchFamily="34" charset="0"/>
                <a:cs typeface="Segoe UI Light" panose="020B0502040204020203" pitchFamily="34" charset="0"/>
              </a:rPr>
              <a:t>many-to-many </a:t>
            </a:r>
            <a:r>
              <a:rPr lang="en-US" sz="5000" dirty="0">
                <a:solidFill>
                  <a:srgbClr val="DC525C"/>
                </a:solidFill>
                <a:latin typeface="Segoe UI Light" panose="020B0502040204020203" pitchFamily="34" charset="0"/>
                <a:cs typeface="Segoe UI Light" panose="020B0502040204020203" pitchFamily="34" charset="0"/>
              </a:rPr>
              <a:t>relationship</a:t>
            </a:r>
          </a:p>
        </p:txBody>
      </p:sp>
      <p:pic>
        <p:nvPicPr>
          <p:cNvPr id="4" name="Picture 3">
            <a:extLst>
              <a:ext uri="{FF2B5EF4-FFF2-40B4-BE49-F238E27FC236}">
                <a16:creationId xmlns:a16="http://schemas.microsoft.com/office/drawing/2014/main" xmlns="" id="{B62E1F5E-0471-4A9F-8934-F448734872F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2365013A-19D3-41BE-96C8-D0BB959B754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26016798"/>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db.collection.findOne() </a:t>
            </a:r>
          </a:p>
        </p:txBody>
      </p:sp>
      <p:sp>
        <p:nvSpPr>
          <p:cNvPr id="7" name="Rectangle 6"/>
          <p:cNvSpPr/>
          <p:nvPr/>
        </p:nvSpPr>
        <p:spPr>
          <a:xfrm>
            <a:off x="1672970" y="762002"/>
            <a:ext cx="8844473" cy="1200329"/>
          </a:xfrm>
          <a:prstGeom prst="rect">
            <a:avLst/>
          </a:prstGeom>
        </p:spPr>
        <p:txBody>
          <a:bodyPr wrap="square">
            <a:spAutoFit/>
          </a:bodyPr>
          <a:lstStyle/>
          <a:p>
            <a:r>
              <a:rPr lang="en-US" b="1" i="1" dirty="0">
                <a:solidFill>
                  <a:srgbClr val="036883"/>
                </a:solidFill>
                <a:latin typeface="Palatino Linotype" panose="02040502050505030304" pitchFamily="18" charset="0"/>
              </a:rPr>
              <a:t>findOne() </a:t>
            </a:r>
            <a:r>
              <a:rPr lang="en-US" dirty="0">
                <a:latin typeface="Palatino Linotype" panose="02040502050505030304" pitchFamily="18" charset="0"/>
              </a:rPr>
              <a:t>returns one document that satisfies the specified query criteria on the collection. If multiple documents satisfy the query, this method returns the first document according to the order in which order the documents are stored in the disk. If no document satisfies the query, the method returns null.</a:t>
            </a:r>
            <a:endParaRPr lang="en-IN" dirty="0">
              <a:latin typeface="Palatino Linotype" panose="02040502050505030304" pitchFamily="18" charset="0"/>
            </a:endParaRPr>
          </a:p>
        </p:txBody>
      </p:sp>
      <p:sp>
        <p:nvSpPr>
          <p:cNvPr id="4" name="Rectangle 3"/>
          <p:cNvSpPr/>
          <p:nvPr/>
        </p:nvSpPr>
        <p:spPr>
          <a:xfrm>
            <a:off x="1677919" y="2173071"/>
            <a:ext cx="5249472" cy="646331"/>
          </a:xfrm>
          <a:prstGeom prst="rect">
            <a:avLst/>
          </a:prstGeom>
        </p:spPr>
        <p:txBody>
          <a:bodyPr wrap="none">
            <a:spAutoFit/>
          </a:bodyPr>
          <a:lstStyle/>
          <a:p>
            <a:r>
              <a:rPr lang="en-US" dirty="0">
                <a:solidFill>
                  <a:srgbClr val="049DC8"/>
                </a:solidFill>
                <a:latin typeface="Consolas" panose="020B0609020204030204" pitchFamily="49" charset="0"/>
                <a:cs typeface="Calibri" panose="020F0502020204030204" pitchFamily="34" charset="0"/>
              </a:rPr>
              <a:t>db['emp'].findOne(query, projection) </a:t>
            </a:r>
          </a:p>
          <a:p>
            <a:r>
              <a:rPr lang="en-US" dirty="0">
                <a:solidFill>
                  <a:srgbClr val="049DC8"/>
                </a:solidFill>
                <a:latin typeface="Consolas" panose="020B0609020204030204" pitchFamily="49" charset="0"/>
                <a:cs typeface="Calibri" panose="020F0502020204030204" pitchFamily="34" charset="0"/>
              </a:rPr>
              <a:t>db.collection.findOne(query, projection)</a:t>
            </a:r>
          </a:p>
        </p:txBody>
      </p:sp>
      <p:sp>
        <p:nvSpPr>
          <p:cNvPr id="2" name="Rectangle 1"/>
          <p:cNvSpPr/>
          <p:nvPr/>
        </p:nvSpPr>
        <p:spPr>
          <a:xfrm>
            <a:off x="1672970" y="29718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db.emp.findOne({ job: 'manager' });</a:t>
            </a:r>
          </a:p>
        </p:txBody>
      </p:sp>
      <p:pic>
        <p:nvPicPr>
          <p:cNvPr id="8" name="Picture 7">
            <a:extLst>
              <a:ext uri="{FF2B5EF4-FFF2-40B4-BE49-F238E27FC236}">
                <a16:creationId xmlns:a16="http://schemas.microsoft.com/office/drawing/2014/main" xmlns="" id="{E909E2AB-0992-4C56-B3D6-656664E67A9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81E25149-7D8C-4438-84DB-39B7A2031E8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1455938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US" dirty="0"/>
              <a:t>db.collection.save()</a:t>
            </a:r>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chemeClr val="tx1">
                    <a:lumMod val="95000"/>
                    <a:lumOff val="5000"/>
                  </a:schemeClr>
                </a:solidFill>
                <a:latin typeface="Palatino Linotype" panose="02040502050505030304" pitchFamily="18" charset="0"/>
              </a:rPr>
              <a:t>Updates an existing document or inserts a new document, depending on its document parameter.</a:t>
            </a:r>
          </a:p>
        </p:txBody>
      </p:sp>
      <p:sp>
        <p:nvSpPr>
          <p:cNvPr id="4" name="Rectangle 3"/>
          <p:cNvSpPr/>
          <p:nvPr/>
        </p:nvSpPr>
        <p:spPr>
          <a:xfrm>
            <a:off x="1790467" y="304800"/>
            <a:ext cx="8609479" cy="1877437"/>
          </a:xfrm>
          <a:prstGeom prst="rect">
            <a:avLst/>
          </a:prstGeom>
          <a:noFill/>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does not contain an _id field, then the save() method calls the insert() method. During the operation, the mongo shell will create an ObjectId and assign it to the _id field.</a:t>
            </a:r>
          </a:p>
          <a:p>
            <a:pPr marL="285750" indent="-285750">
              <a:buFont typeface="Arial" panose="020B0604020202020204" pitchFamily="34" charset="0"/>
              <a:buChar char="•"/>
            </a:pPr>
            <a:endParaRPr lang="en-US" sz="800" dirty="0">
              <a:solidFill>
                <a:schemeClr val="tx1">
                  <a:lumMod val="95000"/>
                  <a:lumOff val="5000"/>
                </a:schemeClr>
              </a:solidFill>
              <a:latin typeface="Palatino Linotype" panose="02040502050505030304" pitchFamily="18" charset="0"/>
            </a:endParaRPr>
          </a:p>
          <a:p>
            <a:pPr marL="285750" indent="-285750">
              <a:buFont typeface="Arial" panose="020B0604020202020204" pitchFamily="34" charset="0"/>
              <a:buChar char="•"/>
            </a:pPr>
            <a:r>
              <a:rPr lang="en-US" dirty="0">
                <a:solidFill>
                  <a:schemeClr val="tx1">
                    <a:lumMod val="95000"/>
                    <a:lumOff val="5000"/>
                  </a:schemeClr>
                </a:solidFill>
                <a:latin typeface="Palatino Linotype" panose="02040502050505030304" pitchFamily="18" charset="0"/>
              </a:rPr>
              <a:t>If the document contains an _id field, then the save() method is equivalent to an update with the upsert option set to true and the query predicate on the _id field.</a:t>
            </a:r>
          </a:p>
        </p:txBody>
      </p:sp>
      <p:pic>
        <p:nvPicPr>
          <p:cNvPr id="5" name="Picture 4">
            <a:extLst>
              <a:ext uri="{FF2B5EF4-FFF2-40B4-BE49-F238E27FC236}">
                <a16:creationId xmlns:a16="http://schemas.microsoft.com/office/drawing/2014/main" xmlns="" id="{8D3D2A11-4076-4E82-8701-296F35176C3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8B1B1EA8-1C4C-490D-8842-DC63E27D107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2105297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db.collection.save()</a:t>
            </a:r>
          </a:p>
        </p:txBody>
      </p:sp>
      <p:sp>
        <p:nvSpPr>
          <p:cNvPr id="4" name="Rectangle 3"/>
          <p:cNvSpPr/>
          <p:nvPr/>
        </p:nvSpPr>
        <p:spPr>
          <a:xfrm>
            <a:off x="1657138" y="1497568"/>
            <a:ext cx="8860305" cy="369332"/>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db.collection.save( &lt;document&gt; )</a:t>
            </a:r>
          </a:p>
        </p:txBody>
      </p:sp>
      <p:sp>
        <p:nvSpPr>
          <p:cNvPr id="8" name="Rectangle 7"/>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Updates an existing document or inserts a new document, depending on its document parameter.</a:t>
            </a:r>
            <a:endParaRPr lang="en-IN" dirty="0">
              <a:latin typeface="Palatino Linotype" panose="02040502050505030304" pitchFamily="18" charset="0"/>
            </a:endParaRPr>
          </a:p>
        </p:txBody>
      </p:sp>
      <p:sp>
        <p:nvSpPr>
          <p:cNvPr id="3" name="Rectangle 2"/>
          <p:cNvSpPr/>
          <p:nvPr/>
        </p:nvSpPr>
        <p:spPr>
          <a:xfrm>
            <a:off x="1676928" y="2379585"/>
            <a:ext cx="8840515"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db.e.save({_id: 10, firstName: '</a:t>
            </a:r>
            <a:r>
              <a:rPr lang="en-US" dirty="0" err="1">
                <a:solidFill>
                  <a:schemeClr val="tx1">
                    <a:lumMod val="95000"/>
                    <a:lumOff val="5000"/>
                  </a:schemeClr>
                </a:solidFill>
                <a:latin typeface="Calibri" panose="020F0502020204030204" pitchFamily="34" charset="0"/>
                <a:cs typeface="Calibri" panose="020F0502020204030204" pitchFamily="34" charset="0"/>
              </a:rPr>
              <a:t>neel</a:t>
            </a:r>
            <a:r>
              <a:rPr lang="en-US" dirty="0">
                <a:solidFill>
                  <a:schemeClr val="tx1">
                    <a:lumMod val="95000"/>
                    <a:lumOff val="5000"/>
                  </a:schemeClr>
                </a:solidFill>
                <a:latin typeface="Calibri" panose="020F0502020204030204" pitchFamily="34" charset="0"/>
                <a:cs typeface="Calibri" panose="020F0502020204030204" pitchFamily="34" charset="0"/>
              </a:rPr>
              <a:t>', sal: 5000, color: ['blue', 'black', 'brown' ], size: ['small', 'medium', 'large', 'xx-large' ] })</a:t>
            </a:r>
          </a:p>
        </p:txBody>
      </p:sp>
      <p:pic>
        <p:nvPicPr>
          <p:cNvPr id="7" name="Picture 6">
            <a:extLst>
              <a:ext uri="{FF2B5EF4-FFF2-40B4-BE49-F238E27FC236}">
                <a16:creationId xmlns:a16="http://schemas.microsoft.com/office/drawing/2014/main" xmlns="" id="{8579FD49-502E-486A-84B7-C4916139945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930968B-FFF0-4763-86EA-2EEC2EF3E62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33004246"/>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a document or documents into a collection.</a:t>
            </a:r>
          </a:p>
        </p:txBody>
      </p:sp>
      <p:pic>
        <p:nvPicPr>
          <p:cNvPr id="4" name="Picture 3">
            <a:extLst>
              <a:ext uri="{FF2B5EF4-FFF2-40B4-BE49-F238E27FC236}">
                <a16:creationId xmlns:a16="http://schemas.microsoft.com/office/drawing/2014/main" xmlns="" id="{077C8475-412E-449C-8160-37BA916E09F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54F2AC7-A94E-405A-BE3F-9B14371C37D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70504976"/>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a:t>
            </a:r>
          </a:p>
        </p:txBody>
      </p:sp>
      <p:sp>
        <p:nvSpPr>
          <p:cNvPr id="4" name="Rectangle 3"/>
          <p:cNvSpPr/>
          <p:nvPr/>
        </p:nvSpPr>
        <p:spPr>
          <a:xfrm>
            <a:off x="1657138" y="1497570"/>
            <a:ext cx="7908508"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db.collection.insert({&lt;document&gt;})</a:t>
            </a:r>
          </a:p>
          <a:p>
            <a:pPr>
              <a:spcBef>
                <a:spcPct val="0"/>
              </a:spcBef>
            </a:pPr>
            <a:r>
              <a:rPr lang="en-IN" dirty="0">
                <a:solidFill>
                  <a:srgbClr val="049DC8"/>
                </a:solidFill>
                <a:latin typeface="Consolas" panose="020B0609020204030204" pitchFamily="49" charset="0"/>
                <a:cs typeface="Calibri" panose="020F0502020204030204" pitchFamily="34" charset="0"/>
              </a:rPr>
              <a:t>db.collection.insert([{&lt;document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 </a:t>
            </a:r>
            <a:r>
              <a:rPr lang="en-US" dirty="0">
                <a:latin typeface="Palatino Linotype" panose="02040502050505030304" pitchFamily="18" charset="0"/>
              </a:rPr>
              <a:t>inserts a document or documents into a collection.</a:t>
            </a:r>
            <a:endParaRPr lang="en-IN" dirty="0">
              <a:latin typeface="Palatino Linotype" panose="02040502050505030304" pitchFamily="18" charset="0"/>
            </a:endParaRPr>
          </a:p>
        </p:txBody>
      </p:sp>
      <p:sp>
        <p:nvSpPr>
          <p:cNvPr id="3" name="Rectangle 2"/>
          <p:cNvSpPr/>
          <p:nvPr/>
        </p:nvSpPr>
        <p:spPr>
          <a:xfrm>
            <a:off x="1414686" y="2548863"/>
            <a:ext cx="9890886"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ename: 'a', job: 'abc', salary: 2000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db.newEmp.insert([ { ename: 'x'} , { ename: 'y' } ])      </a:t>
            </a:r>
            <a:r>
              <a:rPr lang="en-US" dirty="0">
                <a:solidFill>
                  <a:srgbClr val="00B050"/>
                </a:solidFill>
                <a:latin typeface="Calibri" panose="020F0502020204030204" pitchFamily="34" charset="0"/>
                <a:cs typeface="Calibri" panose="020F0502020204030204" pitchFamily="34" charset="0"/>
              </a:rPr>
              <a:t>// for multiple documents.</a:t>
            </a:r>
          </a:p>
        </p:txBody>
      </p:sp>
      <p:pic>
        <p:nvPicPr>
          <p:cNvPr id="7" name="Picture 6">
            <a:extLst>
              <a:ext uri="{FF2B5EF4-FFF2-40B4-BE49-F238E27FC236}">
                <a16:creationId xmlns:a16="http://schemas.microsoft.com/office/drawing/2014/main" xmlns="" id="{104792ED-5AD0-4525-A8CD-8BE4834AE17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45CCAF8-8439-42B0-9AC7-74BB4B2DC16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36377681"/>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db.collection.insertOne()</a:t>
            </a:r>
            <a:endParaRPr lang="en-US" dirty="0"/>
          </a:p>
        </p:txBody>
      </p:sp>
      <p:sp>
        <p:nvSpPr>
          <p:cNvPr id="3" name="Rectangle 2"/>
          <p:cNvSpPr/>
          <p:nvPr/>
        </p:nvSpPr>
        <p:spPr>
          <a:xfrm>
            <a:off x="1942847" y="2861953"/>
            <a:ext cx="8304719" cy="369332"/>
          </a:xfrm>
          <a:prstGeom prst="rect">
            <a:avLst/>
          </a:prstGeom>
          <a:solidFill>
            <a:schemeClr val="accent6">
              <a:lumMod val="20000"/>
              <a:lumOff val="80000"/>
            </a:schemeClr>
          </a:solidFill>
        </p:spPr>
        <p:txBody>
          <a:bodyPr wrap="square">
            <a:spAutoFit/>
          </a:bodyPr>
          <a:lstStyle/>
          <a:p>
            <a:r>
              <a:rPr lang="en-US" dirty="0">
                <a:latin typeface="Palatino Linotype" panose="02040502050505030304" pitchFamily="18" charset="0"/>
              </a:rPr>
              <a:t>Inserts a document into a collection.</a:t>
            </a:r>
            <a:endParaRPr lang="en-US" dirty="0">
              <a:solidFill>
                <a:srgbClr val="222222"/>
              </a:solidFill>
              <a:latin typeface="Palatino Linotype" panose="02040502050505030304" pitchFamily="18" charset="0"/>
            </a:endParaRPr>
          </a:p>
        </p:txBody>
      </p:sp>
      <p:pic>
        <p:nvPicPr>
          <p:cNvPr id="4" name="Picture 3">
            <a:extLst>
              <a:ext uri="{FF2B5EF4-FFF2-40B4-BE49-F238E27FC236}">
                <a16:creationId xmlns:a16="http://schemas.microsoft.com/office/drawing/2014/main" xmlns="" id="{16D7949A-1E06-40C8-943C-A7298BAAB13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DEEDFB22-C768-4BBE-92CE-1A2343B5A4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04821680"/>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db.collection.insertOne()</a:t>
            </a:r>
          </a:p>
        </p:txBody>
      </p:sp>
      <p:sp>
        <p:nvSpPr>
          <p:cNvPr id="4" name="Rectangle 3"/>
          <p:cNvSpPr/>
          <p:nvPr/>
        </p:nvSpPr>
        <p:spPr>
          <a:xfrm>
            <a:off x="1657138" y="1497568"/>
            <a:ext cx="4869610"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db.collection.insertOne({&lt;document&gt;})</a:t>
            </a:r>
          </a:p>
        </p:txBody>
      </p:sp>
      <p:sp>
        <p:nvSpPr>
          <p:cNvPr id="8" name="Rectangle 7"/>
          <p:cNvSpPr/>
          <p:nvPr/>
        </p:nvSpPr>
        <p:spPr>
          <a:xfrm>
            <a:off x="1672970" y="762000"/>
            <a:ext cx="8844473" cy="369332"/>
          </a:xfrm>
          <a:prstGeom prst="rect">
            <a:avLst/>
          </a:prstGeom>
        </p:spPr>
        <p:txBody>
          <a:bodyPr wrap="square">
            <a:spAutoFit/>
          </a:bodyPr>
          <a:lstStyle/>
          <a:p>
            <a:r>
              <a:rPr lang="en-IN" b="1" i="1" dirty="0">
                <a:solidFill>
                  <a:srgbClr val="036883"/>
                </a:solidFill>
                <a:latin typeface="Palatino Linotype" panose="02040502050505030304" pitchFamily="18" charset="0"/>
              </a:rPr>
              <a:t>insertOne() </a:t>
            </a:r>
            <a:r>
              <a:rPr lang="en-US" dirty="0">
                <a:latin typeface="Palatino Linotype" panose="02040502050505030304" pitchFamily="18" charset="0"/>
              </a:rPr>
              <a:t>inserts a document into a collection.</a:t>
            </a:r>
            <a:endParaRPr lang="en-IN" dirty="0">
              <a:latin typeface="Palatino Linotype" panose="02040502050505030304" pitchFamily="18" charset="0"/>
            </a:endParaRPr>
          </a:p>
        </p:txBody>
      </p:sp>
      <p:sp>
        <p:nvSpPr>
          <p:cNvPr id="3" name="Rectangle 2"/>
          <p:cNvSpPr/>
          <p:nvPr/>
        </p:nvSpPr>
        <p:spPr>
          <a:xfrm>
            <a:off x="1676928" y="2233138"/>
            <a:ext cx="8840515"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db.emp.insertOne({ ename: 'x', job: '</a:t>
            </a:r>
            <a:r>
              <a:rPr lang="en-US" dirty="0" err="1">
                <a:solidFill>
                  <a:schemeClr val="tx1">
                    <a:lumMod val="95000"/>
                    <a:lumOff val="5000"/>
                  </a:schemeClr>
                </a:solidFill>
                <a:latin typeface="Calibri" panose="020F0502020204030204" pitchFamily="34" charset="0"/>
                <a:cs typeface="Calibri" panose="020F0502020204030204" pitchFamily="34" charset="0"/>
              </a:rPr>
              <a:t>pqr</a:t>
            </a:r>
            <a:r>
              <a:rPr lang="en-US" dirty="0">
                <a:solidFill>
                  <a:schemeClr val="tx1">
                    <a:lumMod val="95000"/>
                    <a:lumOff val="5000"/>
                  </a:schemeClr>
                </a:solidFill>
                <a:latin typeface="Calibri" panose="020F0502020204030204" pitchFamily="34" charset="0"/>
                <a:cs typeface="Calibri" panose="020F0502020204030204" pitchFamily="34" charset="0"/>
              </a:rPr>
              <a:t>', salary: 2000 })</a:t>
            </a:r>
          </a:p>
        </p:txBody>
      </p:sp>
      <p:pic>
        <p:nvPicPr>
          <p:cNvPr id="7" name="Picture 6">
            <a:extLst>
              <a:ext uri="{FF2B5EF4-FFF2-40B4-BE49-F238E27FC236}">
                <a16:creationId xmlns:a16="http://schemas.microsoft.com/office/drawing/2014/main" xmlns="" id="{CC4D97C0-A64D-4A72-ACD7-B155BB7F182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07ED3FB0-5005-4859-9D86-41B0506897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13041359"/>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db.collection.insertMany()</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Inserts multiple documents into a collection.</a:t>
            </a:r>
          </a:p>
        </p:txBody>
      </p:sp>
      <p:pic>
        <p:nvPicPr>
          <p:cNvPr id="4" name="Picture 3">
            <a:extLst>
              <a:ext uri="{FF2B5EF4-FFF2-40B4-BE49-F238E27FC236}">
                <a16:creationId xmlns:a16="http://schemas.microsoft.com/office/drawing/2014/main" xmlns="" id="{3416B4EF-6F0E-4E80-94F7-90C8E4B74EF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255DBB5-ECC6-4796-B1E1-EF282F055F2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26853077"/>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db.collection.insertMany()</a:t>
            </a:r>
          </a:p>
        </p:txBody>
      </p:sp>
      <p:sp>
        <p:nvSpPr>
          <p:cNvPr id="4" name="Rectangle 3"/>
          <p:cNvSpPr/>
          <p:nvPr/>
        </p:nvSpPr>
        <p:spPr>
          <a:xfrm>
            <a:off x="1657140" y="1497568"/>
            <a:ext cx="854161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db.collection.insertMany([{&lt;document 1&gt;} , {&lt;document 2&gt;}, ... ])</a:t>
            </a:r>
          </a:p>
        </p:txBody>
      </p:sp>
      <p:sp>
        <p:nvSpPr>
          <p:cNvPr id="8" name="Rectangle 7"/>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insertMany()</a:t>
            </a:r>
            <a:r>
              <a:rPr lang="en-US" dirty="0">
                <a:solidFill>
                  <a:schemeClr val="tx1">
                    <a:lumMod val="95000"/>
                    <a:lumOff val="5000"/>
                  </a:schemeClr>
                </a:solidFill>
                <a:latin typeface="Calibri" panose="020F0502020204030204" pitchFamily="34" charset="0"/>
                <a:cs typeface="Calibri" panose="020F0502020204030204" pitchFamily="34" charset="0"/>
              </a:rPr>
              <a:t> </a:t>
            </a:r>
            <a:r>
              <a:rPr lang="en-US" dirty="0">
                <a:solidFill>
                  <a:schemeClr val="tx1">
                    <a:lumMod val="95000"/>
                    <a:lumOff val="5000"/>
                  </a:schemeClr>
                </a:solidFill>
                <a:latin typeface="Palatino Linotype" panose="02040502050505030304" pitchFamily="18" charset="0"/>
                <a:cs typeface="Calibri" panose="020F0502020204030204" pitchFamily="34" charset="0"/>
              </a:rPr>
              <a:t>i</a:t>
            </a:r>
            <a:r>
              <a:rPr lang="en-US" dirty="0">
                <a:latin typeface="Palatino Linotype" panose="02040502050505030304" pitchFamily="18" charset="0"/>
              </a:rPr>
              <a:t>nserts a document or documents into a collection.</a:t>
            </a:r>
            <a:endParaRPr lang="en-IN" dirty="0">
              <a:latin typeface="Palatino Linotype" panose="02040502050505030304" pitchFamily="18" charset="0"/>
            </a:endParaRPr>
          </a:p>
        </p:txBody>
      </p:sp>
      <p:sp>
        <p:nvSpPr>
          <p:cNvPr id="3" name="Rectangle 2"/>
          <p:cNvSpPr/>
          <p:nvPr/>
        </p:nvSpPr>
        <p:spPr>
          <a:xfrm>
            <a:off x="1374634" y="2233138"/>
            <a:ext cx="9142810"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db.emp.insertMany([ { ename: 'x', salary: 2000}, { ename : 'y', job: '</a:t>
            </a:r>
            <a:r>
              <a:rPr lang="en-US" dirty="0" err="1">
                <a:solidFill>
                  <a:schemeClr val="tx1">
                    <a:lumMod val="95000"/>
                    <a:lumOff val="5000"/>
                  </a:schemeClr>
                </a:solidFill>
                <a:latin typeface="Calibri" panose="020F0502020204030204" pitchFamily="34" charset="0"/>
                <a:cs typeface="Calibri" panose="020F0502020204030204" pitchFamily="34" charset="0"/>
              </a:rPr>
              <a:t>hr</a:t>
            </a:r>
            <a:r>
              <a:rPr lang="en-US" dirty="0">
                <a:solidFill>
                  <a:schemeClr val="tx1">
                    <a:lumMod val="95000"/>
                    <a:lumOff val="5000"/>
                  </a:schemeClr>
                </a:solidFill>
                <a:latin typeface="Calibri" panose="020F0502020204030204" pitchFamily="34" charset="0"/>
                <a:cs typeface="Calibri" panose="020F0502020204030204" pitchFamily="34" charset="0"/>
              </a:rPr>
              <a:t>' } ])</a:t>
            </a:r>
          </a:p>
        </p:txBody>
      </p:sp>
      <p:pic>
        <p:nvPicPr>
          <p:cNvPr id="7" name="Picture 6">
            <a:extLst>
              <a:ext uri="{FF2B5EF4-FFF2-40B4-BE49-F238E27FC236}">
                <a16:creationId xmlns:a16="http://schemas.microsoft.com/office/drawing/2014/main" xmlns="" id="{FC0D7123-550C-4B6F-9D39-A450F946D37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553DDB62-4297-47DB-BF74-A5CBD8EA2B8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33195653"/>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javascript object</a:t>
            </a:r>
            <a:endParaRPr lang="en-US" dirty="0"/>
          </a:p>
        </p:txBody>
      </p:sp>
      <p:pic>
        <p:nvPicPr>
          <p:cNvPr id="3" name="Picture 2">
            <a:extLst>
              <a:ext uri="{FF2B5EF4-FFF2-40B4-BE49-F238E27FC236}">
                <a16:creationId xmlns:a16="http://schemas.microsoft.com/office/drawing/2014/main" xmlns="" id="{0E75D28E-084D-4702-951F-B6B98A7C295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DEF9867E-6DF3-484D-954C-9290C428713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01490413"/>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339"/>
            <a:ext cx="8838049"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1" name="Rectangle 10"/>
          <p:cNvSpPr/>
          <p:nvPr/>
        </p:nvSpPr>
        <p:spPr>
          <a:xfrm>
            <a:off x="1523802" y="447"/>
            <a:ext cx="9142809" cy="584699"/>
          </a:xfrm>
          <a:prstGeom prst="rect">
            <a:avLst/>
          </a:prstGeom>
          <a:noFill/>
        </p:spPr>
        <p:txBody>
          <a:bodyPr wrap="square">
            <a:spAutoFit/>
          </a:bodyPr>
          <a:lstStyle/>
          <a:p>
            <a:pPr algn="r"/>
            <a:r>
              <a:rPr lang="en-US" sz="3200" b="1" i="1" dirty="0">
                <a:latin typeface="Arial" pitchFamily="34" charset="0"/>
                <a:cs typeface="Arial" pitchFamily="34" charset="0"/>
              </a:rPr>
              <a:t>many-to-many relationship</a:t>
            </a:r>
          </a:p>
        </p:txBody>
      </p:sp>
      <p:sp>
        <p:nvSpPr>
          <p:cNvPr id="25" name="Rectangle 24">
            <a:extLst>
              <a:ext uri="{FF2B5EF4-FFF2-40B4-BE49-F238E27FC236}">
                <a16:creationId xmlns:a16="http://schemas.microsoft.com/office/drawing/2014/main" xmlns="" id="{794F464A-E28B-48B4-90C6-E53F17B5E808}"/>
              </a:ext>
            </a:extLst>
          </p:cNvPr>
          <p:cNvSpPr/>
          <p:nvPr/>
        </p:nvSpPr>
        <p:spPr>
          <a:xfrm>
            <a:off x="292476" y="693053"/>
            <a:ext cx="11346623" cy="1015531"/>
          </a:xfrm>
          <a:prstGeom prst="rect">
            <a:avLst/>
          </a:prstGeom>
        </p:spPr>
        <p:txBody>
          <a:bodyPr wrap="square">
            <a:spAutoFit/>
          </a:bodyPr>
          <a:lstStyle/>
          <a:p>
            <a:r>
              <a:rPr lang="en-US" sz="2000" dirty="0">
                <a:latin typeface="Palatino Linotype" pitchFamily="18" charset="0"/>
              </a:rPr>
              <a:t>A </a:t>
            </a:r>
            <a:r>
              <a:rPr lang="en-US" sz="2000" i="1" dirty="0">
                <a:latin typeface="Palatino Linotype" pitchFamily="18" charset="0"/>
              </a:rPr>
              <a:t>many-to-many </a:t>
            </a:r>
            <a:r>
              <a:rPr lang="en-US" sz="2000" dirty="0">
                <a:latin typeface="Palatino Linotype" pitchFamily="18" charset="0"/>
              </a:rPr>
              <a:t>relationship is a type of cardinality that refers to the relationship between two entities </a:t>
            </a:r>
            <a:r>
              <a:rPr lang="en-US" sz="2000" b="1" i="1" dirty="0">
                <a:latin typeface="Palatino Linotype" pitchFamily="18" charset="0"/>
              </a:rPr>
              <a:t>R</a:t>
            </a:r>
            <a:r>
              <a:rPr lang="en-US" sz="2000" dirty="0">
                <a:latin typeface="Palatino Linotype" pitchFamily="18" charset="0"/>
              </a:rPr>
              <a:t> and </a:t>
            </a:r>
            <a:r>
              <a:rPr lang="en-US" sz="2000" b="1" i="1" dirty="0">
                <a:latin typeface="Palatino Linotype" pitchFamily="18" charset="0"/>
              </a:rPr>
              <a:t>S</a:t>
            </a:r>
            <a:r>
              <a:rPr lang="en-US" sz="2000" dirty="0">
                <a:latin typeface="Palatino Linotype" pitchFamily="18" charset="0"/>
              </a:rPr>
              <a:t> in which </a:t>
            </a:r>
            <a:r>
              <a:rPr lang="en-US" sz="2000" b="1" i="1" dirty="0">
                <a:latin typeface="Palatino Linotype" pitchFamily="18" charset="0"/>
              </a:rPr>
              <a:t>R</a:t>
            </a:r>
            <a:r>
              <a:rPr lang="en-US" sz="2000" dirty="0">
                <a:latin typeface="Palatino Linotype" pitchFamily="18" charset="0"/>
              </a:rPr>
              <a:t> may contain a parent instance for which there are many children in </a:t>
            </a:r>
            <a:r>
              <a:rPr lang="en-US" sz="2000" b="1" i="1" dirty="0">
                <a:latin typeface="Palatino Linotype" pitchFamily="18" charset="0"/>
              </a:rPr>
              <a:t>S</a:t>
            </a:r>
            <a:r>
              <a:rPr lang="en-US" sz="2000" dirty="0">
                <a:latin typeface="Palatino Linotype" pitchFamily="18" charset="0"/>
              </a:rPr>
              <a:t> and vice versa.</a:t>
            </a:r>
          </a:p>
        </p:txBody>
      </p:sp>
      <p:sp>
        <p:nvSpPr>
          <p:cNvPr id="9" name="TextBox 8">
            <a:extLst>
              <a:ext uri="{FF2B5EF4-FFF2-40B4-BE49-F238E27FC236}">
                <a16:creationId xmlns:a16="http://schemas.microsoft.com/office/drawing/2014/main" xmlns="" id="{47F17EF7-8A49-4FDD-AA68-255BC52A609B}"/>
              </a:ext>
            </a:extLst>
          </p:cNvPr>
          <p:cNvSpPr txBox="1"/>
          <p:nvPr/>
        </p:nvSpPr>
        <p:spPr>
          <a:xfrm>
            <a:off x="899876" y="4508980"/>
            <a:ext cx="486957" cy="584699"/>
          </a:xfrm>
          <a:prstGeom prst="rect">
            <a:avLst/>
          </a:prstGeom>
          <a:noFill/>
        </p:spPr>
        <p:txBody>
          <a:bodyPr wrap="square">
            <a:spAutoFit/>
          </a:bodyPr>
          <a:lstStyle/>
          <a:p>
            <a:r>
              <a:rPr lang="en-US" sz="3200" b="1" dirty="0">
                <a:latin typeface="Palatino Linotype" pitchFamily="18" charset="0"/>
              </a:rPr>
              <a:t>=</a:t>
            </a:r>
            <a:endParaRPr lang="en-IN" b="1" dirty="0"/>
          </a:p>
        </p:txBody>
      </p:sp>
      <p:sp>
        <p:nvSpPr>
          <p:cNvPr id="10" name="TextBox 9">
            <a:extLst>
              <a:ext uri="{FF2B5EF4-FFF2-40B4-BE49-F238E27FC236}">
                <a16:creationId xmlns:a16="http://schemas.microsoft.com/office/drawing/2014/main" xmlns="" id="{73191B78-393D-4321-9CD2-0FB22A2B18AB}"/>
              </a:ext>
            </a:extLst>
          </p:cNvPr>
          <p:cNvSpPr txBox="1"/>
          <p:nvPr/>
        </p:nvSpPr>
        <p:spPr>
          <a:xfrm>
            <a:off x="5490755" y="3708285"/>
            <a:ext cx="442687" cy="584699"/>
          </a:xfrm>
          <a:prstGeom prst="rect">
            <a:avLst/>
          </a:prstGeom>
          <a:noFill/>
        </p:spPr>
        <p:txBody>
          <a:bodyPr wrap="square">
            <a:spAutoFit/>
          </a:bodyPr>
          <a:lstStyle/>
          <a:p>
            <a:r>
              <a:rPr lang="en-US" sz="3200" b="1" dirty="0">
                <a:latin typeface="Palatino Linotype" pitchFamily="18" charset="0"/>
              </a:rPr>
              <a:t>=</a:t>
            </a:r>
            <a:endParaRPr lang="en-IN" b="1" dirty="0"/>
          </a:p>
        </p:txBody>
      </p:sp>
      <p:grpSp>
        <p:nvGrpSpPr>
          <p:cNvPr id="4" name="Group 3">
            <a:extLst>
              <a:ext uri="{FF2B5EF4-FFF2-40B4-BE49-F238E27FC236}">
                <a16:creationId xmlns:a16="http://schemas.microsoft.com/office/drawing/2014/main" xmlns="" id="{0AE6AEE1-4BC7-4EF6-ADC7-3764C613DC0B}"/>
              </a:ext>
            </a:extLst>
          </p:cNvPr>
          <p:cNvGrpSpPr/>
          <p:nvPr/>
        </p:nvGrpSpPr>
        <p:grpSpPr>
          <a:xfrm>
            <a:off x="292476" y="2032008"/>
            <a:ext cx="11634619" cy="4420934"/>
            <a:chOff x="292514" y="2031826"/>
            <a:chExt cx="11636134" cy="4421510"/>
          </a:xfrm>
        </p:grpSpPr>
        <p:pic>
          <p:nvPicPr>
            <p:cNvPr id="3" name="Picture 2">
              <a:extLst>
                <a:ext uri="{FF2B5EF4-FFF2-40B4-BE49-F238E27FC236}">
                  <a16:creationId xmlns:a16="http://schemas.microsoft.com/office/drawing/2014/main" xmlns="" id="{A31FD8F0-1D08-4FED-AFF6-38F0E77AB4EC}"/>
                </a:ext>
              </a:extLst>
            </p:cNvPr>
            <p:cNvPicPr>
              <a:picLocks noChangeAspect="1"/>
            </p:cNvPicPr>
            <p:nvPr/>
          </p:nvPicPr>
          <p:blipFill>
            <a:blip r:embed="rId2"/>
            <a:stretch>
              <a:fillRect/>
            </a:stretch>
          </p:blipFill>
          <p:spPr>
            <a:xfrm>
              <a:off x="292514" y="2031826"/>
              <a:ext cx="11636134" cy="4421510"/>
            </a:xfrm>
            <a:prstGeom prst="rect">
              <a:avLst/>
            </a:prstGeom>
          </p:spPr>
        </p:pic>
        <p:grpSp>
          <p:nvGrpSpPr>
            <p:cNvPr id="27" name="Group 26">
              <a:extLst>
                <a:ext uri="{FF2B5EF4-FFF2-40B4-BE49-F238E27FC236}">
                  <a16:creationId xmlns:a16="http://schemas.microsoft.com/office/drawing/2014/main" xmlns="" id="{20234C42-DB0F-4A2D-BFDA-EA24EAAD18E4}"/>
                </a:ext>
              </a:extLst>
            </p:cNvPr>
            <p:cNvGrpSpPr/>
            <p:nvPr/>
          </p:nvGrpSpPr>
          <p:grpSpPr>
            <a:xfrm>
              <a:off x="2847256" y="5171144"/>
              <a:ext cx="296416" cy="446562"/>
              <a:chOff x="751786" y="5985284"/>
              <a:chExt cx="296416" cy="446562"/>
            </a:xfrm>
          </p:grpSpPr>
          <p:cxnSp>
            <p:nvCxnSpPr>
              <p:cNvPr id="8" name="Straight Connector 7">
                <a:extLst>
                  <a:ext uri="{FF2B5EF4-FFF2-40B4-BE49-F238E27FC236}">
                    <a16:creationId xmlns:a16="http://schemas.microsoft.com/office/drawing/2014/main" xmlns="" id="{26F6E554-E1CD-4E21-B3F6-5AEFED03F2A8}"/>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xmlns="" id="{F2FDC28E-E254-4DF1-BFE1-BADC32879C43}"/>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nvGrpSpPr>
            <p:cNvPr id="31" name="Group 30">
              <a:extLst>
                <a:ext uri="{FF2B5EF4-FFF2-40B4-BE49-F238E27FC236}">
                  <a16:creationId xmlns:a16="http://schemas.microsoft.com/office/drawing/2014/main" xmlns="" id="{994BFEF9-52DA-4E18-91A0-908C153728ED}"/>
                </a:ext>
              </a:extLst>
            </p:cNvPr>
            <p:cNvGrpSpPr/>
            <p:nvPr/>
          </p:nvGrpSpPr>
          <p:grpSpPr>
            <a:xfrm rot="10800000">
              <a:off x="4799857" y="4782638"/>
              <a:ext cx="296416" cy="446562"/>
              <a:chOff x="751786" y="5985284"/>
              <a:chExt cx="296416" cy="446562"/>
            </a:xfrm>
          </p:grpSpPr>
          <p:cxnSp>
            <p:nvCxnSpPr>
              <p:cNvPr id="32" name="Straight Connector 31">
                <a:extLst>
                  <a:ext uri="{FF2B5EF4-FFF2-40B4-BE49-F238E27FC236}">
                    <a16:creationId xmlns:a16="http://schemas.microsoft.com/office/drawing/2014/main" xmlns="" id="{83015BDD-48EB-45C2-ACE3-67C99148A821}"/>
                  </a:ext>
                </a:extLst>
              </p:cNvPr>
              <p:cNvCxnSpPr>
                <a:cxnSpLocks/>
              </p:cNvCxnSpPr>
              <p:nvPr/>
            </p:nvCxnSpPr>
            <p:spPr>
              <a:xfrm flipV="1">
                <a:off x="751786" y="5985284"/>
                <a:ext cx="296416" cy="216138"/>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xmlns="" id="{5C0B6D6D-5DD4-470E-8CE1-5BF260810836}"/>
                  </a:ext>
                </a:extLst>
              </p:cNvPr>
              <p:cNvCxnSpPr>
                <a:cxnSpLocks/>
              </p:cNvCxnSpPr>
              <p:nvPr/>
            </p:nvCxnSpPr>
            <p:spPr>
              <a:xfrm>
                <a:off x="751786" y="6201422"/>
                <a:ext cx="296416" cy="230424"/>
              </a:xfrm>
              <a:prstGeom prst="line">
                <a:avLst/>
              </a:prstGeom>
              <a:ln w="28575">
                <a:solidFill>
                  <a:schemeClr val="tx1">
                    <a:lumMod val="95000"/>
                    <a:lumOff val="5000"/>
                  </a:schemeClr>
                </a:solidFill>
              </a:ln>
            </p:spPr>
            <p:style>
              <a:lnRef idx="1">
                <a:schemeClr val="dk1"/>
              </a:lnRef>
              <a:fillRef idx="0">
                <a:schemeClr val="dk1"/>
              </a:fillRef>
              <a:effectRef idx="0">
                <a:schemeClr val="dk1"/>
              </a:effectRef>
              <a:fontRef idx="minor">
                <a:schemeClr val="tx1"/>
              </a:fontRef>
            </p:style>
          </p:cxnSp>
        </p:grpSp>
      </p:grpSp>
      <p:pic>
        <p:nvPicPr>
          <p:cNvPr id="5" name="Picture 4">
            <a:extLst>
              <a:ext uri="{FF2B5EF4-FFF2-40B4-BE49-F238E27FC236}">
                <a16:creationId xmlns:a16="http://schemas.microsoft.com/office/drawing/2014/main" xmlns="" id="{BC5994DD-3CAC-4714-BA3B-DBD0F225B54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A651CE2-C1FB-4AE1-A440-C351EF27AF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9" name="TextBox 18">
            <a:extLst>
              <a:ext uri="{FF2B5EF4-FFF2-40B4-BE49-F238E27FC236}">
                <a16:creationId xmlns:a16="http://schemas.microsoft.com/office/drawing/2014/main" xmlns="" id="{B1B479CB-4AAE-47DE-B86B-7835E87972C7}"/>
              </a:ext>
            </a:extLst>
          </p:cNvPr>
          <p:cNvSpPr txBox="1"/>
          <p:nvPr/>
        </p:nvSpPr>
        <p:spPr>
          <a:xfrm>
            <a:off x="310838" y="1758302"/>
            <a:ext cx="6216416" cy="369332"/>
          </a:xfrm>
          <a:prstGeom prst="rect">
            <a:avLst/>
          </a:prstGeom>
          <a:noFill/>
        </p:spPr>
        <p:txBody>
          <a:bodyPr wrap="square">
            <a:spAutoFit/>
          </a:bodyPr>
          <a:lstStyle/>
          <a:p>
            <a:r>
              <a:rPr lang="en-US" sz="1800" b="1" i="1" dirty="0">
                <a:latin typeface="Palatino Linotype" panose="02040502050505030304" pitchFamily="18" charset="0"/>
              </a:rPr>
              <a:t>R</a:t>
            </a:r>
            <a:r>
              <a:rPr lang="en-US" sz="1800" dirty="0">
                <a:latin typeface="Palatino Linotype" panose="02040502050505030304" pitchFamily="18" charset="0"/>
              </a:rPr>
              <a:t>                                                                   </a:t>
            </a:r>
            <a:r>
              <a:rPr lang="en-US" sz="1800" b="1" i="1" dirty="0">
                <a:latin typeface="Palatino Linotype" panose="02040502050505030304" pitchFamily="18" charset="0"/>
              </a:rPr>
              <a:t>S</a:t>
            </a:r>
            <a:r>
              <a:rPr lang="en-US" sz="1800" dirty="0">
                <a:latin typeface="Palatino Linotype" panose="02040502050505030304" pitchFamily="18" charset="0"/>
              </a:rPr>
              <a:t> </a:t>
            </a:r>
            <a:endParaRPr lang="en-IN" dirty="0"/>
          </a:p>
        </p:txBody>
      </p:sp>
    </p:spTree>
    <p:extLst>
      <p:ext uri="{BB962C8B-B14F-4D97-AF65-F5344CB8AC3E}">
        <p14:creationId xmlns:p14="http://schemas.microsoft.com/office/powerpoint/2010/main" xmlns="" val="914734612"/>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object</a:t>
            </a:r>
          </a:p>
        </p:txBody>
      </p:sp>
      <p:sp>
        <p:nvSpPr>
          <p:cNvPr id="4" name="Rectangle 3"/>
          <p:cNvSpPr/>
          <p:nvPr/>
        </p:nvSpPr>
        <p:spPr>
          <a:xfrm>
            <a:off x="1657140" y="1219200"/>
            <a:ext cx="1704091" cy="369332"/>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var obj = {}</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Inserts a document or documents into a collection using javascript object.</a:t>
            </a:r>
            <a:endParaRPr lang="en-IN" dirty="0">
              <a:latin typeface="Palatino Linotype" panose="02040502050505030304" pitchFamily="18" charset="0"/>
            </a:endParaRPr>
          </a:p>
        </p:txBody>
      </p:sp>
      <p:sp>
        <p:nvSpPr>
          <p:cNvPr id="2" name="Rectangle 1"/>
          <p:cNvSpPr/>
          <p:nvPr/>
        </p:nvSpPr>
        <p:spPr>
          <a:xfrm>
            <a:off x="1657138" y="1764767"/>
            <a:ext cx="8860305" cy="4493538"/>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&gt; var doc = {}; 				       </a:t>
            </a:r>
            <a:r>
              <a:rPr lang="en-US" sz="2200" dirty="0">
                <a:solidFill>
                  <a:srgbClr val="00B050"/>
                </a:solidFill>
                <a:latin typeface="Calibri" panose="020F0502020204030204" pitchFamily="34" charset="0"/>
                <a:cs typeface="Calibri" panose="020F0502020204030204" pitchFamily="34" charset="0"/>
              </a:rPr>
              <a:t>// JavaScript object</a:t>
            </a:r>
          </a:p>
          <a:p>
            <a:r>
              <a:rPr lang="en-US" sz="2200" dirty="0">
                <a:solidFill>
                  <a:srgbClr val="FC6F0D"/>
                </a:solidFill>
                <a:latin typeface="Calibri" panose="020F0502020204030204" pitchFamily="34" charset="0"/>
                <a:cs typeface="Calibri" panose="020F0502020204030204" pitchFamily="34" charset="0"/>
              </a:rPr>
              <a:t>&gt; doc.title = "MongoDB Tutorial"</a:t>
            </a:r>
          </a:p>
          <a:p>
            <a:r>
              <a:rPr lang="en-US" sz="2200" dirty="0">
                <a:solidFill>
                  <a:srgbClr val="FC6F0D"/>
                </a:solidFill>
                <a:latin typeface="Calibri" panose="020F0502020204030204" pitchFamily="34" charset="0"/>
                <a:cs typeface="Calibri" panose="020F0502020204030204" pitchFamily="34" charset="0"/>
              </a:rPr>
              <a:t>&gt; doc.url = "http://mongodb.org"</a:t>
            </a:r>
          </a:p>
          <a:p>
            <a:r>
              <a:rPr lang="en-US" sz="2200" dirty="0">
                <a:solidFill>
                  <a:srgbClr val="FC6F0D"/>
                </a:solidFill>
                <a:latin typeface="Calibri" panose="020F0502020204030204" pitchFamily="34" charset="0"/>
                <a:cs typeface="Calibri" panose="020F0502020204030204" pitchFamily="34" charset="0"/>
              </a:rPr>
              <a:t>&gt; doc.comment = "Good tutorial video"</a:t>
            </a:r>
          </a:p>
          <a:p>
            <a:r>
              <a:rPr lang="en-US" sz="2200" dirty="0">
                <a:solidFill>
                  <a:srgbClr val="FC6F0D"/>
                </a:solidFill>
                <a:latin typeface="Calibri" panose="020F0502020204030204" pitchFamily="34" charset="0"/>
                <a:cs typeface="Calibri" panose="020F0502020204030204" pitchFamily="34" charset="0"/>
              </a:rPr>
              <a:t>&gt; doc.tags = ['tutorial', '</a:t>
            </a:r>
            <a:r>
              <a:rPr lang="en-US" sz="2200" dirty="0" err="1">
                <a:solidFill>
                  <a:srgbClr val="FC6F0D"/>
                </a:solidFill>
                <a:latin typeface="Calibri" panose="020F0502020204030204" pitchFamily="34" charset="0"/>
                <a:cs typeface="Calibri" panose="020F0502020204030204" pitchFamily="34" charset="0"/>
              </a:rPr>
              <a:t>noSQL</a:t>
            </a:r>
            <a:r>
              <a:rPr lang="en-US" sz="2200" dirty="0">
                <a:solidFill>
                  <a:srgbClr val="FC6F0D"/>
                </a:solidFill>
                <a:latin typeface="Calibri" panose="020F0502020204030204" pitchFamily="34" charset="0"/>
                <a:cs typeface="Calibri" panose="020F0502020204030204" pitchFamily="34" charset="0"/>
              </a:rPr>
              <a:t>']</a:t>
            </a:r>
          </a:p>
          <a:p>
            <a:r>
              <a:rPr lang="en-US" sz="2200" dirty="0">
                <a:solidFill>
                  <a:srgbClr val="FC6F0D"/>
                </a:solidFill>
                <a:latin typeface="Calibri" panose="020F0502020204030204" pitchFamily="34" charset="0"/>
                <a:cs typeface="Calibri" panose="020F0502020204030204" pitchFamily="34" charset="0"/>
              </a:rPr>
              <a:t>&gt; doc.saveondate = new Date ()</a:t>
            </a:r>
          </a:p>
          <a:p>
            <a:r>
              <a:rPr lang="en-US" sz="2200" dirty="0">
                <a:solidFill>
                  <a:srgbClr val="FC6F0D"/>
                </a:solidFill>
                <a:latin typeface="Calibri" panose="020F0502020204030204" pitchFamily="34" charset="0"/>
                <a:cs typeface="Calibri" panose="020F0502020204030204" pitchFamily="34" charset="0"/>
              </a:rPr>
              <a:t>&gt; doc.meta = {}				        </a:t>
            </a:r>
            <a:r>
              <a:rPr lang="en-US" sz="2200" dirty="0">
                <a:solidFill>
                  <a:srgbClr val="00B050"/>
                </a:solidFill>
                <a:latin typeface="Calibri" panose="020F0502020204030204" pitchFamily="34" charset="0"/>
                <a:cs typeface="Calibri" panose="020F0502020204030204" pitchFamily="34" charset="0"/>
              </a:rPr>
              <a:t>// object within </a:t>
            </a:r>
            <a:r>
              <a:rPr lang="en-US" sz="2200" dirty="0">
                <a:solidFill>
                  <a:srgbClr val="FC6F0D"/>
                </a:solidFill>
                <a:latin typeface="Calibri" panose="020F0502020204030204" pitchFamily="34" charset="0"/>
                <a:cs typeface="Calibri" panose="020F0502020204030204" pitchFamily="34" charset="0"/>
              </a:rPr>
              <a:t>doc</a:t>
            </a:r>
            <a:r>
              <a:rPr lang="en-US" sz="2200" dirty="0">
                <a:solidFill>
                  <a:srgbClr val="00B050"/>
                </a:solidFill>
                <a:latin typeface="Calibri" panose="020F0502020204030204" pitchFamily="34" charset="0"/>
                <a:cs typeface="Calibri" panose="020F0502020204030204" pitchFamily="34" charset="0"/>
              </a:rPr>
              <a:t> object {}</a:t>
            </a:r>
          </a:p>
          <a:p>
            <a:r>
              <a:rPr lang="en-US" sz="2200" dirty="0">
                <a:solidFill>
                  <a:srgbClr val="FC6F0D"/>
                </a:solidFill>
                <a:latin typeface="Calibri" panose="020F0502020204030204" pitchFamily="34" charset="0"/>
                <a:cs typeface="Calibri" panose="020F0502020204030204" pitchFamily="34" charset="0"/>
              </a:rPr>
              <a:t>&gt; doc.meta.browser = 'Google Chrome’</a:t>
            </a:r>
          </a:p>
          <a:p>
            <a:r>
              <a:rPr lang="en-US" sz="2200" dirty="0">
                <a:solidFill>
                  <a:srgbClr val="FC6F0D"/>
                </a:solidFill>
                <a:latin typeface="Calibri" panose="020F0502020204030204" pitchFamily="34" charset="0"/>
                <a:cs typeface="Calibri" panose="020F0502020204030204" pitchFamily="34" charset="0"/>
              </a:rPr>
              <a:t>&gt; doc.meta.os = 'Microsoft Windows7'</a:t>
            </a:r>
          </a:p>
          <a:p>
            <a:r>
              <a:rPr lang="en-US" sz="2200" dirty="0">
                <a:solidFill>
                  <a:srgbClr val="FC6F0D"/>
                </a:solidFill>
                <a:latin typeface="Calibri" panose="020F0502020204030204" pitchFamily="34" charset="0"/>
                <a:cs typeface="Calibri" panose="020F0502020204030204" pitchFamily="34" charset="0"/>
              </a:rPr>
              <a:t>&gt; doc.meta.mongodbversion = '2.4.0.0'</a:t>
            </a:r>
          </a:p>
          <a:p>
            <a:r>
              <a:rPr lang="en-US" sz="2200" dirty="0">
                <a:solidFill>
                  <a:srgbClr val="FC6F0D"/>
                </a:solidFill>
                <a:latin typeface="Calibri" panose="020F0502020204030204" pitchFamily="34" charset="0"/>
                <a:cs typeface="Calibri" panose="020F0502020204030204" pitchFamily="34" charset="0"/>
              </a:rPr>
              <a:t>&gt; doc</a:t>
            </a:r>
          </a:p>
          <a:p>
            <a:endParaRPr lang="en-US" sz="22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&gt; db.book.insert (doc);</a:t>
            </a:r>
          </a:p>
        </p:txBody>
      </p:sp>
      <p:pic>
        <p:nvPicPr>
          <p:cNvPr id="7" name="Picture 6">
            <a:extLst>
              <a:ext uri="{FF2B5EF4-FFF2-40B4-BE49-F238E27FC236}">
                <a16:creationId xmlns:a16="http://schemas.microsoft.com/office/drawing/2014/main" xmlns="" id="{8FBB8A50-1BC8-459C-88C0-639A62AD74E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A3F987D-4CB7-4F5D-8799-5C152ACC1B0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4217043"/>
      </p:ext>
    </p:extLst>
  </p:cSld>
  <p:clrMapOvr>
    <a:masterClrMapping/>
  </p:clrMapOvr>
  <p:transition/>
</p:sld>
</file>

<file path=ppt/slides/slide5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load ("app.js")</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latin typeface="Palatino Linotype" panose="02040502050505030304" pitchFamily="18" charset="0"/>
              </a:rPr>
              <a:t>Loads and runs a JavaScript file into the current shell environment.</a:t>
            </a:r>
            <a:endParaRPr lang="en-US" dirty="0">
              <a:solidFill>
                <a:srgbClr val="222222"/>
              </a:solidFill>
              <a:latin typeface="Palatino Linotype" panose="02040502050505030304" pitchFamily="18" charset="0"/>
            </a:endParaRPr>
          </a:p>
        </p:txBody>
      </p:sp>
      <p:sp>
        <p:nvSpPr>
          <p:cNvPr id="4" name="Rectangle 3"/>
          <p:cNvSpPr/>
          <p:nvPr/>
        </p:nvSpPr>
        <p:spPr>
          <a:xfrm>
            <a:off x="1676182" y="268069"/>
            <a:ext cx="8838049" cy="707886"/>
          </a:xfrm>
          <a:prstGeom prst="rect">
            <a:avLst/>
          </a:prstGeom>
          <a:noFill/>
        </p:spPr>
        <p:txBody>
          <a:bodyPr wrap="square">
            <a:spAutoFit/>
          </a:bodyPr>
          <a:lstStyle/>
          <a:p>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After executing a file with load(), </a:t>
            </a:r>
            <a:r>
              <a:rPr lang="en-US" sz="2000" b="1" dirty="0">
                <a:solidFill>
                  <a:schemeClr val="tx1">
                    <a:lumMod val="95000"/>
                    <a:lumOff val="5000"/>
                  </a:schemeClr>
                </a:solidFill>
                <a:latin typeface="Palatino Linotype" panose="02040502050505030304" pitchFamily="18" charset="0"/>
                <a:ea typeface="Segoe UI Emoji" panose="020B0502040204020203" pitchFamily="34" charset="0"/>
              </a:rPr>
              <a:t>you may reference any functions or variables defined the file from the mongo shell environment</a:t>
            </a:r>
            <a:r>
              <a:rPr lang="en-US" sz="2000" dirty="0">
                <a:solidFill>
                  <a:schemeClr val="tx1">
                    <a:lumMod val="95000"/>
                    <a:lumOff val="5000"/>
                  </a:schemeClr>
                </a:solidFill>
                <a:latin typeface="Palatino Linotype" panose="02040502050505030304" pitchFamily="18" charset="0"/>
                <a:ea typeface="Segoe UI Emoji" panose="020B0502040204020203" pitchFamily="34" charset="0"/>
              </a:rPr>
              <a:t>.</a:t>
            </a:r>
          </a:p>
        </p:txBody>
      </p:sp>
      <p:pic>
        <p:nvPicPr>
          <p:cNvPr id="5" name="Picture 4">
            <a:extLst>
              <a:ext uri="{FF2B5EF4-FFF2-40B4-BE49-F238E27FC236}">
                <a16:creationId xmlns:a16="http://schemas.microsoft.com/office/drawing/2014/main" xmlns="" id="{C7859AC5-8121-4CD1-853C-D6B2F3BB791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CD7B273F-B95E-4DC6-8237-A1AC8879E87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00269635"/>
      </p:ext>
    </p:extLst>
  </p:cSld>
  <p:clrMapOvr>
    <a:masterClrMapping/>
  </p:clrMapOvr>
  <p:transition/>
</p:sld>
</file>

<file path=ppt/slides/slide5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load(file.js)</a:t>
            </a:r>
          </a:p>
        </p:txBody>
      </p:sp>
      <p:sp>
        <p:nvSpPr>
          <p:cNvPr id="4" name="Rectangle 3"/>
          <p:cNvSpPr/>
          <p:nvPr/>
        </p:nvSpPr>
        <p:spPr>
          <a:xfrm>
            <a:off x="1657138" y="1219202"/>
            <a:ext cx="8860305" cy="646331"/>
          </a:xfrm>
          <a:prstGeom prst="rect">
            <a:avLst/>
          </a:prstGeom>
        </p:spPr>
        <p:txBody>
          <a:bodyPr wrap="squar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load(file)</a:t>
            </a:r>
          </a:p>
          <a:p>
            <a:pPr>
              <a:spcBef>
                <a:spcPct val="0"/>
              </a:spcBef>
            </a:pPr>
            <a:r>
              <a:rPr lang="en-IN" dirty="0">
                <a:solidFill>
                  <a:srgbClr val="049DC8"/>
                </a:solidFill>
                <a:latin typeface="Consolas" panose="020B0609020204030204" pitchFamily="49" charset="0"/>
                <a:cs typeface="Calibri" panose="020F0502020204030204" pitchFamily="34" charset="0"/>
              </a:rPr>
              <a:t>cat(file)</a:t>
            </a:r>
          </a:p>
        </p:txBody>
      </p:sp>
      <p:sp>
        <p:nvSpPr>
          <p:cNvPr id="8" name="Rectangle 7"/>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Specifies the path of a JavaScript file to execute.</a:t>
            </a:r>
            <a:endParaRPr lang="en-IN" dirty="0">
              <a:latin typeface="Palatino Linotype" panose="02040502050505030304" pitchFamily="18" charset="0"/>
            </a:endParaRPr>
          </a:p>
        </p:txBody>
      </p:sp>
      <p:sp>
        <p:nvSpPr>
          <p:cNvPr id="5" name="Rectangle 4"/>
          <p:cNvSpPr/>
          <p:nvPr/>
        </p:nvSpPr>
        <p:spPr>
          <a:xfrm>
            <a:off x="1672970" y="4953000"/>
            <a:ext cx="8844473"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load("scripts/app.js")</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cat ("scripts/app.js")</a:t>
            </a:r>
          </a:p>
        </p:txBody>
      </p:sp>
      <p:sp>
        <p:nvSpPr>
          <p:cNvPr id="2" name="Rectangle 1"/>
          <p:cNvSpPr/>
          <p:nvPr/>
        </p:nvSpPr>
        <p:spPr>
          <a:xfrm>
            <a:off x="1672970" y="2209802"/>
            <a:ext cx="8828641" cy="2246769"/>
          </a:xfrm>
          <a:prstGeom prst="rect">
            <a:avLst/>
          </a:prstGeom>
        </p:spPr>
        <p:txBody>
          <a:bodyPr wrap="square">
            <a:spAutoFit/>
          </a:bodyPr>
          <a:lstStyle/>
          <a:p>
            <a:r>
              <a:rPr lang="en-US" sz="2000" dirty="0">
                <a:solidFill>
                  <a:schemeClr val="bg2">
                    <a:lumMod val="75000"/>
                  </a:schemeClr>
                </a:solidFill>
                <a:latin typeface="Consolas" panose="020B0609020204030204" pitchFamily="49" charset="0"/>
              </a:rPr>
              <a:t>function</a:t>
            </a:r>
            <a:r>
              <a:rPr lang="en-US" sz="2000" dirty="0">
                <a:solidFill>
                  <a:srgbClr val="036883"/>
                </a:solidFill>
                <a:latin typeface="Consolas" panose="020B0609020204030204" pitchFamily="49" charset="0"/>
              </a:rPr>
              <a:t> </a:t>
            </a:r>
            <a:r>
              <a:rPr lang="en-US" sz="2000" dirty="0">
                <a:solidFill>
                  <a:srgbClr val="FF5A36"/>
                </a:solidFill>
                <a:latin typeface="Consolas" panose="020B0609020204030204" pitchFamily="49" charset="0"/>
              </a:rPr>
              <a:t>app</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a:p>
            <a:endParaRPr lang="en-US" sz="2000" dirty="0">
              <a:latin typeface="Consolas" panose="020B0609020204030204" pitchFamily="49" charset="0"/>
            </a:endParaRPr>
          </a:p>
          <a:p>
            <a:r>
              <a:rPr lang="en-US" sz="2000" dirty="0">
                <a:solidFill>
                  <a:schemeClr val="bg2">
                    <a:lumMod val="75000"/>
                  </a:schemeClr>
                </a:solidFill>
                <a:latin typeface="Consolas" panose="020B0609020204030204" pitchFamily="49" charset="0"/>
              </a:rPr>
              <a:t>function </a:t>
            </a:r>
            <a:r>
              <a:rPr lang="en-US" sz="2000" dirty="0">
                <a:solidFill>
                  <a:srgbClr val="FF5A36"/>
                </a:solidFill>
                <a:latin typeface="Consolas" panose="020B0609020204030204" pitchFamily="49" charset="0"/>
              </a:rPr>
              <a:t>app1</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y</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z</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p>
          <a:p>
            <a:r>
              <a:rPr lang="en-US" sz="2000" dirty="0">
                <a:latin typeface="Consolas" panose="020B0609020204030204" pitchFamily="49" charset="0"/>
              </a:rPr>
              <a:t>    </a:t>
            </a:r>
            <a:r>
              <a:rPr lang="en-US" sz="2000" dirty="0">
                <a:solidFill>
                  <a:srgbClr val="FFC000"/>
                </a:solidFill>
                <a:latin typeface="Consolas" panose="020B0609020204030204" pitchFamily="49" charset="0"/>
              </a:rPr>
              <a:t>return</a:t>
            </a:r>
            <a:r>
              <a:rPr lang="en-US" sz="2000" dirty="0">
                <a:latin typeface="Consolas" panose="020B0609020204030204" pitchFamily="49" charset="0"/>
              </a:rPr>
              <a:t> </a:t>
            </a:r>
            <a:r>
              <a:rPr lang="en-US" sz="2000" dirty="0">
                <a:solidFill>
                  <a:schemeClr val="bg1">
                    <a:lumMod val="50000"/>
                  </a:schemeClr>
                </a:solidFill>
                <a:latin typeface="Consolas" panose="020B0609020204030204" pitchFamily="49" charset="0"/>
              </a:rPr>
              <a:t>(</a:t>
            </a:r>
            <a:r>
              <a:rPr lang="en-US" sz="2000" dirty="0">
                <a:latin typeface="Consolas" panose="020B0609020204030204" pitchFamily="49" charset="0"/>
              </a:rPr>
              <a:t>x + y + z</a:t>
            </a:r>
            <a:r>
              <a:rPr lang="en-US" sz="2000" dirty="0">
                <a:solidFill>
                  <a:schemeClr val="bg1">
                    <a:lumMod val="50000"/>
                  </a:schemeClr>
                </a:solidFill>
                <a:latin typeface="Consolas" panose="020B0609020204030204" pitchFamily="49" charset="0"/>
              </a:rPr>
              <a:t>);</a:t>
            </a:r>
          </a:p>
          <a:p>
            <a:r>
              <a:rPr lang="en-US" sz="2000" dirty="0">
                <a:solidFill>
                  <a:schemeClr val="bg1">
                    <a:lumMod val="50000"/>
                  </a:schemeClr>
                </a:solidFill>
                <a:latin typeface="Consolas" panose="020B0609020204030204" pitchFamily="49" charset="0"/>
              </a:rPr>
              <a:t>}</a:t>
            </a:r>
          </a:p>
        </p:txBody>
      </p:sp>
      <p:pic>
        <p:nvPicPr>
          <p:cNvPr id="7" name="Picture 6">
            <a:extLst>
              <a:ext uri="{FF2B5EF4-FFF2-40B4-BE49-F238E27FC236}">
                <a16:creationId xmlns:a16="http://schemas.microsoft.com/office/drawing/2014/main" xmlns="" id="{079F7438-D11D-4806-8578-105F045648E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DB624B08-3431-42EB-8F57-938DFF608AC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2332289"/>
      </p:ext>
    </p:extLst>
  </p:cSld>
  <p:clrMapOvr>
    <a:masterClrMapping/>
  </p:clrMapOvr>
  <p:transition/>
</p:sld>
</file>

<file path=ppt/slides/slide5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javascript function</a:t>
            </a:r>
          </a:p>
        </p:txBody>
      </p:sp>
      <p:sp>
        <p:nvSpPr>
          <p:cNvPr id="8" name="Rectangle 7"/>
          <p:cNvSpPr/>
          <p:nvPr/>
        </p:nvSpPr>
        <p:spPr>
          <a:xfrm>
            <a:off x="1672970" y="762000"/>
            <a:ext cx="8844473" cy="369332"/>
          </a:xfrm>
          <a:prstGeom prst="rect">
            <a:avLst/>
          </a:prstGeom>
        </p:spPr>
        <p:txBody>
          <a:bodyPr wrap="square">
            <a:spAutoFit/>
          </a:bodyPr>
          <a:lstStyle/>
          <a:p>
            <a:r>
              <a:rPr lang="en-US" dirty="0"/>
              <a:t>TODO</a:t>
            </a:r>
            <a:endParaRPr lang="en-IN" dirty="0"/>
          </a:p>
        </p:txBody>
      </p:sp>
      <p:sp>
        <p:nvSpPr>
          <p:cNvPr id="3" name="Rectangle 2"/>
          <p:cNvSpPr/>
          <p:nvPr/>
        </p:nvSpPr>
        <p:spPr>
          <a:xfrm>
            <a:off x="1672970" y="1447802"/>
            <a:ext cx="8844473" cy="3816429"/>
          </a:xfrm>
          <a:prstGeom prst="rect">
            <a:avLst/>
          </a:prstGeom>
        </p:spPr>
        <p:txBody>
          <a:bodyPr wrap="square">
            <a:spAutoFit/>
          </a:bodyPr>
          <a:lstStyle/>
          <a:p>
            <a:r>
              <a:rPr lang="en-US" sz="2200" dirty="0">
                <a:solidFill>
                  <a:srgbClr val="FC6F0D"/>
                </a:solidFill>
                <a:latin typeface="Consolas" panose="020B0609020204030204" pitchFamily="49" charset="0"/>
                <a:cs typeface="Calibri" panose="020F0502020204030204" pitchFamily="34" charset="0"/>
              </a:rPr>
              <a:t>db.emp.find().</a:t>
            </a:r>
            <a:r>
              <a:rPr lang="en-US" sz="2200" dirty="0">
                <a:latin typeface="Consolas" panose="020B0609020204030204" pitchFamily="49" charset="0"/>
              </a:rPr>
              <a:t>forEach</a:t>
            </a:r>
            <a:r>
              <a:rPr lang="en-US" sz="2200" dirty="0">
                <a:solidFill>
                  <a:schemeClr val="bg1">
                    <a:lumMod val="50000"/>
                  </a:schemeClr>
                </a:solidFill>
                <a:latin typeface="Consolas" panose="020B0609020204030204" pitchFamily="49" charset="0"/>
              </a:rPr>
              <a:t>(</a:t>
            </a:r>
            <a:r>
              <a:rPr lang="en-US" sz="2200" dirty="0">
                <a:solidFill>
                  <a:schemeClr val="bg2">
                    <a:lumMod val="75000"/>
                  </a:schemeClr>
                </a:solidFill>
                <a:latin typeface="Consolas" panose="020B0609020204030204" pitchFamily="49" charset="0"/>
              </a:rPr>
              <a:t>function</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solidFill>
                  <a:schemeClr val="bg1">
                    <a:lumMod val="50000"/>
                  </a:schemeClr>
                </a:solidFill>
                <a:latin typeface="Consolas" panose="020B0609020204030204" pitchFamily="49" charset="0"/>
              </a:rPr>
              <a:t>) {</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if</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 </a:t>
            </a:r>
            <a:r>
              <a:rPr lang="en-US" sz="2200" dirty="0">
                <a:solidFill>
                  <a:schemeClr val="accent5"/>
                </a:solidFill>
                <a:latin typeface="Consolas" panose="020B0609020204030204" pitchFamily="49" charset="0"/>
              </a:rPr>
              <a: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00B050"/>
                </a:solidFill>
                <a:latin typeface="Consolas" panose="020B0609020204030204" pitchFamily="49" charset="0"/>
              </a:rPr>
              <a:t>saleel</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print</a:t>
            </a:r>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.ename</a:t>
            </a:r>
            <a:r>
              <a:rPr lang="en-US" sz="2200" dirty="0">
                <a:solidFill>
                  <a:schemeClr val="bg1">
                    <a:lumMod val="50000"/>
                  </a:schemeClr>
                </a:solidFill>
                <a:latin typeface="Consolas" panose="020B0609020204030204" pitchFamily="49" charset="0"/>
              </a:rPr>
              <a:t>,</a:t>
            </a:r>
            <a:r>
              <a:rPr lang="en-US" sz="2200" dirty="0">
                <a:latin typeface="Consolas" panose="020B0609020204030204" pitchFamily="49" charset="0"/>
              </a:rPr>
              <a:t> </a:t>
            </a:r>
            <a:r>
              <a:rPr lang="en-US" sz="2200" dirty="0">
                <a:solidFill>
                  <a:srgbClr val="FFC000"/>
                </a:solidFill>
                <a:latin typeface="Consolas" panose="020B0609020204030204" pitchFamily="49" charset="0"/>
              </a:rPr>
              <a:t>doc</a:t>
            </a:r>
            <a:r>
              <a:rPr lang="en-US" sz="2200" dirty="0">
                <a:latin typeface="Consolas" panose="020B0609020204030204" pitchFamily="49" charset="0"/>
              </a:rPr>
              <a:t>.job</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else</a:t>
            </a:r>
            <a:r>
              <a:rPr lang="en-US" sz="2200" dirty="0">
                <a:latin typeface="Consolas" panose="020B0609020204030204" pitchFamily="49" charset="0"/>
              </a:rPr>
              <a:t> </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rgbClr val="00B0F0"/>
                </a:solidFill>
                <a:latin typeface="Consolas" panose="020B0609020204030204" pitchFamily="49" charset="0"/>
              </a:rPr>
              <a:t>quit</a:t>
            </a:r>
            <a:r>
              <a:rPr lang="en-US" sz="2200" dirty="0">
                <a:solidFill>
                  <a:schemeClr val="bg1">
                    <a:lumMod val="50000"/>
                  </a:schemeClr>
                </a:solidFill>
                <a:latin typeface="Consolas" panose="020B0609020204030204" pitchFamily="49" charset="0"/>
              </a:rPr>
              <a:t>;</a:t>
            </a:r>
          </a:p>
          <a:p>
            <a:r>
              <a:rPr lang="en-US" sz="2200" dirty="0">
                <a:latin typeface="Consolas" panose="020B0609020204030204" pitchFamily="49" charset="0"/>
              </a:rPr>
              <a:t>      </a:t>
            </a:r>
            <a:r>
              <a:rPr lang="en-US" sz="2200" dirty="0">
                <a:solidFill>
                  <a:schemeClr val="bg1">
                    <a:lumMod val="50000"/>
                  </a:schemeClr>
                </a:solidFill>
                <a:latin typeface="Consolas" panose="020B0609020204030204" pitchFamily="49" charset="0"/>
              </a:rPr>
              <a:t>};</a:t>
            </a:r>
          </a:p>
          <a:p>
            <a:r>
              <a:rPr lang="en-US" sz="2200" dirty="0">
                <a:solidFill>
                  <a:schemeClr val="bg1">
                    <a:lumMod val="50000"/>
                  </a:schemeClr>
                </a:solidFill>
                <a:latin typeface="Consolas" panose="020B0609020204030204" pitchFamily="49" charset="0"/>
              </a:rPr>
              <a:t>   }</a:t>
            </a:r>
          </a:p>
          <a:p>
            <a:r>
              <a:rPr lang="en-US" sz="2200" dirty="0">
                <a:solidFill>
                  <a:schemeClr val="bg1">
                    <a:lumMod val="50000"/>
                  </a:schemeClr>
                </a:solidFill>
                <a:latin typeface="Consolas" panose="020B0609020204030204" pitchFamily="49" charset="0"/>
              </a:rPr>
              <a:t>)</a:t>
            </a:r>
          </a:p>
        </p:txBody>
      </p:sp>
      <p:pic>
        <p:nvPicPr>
          <p:cNvPr id="5" name="Picture 4">
            <a:extLst>
              <a:ext uri="{FF2B5EF4-FFF2-40B4-BE49-F238E27FC236}">
                <a16:creationId xmlns:a16="http://schemas.microsoft.com/office/drawing/2014/main" xmlns="" id="{CE80BCD4-EF44-4B5F-8D55-8E7A60D9DE8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F16233EA-3D07-40E0-B38E-5D6FB9E187F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48970890"/>
      </p:ext>
    </p:extLst>
  </p:cSld>
  <p:clrMapOvr>
    <a:masterClrMapping/>
  </p:clrMapOvr>
  <p:transition/>
</p:sld>
</file>

<file path=ppt/slides/slide5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a:t>
            </a:r>
            <a:endParaRPr lang="en-US" dirty="0"/>
          </a:p>
        </p:txBody>
      </p:sp>
      <p:sp>
        <p:nvSpPr>
          <p:cNvPr id="3" name="Rectangle 2"/>
          <p:cNvSpPr/>
          <p:nvPr/>
        </p:nvSpPr>
        <p:spPr>
          <a:xfrm>
            <a:off x="1449283" y="2892467"/>
            <a:ext cx="8976895"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Modifies an existing document or documents in a collection. The method can modify specific fields of an existing document or documents or replace an existing document entirely, depending on the update parameter. By default, the update() method updates a single document. Set the Multi Parameter to update all documents that match the query criteria.</a:t>
            </a:r>
          </a:p>
        </p:txBody>
      </p:sp>
      <p:pic>
        <p:nvPicPr>
          <p:cNvPr id="4" name="Picture 3">
            <a:extLst>
              <a:ext uri="{FF2B5EF4-FFF2-40B4-BE49-F238E27FC236}">
                <a16:creationId xmlns:a16="http://schemas.microsoft.com/office/drawing/2014/main" xmlns="" id="{4EB2DBEA-A8D5-4A01-81FF-EAE25FD1DD3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E03D044-08EB-4094-A171-10415FA733C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4772180"/>
      </p:ext>
    </p:extLst>
  </p:cSld>
  <p:clrMapOvr>
    <a:masterClrMapping/>
  </p:clrMapOvr>
  <p:transition/>
</p:sld>
</file>

<file path=ppt/slides/slide5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a:t>
            </a:r>
          </a:p>
        </p:txBody>
      </p:sp>
      <p:sp>
        <p:nvSpPr>
          <p:cNvPr id="3" name="Rectangle 2"/>
          <p:cNvSpPr/>
          <p:nvPr/>
        </p:nvSpPr>
        <p:spPr>
          <a:xfrm>
            <a:off x="1673188" y="3815248"/>
            <a:ext cx="9318562" cy="1295868"/>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'abc1‘ }, { job: 'sales' }, { upsert: true }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job: '</a:t>
            </a:r>
            <a:r>
              <a:rPr lang="en-US" dirty="0" err="1">
                <a:solidFill>
                  <a:schemeClr val="tx1">
                    <a:lumMod val="95000"/>
                    <a:lumOff val="5000"/>
                  </a:schemeClr>
                </a:solidFill>
                <a:latin typeface="Calibri" panose="020F0502020204030204" pitchFamily="34" charset="0"/>
                <a:cs typeface="Calibri" panose="020F0502020204030204" pitchFamily="34" charset="0"/>
              </a:rPr>
              <a:t>bbc</a:t>
            </a:r>
            <a:r>
              <a:rPr lang="en-US" dirty="0">
                <a:solidFill>
                  <a:schemeClr val="tx1">
                    <a:lumMod val="95000"/>
                    <a:lumOff val="5000"/>
                  </a:schemeClr>
                </a:solidFill>
                <a:latin typeface="Calibri" panose="020F0502020204030204" pitchFamily="34" charset="0"/>
                <a:cs typeface="Calibri" panose="020F0502020204030204" pitchFamily="34" charset="0"/>
              </a:rPr>
              <a:t>' }, { $set: { job:'abc' } }, { upsert : true,  multi: true });</a:t>
            </a:r>
          </a:p>
          <a:p>
            <a:pPr marL="342900" indent="-34290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 ename: 'saleel' }, { $set : { size: 'small', color: ['red', 'blue'] } }, { multi: true } );</a:t>
            </a:r>
          </a:p>
        </p:txBody>
      </p:sp>
      <p:pic>
        <p:nvPicPr>
          <p:cNvPr id="7" name="Picture 6">
            <a:extLst>
              <a:ext uri="{FF2B5EF4-FFF2-40B4-BE49-F238E27FC236}">
                <a16:creationId xmlns:a16="http://schemas.microsoft.com/office/drawing/2014/main" xmlns="" id="{D719FE3E-0150-4E1D-8F4A-EBD60D3EAC8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3641B9CA-DAB7-4E84-89F4-10F4CCCC2C1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74646E4D-6550-4AF2-98C4-EB0DC9ED855B}"/>
              </a:ext>
            </a:extLst>
          </p:cNvPr>
          <p:cNvSpPr/>
          <p:nvPr/>
        </p:nvSpPr>
        <p:spPr>
          <a:xfrm>
            <a:off x="1657355" y="1988840"/>
            <a:ext cx="8289449" cy="646331"/>
          </a:xfrm>
          <a:prstGeom prst="rect">
            <a:avLst/>
          </a:prstGeom>
        </p:spPr>
        <p:txBody>
          <a:bodyPr wrap="none">
            <a:spAutoFit/>
          </a:bodyPr>
          <a:lstStyle/>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update }, { options })</a:t>
            </a:r>
          </a:p>
          <a:p>
            <a:pPr>
              <a:spcBef>
                <a:spcPct val="0"/>
              </a:spcBef>
            </a:pPr>
            <a:r>
              <a:rPr lang="en-IN" dirty="0">
                <a:solidFill>
                  <a:srgbClr val="049DC8"/>
                </a:solidFill>
                <a:latin typeface="Consolas" panose="020B0609020204030204" pitchFamily="49" charset="0"/>
                <a:cs typeface="Calibri" panose="020F0502020204030204" pitchFamily="34" charset="0"/>
              </a:rPr>
              <a:t>db.collection.update({ query }, { $set:{ update }}, { options })</a:t>
            </a:r>
          </a:p>
        </p:txBody>
      </p:sp>
      <p:sp>
        <p:nvSpPr>
          <p:cNvPr id="12" name="Rectangle 11">
            <a:extLst>
              <a:ext uri="{FF2B5EF4-FFF2-40B4-BE49-F238E27FC236}">
                <a16:creationId xmlns:a16="http://schemas.microsoft.com/office/drawing/2014/main" xmlns="" id="{C4924529-6566-47C5-9823-0FBB142FA420}"/>
              </a:ext>
            </a:extLst>
          </p:cNvPr>
          <p:cNvSpPr/>
          <p:nvPr/>
        </p:nvSpPr>
        <p:spPr>
          <a:xfrm>
            <a:off x="1673188" y="762000"/>
            <a:ext cx="8845624" cy="984885"/>
          </a:xfrm>
          <a:prstGeom prst="rect">
            <a:avLst/>
          </a:prstGeom>
        </p:spPr>
        <p:txBody>
          <a:bodyPr wrap="square">
            <a:spAutoFit/>
          </a:bodyPr>
          <a:lstStyle/>
          <a:p>
            <a:r>
              <a:rPr lang="en-US" dirty="0"/>
              <a:t>By default, the </a:t>
            </a:r>
            <a:r>
              <a:rPr lang="en-US" dirty="0">
                <a:solidFill>
                  <a:srgbClr val="FF8C00"/>
                </a:solidFill>
              </a:rPr>
              <a:t>update() </a:t>
            </a:r>
            <a:r>
              <a:rPr lang="en-US" dirty="0"/>
              <a:t>method updates a single document. Set the </a:t>
            </a:r>
            <a:r>
              <a:rPr lang="en-US" sz="2000" dirty="0">
                <a:solidFill>
                  <a:srgbClr val="B22251"/>
                </a:solidFill>
                <a:latin typeface="Consolas" panose="020B0609020204030204" pitchFamily="49" charset="0"/>
              </a:rPr>
              <a:t>multi</a:t>
            </a:r>
            <a:r>
              <a:rPr lang="en-US" dirty="0"/>
              <a:t> Parameter to update all documents that match the query criteria, an </a:t>
            </a:r>
            <a:r>
              <a:rPr lang="en-US" sz="2000" dirty="0">
                <a:solidFill>
                  <a:srgbClr val="B22251"/>
                </a:solidFill>
                <a:latin typeface="Consolas" panose="020B0609020204030204" pitchFamily="49" charset="0"/>
              </a:rPr>
              <a:t>upsert</a:t>
            </a:r>
            <a:r>
              <a:rPr lang="en-US" dirty="0"/>
              <a:t> means an update than inserts a new document if no document matches the filter.</a:t>
            </a:r>
            <a:endParaRPr lang="en-IN" dirty="0"/>
          </a:p>
        </p:txBody>
      </p:sp>
      <p:sp>
        <p:nvSpPr>
          <p:cNvPr id="14" name="Rectangle 13">
            <a:extLst>
              <a:ext uri="{FF2B5EF4-FFF2-40B4-BE49-F238E27FC236}">
                <a16:creationId xmlns:a16="http://schemas.microsoft.com/office/drawing/2014/main" xmlns="" id="{961FE37E-0F51-4A8F-83A2-E3A95963101B}"/>
              </a:ext>
            </a:extLst>
          </p:cNvPr>
          <p:cNvSpPr/>
          <p:nvPr/>
        </p:nvSpPr>
        <p:spPr>
          <a:xfrm>
            <a:off x="1556658" y="2852936"/>
            <a:ext cx="8962155" cy="707886"/>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multi: true, upsert: true }</a:t>
            </a:r>
          </a:p>
        </p:txBody>
      </p:sp>
    </p:spTree>
    <p:extLst>
      <p:ext uri="{BB962C8B-B14F-4D97-AF65-F5344CB8AC3E}">
        <p14:creationId xmlns:p14="http://schemas.microsoft.com/office/powerpoint/2010/main" xmlns="" val="1118989609"/>
      </p:ext>
    </p:extLst>
  </p:cSld>
  <p:clrMapOvr>
    <a:masterClrMapping/>
  </p:clrMapOvr>
  <p:transition/>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db.collection.updateOne()</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updateOne()</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58DB52BA-5746-41B6-B68E-A275DE3688E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21732F8-D246-4796-A6DD-9C4957702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65707384"/>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updateOne() </a:t>
            </a:r>
            <a:r>
              <a:rPr lang="en-US" dirty="0">
                <a:latin typeface="Palatino Linotype" panose="02040502050505030304" pitchFamily="18" charset="0"/>
              </a:rPr>
              <a:t>updates a </a:t>
            </a:r>
            <a:r>
              <a:rPr lang="en-US" dirty="0">
                <a:solidFill>
                  <a:srgbClr val="FF8C00"/>
                </a:solidFill>
                <a:latin typeface="Palatino Linotype" panose="02040502050505030304" pitchFamily="18" charset="0"/>
              </a:rPr>
              <a:t>single </a:t>
            </a:r>
            <a:r>
              <a:rPr lang="en-US" dirty="0">
                <a:latin typeface="Palatino Linotype" panose="02040502050505030304" pitchFamily="18" charset="0"/>
              </a:rPr>
              <a:t>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db.collection.updateOne({filter},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672970" y="1981200"/>
            <a:ext cx="8844473"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1672970" y="5021761"/>
            <a:ext cx="8844473"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 ename : 'saleel1' }, { $set : { job : 'A' } })</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 'saleel2' }, { $set : { job : 'A' } }, { upsert: true })</a:t>
            </a:r>
          </a:p>
        </p:txBody>
      </p:sp>
      <p:grpSp>
        <p:nvGrpSpPr>
          <p:cNvPr id="3" name="Group 22"/>
          <p:cNvGrpSpPr/>
          <p:nvPr/>
        </p:nvGrpSpPr>
        <p:grpSpPr>
          <a:xfrm>
            <a:off x="2342764" y="2502933"/>
            <a:ext cx="7430432" cy="2461005"/>
            <a:chOff x="138302" y="2723877"/>
            <a:chExt cx="7278999" cy="2384805"/>
          </a:xfrm>
        </p:grpSpPr>
        <p:pic>
          <p:nvPicPr>
            <p:cNvPr id="9" name="Picture 8"/>
            <p:cNvPicPr>
              <a:picLocks noChangeAspect="1"/>
            </p:cNvPicPr>
            <p:nvPr/>
          </p:nvPicPr>
          <p:blipFill>
            <a:blip r:embed="rId2" cstate="print"/>
            <a:stretch>
              <a:fillRect/>
            </a:stretch>
          </p:blipFill>
          <p:spPr>
            <a:xfrm>
              <a:off x="138302" y="2723877"/>
              <a:ext cx="4724400" cy="2384805"/>
            </a:xfrm>
            <a:prstGeom prst="rect">
              <a:avLst/>
            </a:prstGeom>
          </p:spPr>
        </p:pic>
        <p:sp>
          <p:nvSpPr>
            <p:cNvPr id="14" name="Right Arrow 13"/>
            <p:cNvSpPr/>
            <p:nvPr/>
          </p:nvSpPr>
          <p:spPr>
            <a:xfrm flipH="1">
              <a:off x="4913096" y="4321130"/>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4913096" y="3830203"/>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4913096" y="335176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cstate="print"/>
            <a:stretch>
              <a:fillRect/>
            </a:stretch>
          </p:blipFill>
          <p:spPr>
            <a:xfrm>
              <a:off x="6026651" y="2786971"/>
              <a:ext cx="1390650" cy="352425"/>
            </a:xfrm>
            <a:prstGeom prst="rect">
              <a:avLst/>
            </a:prstGeom>
          </p:spPr>
        </p:pic>
        <p:sp>
          <p:nvSpPr>
            <p:cNvPr id="19" name="Right Arrow 18"/>
            <p:cNvSpPr/>
            <p:nvPr/>
          </p:nvSpPr>
          <p:spPr>
            <a:xfrm flipH="1">
              <a:off x="4913096" y="2883604"/>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print"/>
            <a:stretch>
              <a:fillRect/>
            </a:stretch>
          </p:blipFill>
          <p:spPr>
            <a:xfrm>
              <a:off x="6026651" y="3225641"/>
              <a:ext cx="704850" cy="361950"/>
            </a:xfrm>
            <a:prstGeom prst="rect">
              <a:avLst/>
            </a:prstGeom>
          </p:spPr>
        </p:pic>
        <p:pic>
          <p:nvPicPr>
            <p:cNvPr id="21" name="Picture 20"/>
            <p:cNvPicPr>
              <a:picLocks noChangeAspect="1"/>
            </p:cNvPicPr>
            <p:nvPr/>
          </p:nvPicPr>
          <p:blipFill>
            <a:blip r:embed="rId5" cstate="print"/>
            <a:stretch>
              <a:fillRect/>
            </a:stretch>
          </p:blipFill>
          <p:spPr>
            <a:xfrm>
              <a:off x="5993994" y="3753215"/>
              <a:ext cx="1066800" cy="342900"/>
            </a:xfrm>
            <a:prstGeom prst="rect">
              <a:avLst/>
            </a:prstGeom>
          </p:spPr>
        </p:pic>
        <p:pic>
          <p:nvPicPr>
            <p:cNvPr id="22" name="Picture 21"/>
            <p:cNvPicPr>
              <a:picLocks noChangeAspect="1"/>
            </p:cNvPicPr>
            <p:nvPr/>
          </p:nvPicPr>
          <p:blipFill>
            <a:blip r:embed="rId6" cstate="print"/>
            <a:stretch>
              <a:fillRect/>
            </a:stretch>
          </p:blipFill>
          <p:spPr>
            <a:xfrm>
              <a:off x="6027331" y="4222602"/>
              <a:ext cx="1000125" cy="342900"/>
            </a:xfrm>
            <a:prstGeom prst="rect">
              <a:avLst/>
            </a:prstGeom>
          </p:spPr>
        </p:pic>
      </p:grpSp>
      <p:pic>
        <p:nvPicPr>
          <p:cNvPr id="17" name="Picture 16">
            <a:extLst>
              <a:ext uri="{FF2B5EF4-FFF2-40B4-BE49-F238E27FC236}">
                <a16:creationId xmlns:a16="http://schemas.microsoft.com/office/drawing/2014/main" xmlns="" id="{11B9231D-2499-4B1C-A463-5929C87AD2C9}"/>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3" name="Footer Placeholder 2">
            <a:extLst>
              <a:ext uri="{FF2B5EF4-FFF2-40B4-BE49-F238E27FC236}">
                <a16:creationId xmlns:a16="http://schemas.microsoft.com/office/drawing/2014/main" xmlns="" id="{7460E28C-710D-4656-BF99-85D0057089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95599694"/>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db.collection.updateMany()</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C00000"/>
                </a:solidFill>
                <a:latin typeface="Palatino Linotype" panose="02040502050505030304" pitchFamily="18" charset="0"/>
              </a:rPr>
              <a:t>updateMany()</a:t>
            </a:r>
            <a:r>
              <a:rPr lang="en-US" dirty="0">
                <a:solidFill>
                  <a:srgbClr val="222222"/>
                </a:solidFill>
                <a:latin typeface="Palatino Linotype" panose="02040502050505030304" pitchFamily="18" charset="0"/>
              </a:rPr>
              <a:t> operations can add fields to existing documents using the </a:t>
            </a:r>
            <a:r>
              <a:rPr lang="en-US" dirty="0">
                <a:solidFill>
                  <a:srgbClr val="00B0F0"/>
                </a:solidFill>
                <a:latin typeface="Palatino Linotype" panose="02040502050505030304" pitchFamily="18" charset="0"/>
              </a:rPr>
              <a:t>$set</a:t>
            </a:r>
            <a:r>
              <a:rPr lang="en-US" dirty="0">
                <a:solidFill>
                  <a:srgbClr val="222222"/>
                </a:solidFill>
                <a:latin typeface="Palatino Linotype" panose="02040502050505030304" pitchFamily="18" charset="0"/>
              </a:rPr>
              <a:t> operator.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3CD779E5-1E9C-43D3-8B83-C0A349773C7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B108FD5-04E1-4861-8A8B-DF816EFD721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30354859"/>
      </p:ext>
    </p:extLst>
  </p:cSld>
  <p:clrMapOvr>
    <a:masterClrMapping/>
  </p:clrMapOvr>
  <p:transition/>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940783" y="2537918"/>
            <a:ext cx="8192332" cy="2491282"/>
            <a:chOff x="264801" y="2839560"/>
            <a:chExt cx="7659999" cy="2154014"/>
          </a:xfrm>
        </p:grpSpPr>
        <p:pic>
          <p:nvPicPr>
            <p:cNvPr id="3" name="Picture 2"/>
            <p:cNvPicPr>
              <a:picLocks noChangeAspect="1"/>
            </p:cNvPicPr>
            <p:nvPr/>
          </p:nvPicPr>
          <p:blipFill>
            <a:blip r:embed="rId2" cstate="print"/>
            <a:stretch>
              <a:fillRect/>
            </a:stretch>
          </p:blipFill>
          <p:spPr>
            <a:xfrm>
              <a:off x="264801" y="2839560"/>
              <a:ext cx="5032937" cy="2154014"/>
            </a:xfrm>
            <a:prstGeom prst="rect">
              <a:avLst/>
            </a:prstGeom>
          </p:spPr>
        </p:pic>
        <p:sp>
          <p:nvSpPr>
            <p:cNvPr id="11" name="Right Arrow 10"/>
            <p:cNvSpPr/>
            <p:nvPr/>
          </p:nvSpPr>
          <p:spPr>
            <a:xfrm flipH="1">
              <a:off x="5420595" y="4312491"/>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5420595" y="3821562"/>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5420595" y="3384197"/>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cstate="print"/>
            <a:stretch>
              <a:fillRect/>
            </a:stretch>
          </p:blipFill>
          <p:spPr>
            <a:xfrm>
              <a:off x="6534150" y="2870736"/>
              <a:ext cx="1390650" cy="352425"/>
            </a:xfrm>
            <a:prstGeom prst="rect">
              <a:avLst/>
            </a:prstGeom>
          </p:spPr>
        </p:pic>
        <p:sp>
          <p:nvSpPr>
            <p:cNvPr id="15" name="Right Arrow 14"/>
            <p:cNvSpPr/>
            <p:nvPr/>
          </p:nvSpPr>
          <p:spPr>
            <a:xfrm flipH="1">
              <a:off x="5420595" y="2967369"/>
              <a:ext cx="1030504" cy="188925"/>
            </a:xfrm>
            <a:prstGeom prst="rightArrow">
              <a:avLst>
                <a:gd name="adj1" fmla="val 33448"/>
                <a:gd name="adj2" fmla="val 106737"/>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cstate="print"/>
            <a:stretch>
              <a:fillRect/>
            </a:stretch>
          </p:blipFill>
          <p:spPr>
            <a:xfrm>
              <a:off x="6534150" y="3258071"/>
              <a:ext cx="704850" cy="361950"/>
            </a:xfrm>
            <a:prstGeom prst="rect">
              <a:avLst/>
            </a:prstGeom>
          </p:spPr>
        </p:pic>
        <p:pic>
          <p:nvPicPr>
            <p:cNvPr id="17" name="Picture 16"/>
            <p:cNvPicPr>
              <a:picLocks noChangeAspect="1"/>
            </p:cNvPicPr>
            <p:nvPr/>
          </p:nvPicPr>
          <p:blipFill>
            <a:blip r:embed="rId5" cstate="print"/>
            <a:stretch>
              <a:fillRect/>
            </a:stretch>
          </p:blipFill>
          <p:spPr>
            <a:xfrm>
              <a:off x="6501494" y="3744575"/>
              <a:ext cx="1066800" cy="342900"/>
            </a:xfrm>
            <a:prstGeom prst="rect">
              <a:avLst/>
            </a:prstGeom>
          </p:spPr>
        </p:pic>
        <p:pic>
          <p:nvPicPr>
            <p:cNvPr id="18" name="Picture 17"/>
            <p:cNvPicPr>
              <a:picLocks noChangeAspect="1"/>
            </p:cNvPicPr>
            <p:nvPr/>
          </p:nvPicPr>
          <p:blipFill>
            <a:blip r:embed="rId6" cstate="print"/>
            <a:stretch>
              <a:fillRect/>
            </a:stretch>
          </p:blipFill>
          <p:spPr>
            <a:xfrm>
              <a:off x="6534831" y="4213962"/>
              <a:ext cx="1000126" cy="342900"/>
            </a:xfrm>
            <a:prstGeom prst="rect">
              <a:avLst/>
            </a:prstGeom>
          </p:spPr>
        </p:pic>
      </p:grpSp>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db.collection.updateMany()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updateMany() </a:t>
            </a:r>
            <a:r>
              <a:rPr lang="en-US" dirty="0">
                <a:latin typeface="Palatino Linotype" panose="02040502050505030304" pitchFamily="18" charset="0"/>
              </a:rPr>
              <a:t>updates </a:t>
            </a:r>
            <a:r>
              <a:rPr lang="en-US" dirty="0">
                <a:solidFill>
                  <a:srgbClr val="FF8C00"/>
                </a:solidFill>
                <a:latin typeface="Palatino Linotype" panose="02040502050505030304" pitchFamily="18" charset="0"/>
              </a:rPr>
              <a:t>multiple</a:t>
            </a:r>
            <a:r>
              <a:rPr lang="en-US" dirty="0">
                <a:latin typeface="Palatino Linotype" panose="02040502050505030304" pitchFamily="18" charset="0"/>
              </a:rPr>
              <a:t> documents within the collection based on the filter.</a:t>
            </a:r>
            <a:endParaRPr lang="en-IN" dirty="0">
              <a:latin typeface="Palatino Linotype" panose="02040502050505030304" pitchFamily="18" charset="0"/>
            </a:endParaRPr>
          </a:p>
        </p:txBody>
      </p:sp>
      <p:sp>
        <p:nvSpPr>
          <p:cNvPr id="8" name="Rectangle 7"/>
          <p:cNvSpPr/>
          <p:nvPr/>
        </p:nvSpPr>
        <p:spPr>
          <a:xfrm>
            <a:off x="1677917" y="14594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db.collection.updateMany({filter}, </a:t>
            </a:r>
            <a:r>
              <a:rPr lang="en-IN" dirty="0">
                <a:solidFill>
                  <a:srgbClr val="049DC8"/>
                </a:solidFill>
                <a:latin typeface="Consolas" panose="020B0609020204030204" pitchFamily="49" charset="0"/>
                <a:cs typeface="Calibri" panose="020F0502020204030204" pitchFamily="34" charset="0"/>
              </a:rPr>
              <a:t>{$set:{update} }</a:t>
            </a:r>
            <a:r>
              <a:rPr lang="en-US" dirty="0">
                <a:solidFill>
                  <a:srgbClr val="049DC8"/>
                </a:solidFill>
                <a:latin typeface="Consolas" panose="020B0609020204030204" pitchFamily="49" charset="0"/>
                <a:cs typeface="Calibri" panose="020F0502020204030204" pitchFamily="34" charset="0"/>
              </a:rPr>
              <a:t>, {options})</a:t>
            </a:r>
          </a:p>
        </p:txBody>
      </p:sp>
      <p:sp>
        <p:nvSpPr>
          <p:cNvPr id="5" name="Rectangle 4"/>
          <p:cNvSpPr/>
          <p:nvPr/>
        </p:nvSpPr>
        <p:spPr>
          <a:xfrm>
            <a:off x="1556456" y="1981200"/>
            <a:ext cx="8960988" cy="400110"/>
          </a:xfrm>
          <a:prstGeom prst="rect">
            <a:avLst/>
          </a:prstGeom>
        </p:spPr>
        <p:txBody>
          <a:bodyPr wrap="square">
            <a:spAutoFit/>
          </a:bodyPr>
          <a:lstStyle/>
          <a:p>
            <a:r>
              <a:rPr lang="en-US" sz="2000" dirty="0">
                <a:solidFill>
                  <a:srgbClr val="B22251"/>
                </a:solidFill>
                <a:latin typeface="Consolas" panose="020B0609020204030204" pitchFamily="49" charset="0"/>
              </a:rPr>
              <a:t>Options : { $set: { field: value } }, { upsert: true }</a:t>
            </a:r>
          </a:p>
        </p:txBody>
      </p:sp>
      <p:sp>
        <p:nvSpPr>
          <p:cNvPr id="2" name="Rectangle 1"/>
          <p:cNvSpPr/>
          <p:nvPr/>
        </p:nvSpPr>
        <p:spPr>
          <a:xfrm>
            <a:off x="622598" y="5105402"/>
            <a:ext cx="10585176" cy="369332"/>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 db.emp.updateMany({ sal: { $gt : 2000 } }, { $set: { color : ['red', 'yellow', 'green', 'blue'] } }, { upsert: true } );</a:t>
            </a:r>
          </a:p>
        </p:txBody>
      </p:sp>
      <p:pic>
        <p:nvPicPr>
          <p:cNvPr id="19" name="Picture 18">
            <a:extLst>
              <a:ext uri="{FF2B5EF4-FFF2-40B4-BE49-F238E27FC236}">
                <a16:creationId xmlns:a16="http://schemas.microsoft.com/office/drawing/2014/main" xmlns="" id="{C16F5770-17E0-41D1-AD94-D7E8FC907BCE}"/>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20" name="Footer Placeholder 2">
            <a:extLst>
              <a:ext uri="{FF2B5EF4-FFF2-40B4-BE49-F238E27FC236}">
                <a16:creationId xmlns:a16="http://schemas.microsoft.com/office/drawing/2014/main" xmlns="" id="{51B5D9D4-84C0-4F37-A109-51130351F29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51367145"/>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13" name="Rectangle 12">
            <a:extLst>
              <a:ext uri="{FF2B5EF4-FFF2-40B4-BE49-F238E27FC236}">
                <a16:creationId xmlns:a16="http://schemas.microsoft.com/office/drawing/2014/main" xmlns="" id="{4EE985A9-95E9-4495-B503-83A9D63FCE5F}"/>
              </a:ext>
            </a:extLst>
          </p:cNvPr>
          <p:cNvSpPr/>
          <p:nvPr/>
        </p:nvSpPr>
        <p:spPr>
          <a:xfrm>
            <a:off x="119320" y="333059"/>
            <a:ext cx="7319183" cy="6431692"/>
          </a:xfrm>
          <a:prstGeom prst="rect">
            <a:avLst/>
          </a:prstGeom>
        </p:spPr>
        <p:txBody>
          <a:bodyPr wrap="square">
            <a:spAutoFit/>
          </a:bodyPr>
          <a:lstStyle/>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item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name </a:t>
            </a:r>
            <a:r>
              <a:rPr lang="en-US" dirty="0">
                <a:solidFill>
                  <a:srgbClr val="834689"/>
                </a:solidFill>
                <a:latin typeface="Liberation Mono"/>
                <a:cs typeface="Arial" panose="020B0604020202020204" pitchFamily="34" charset="0"/>
              </a:rPr>
              <a:t>varchar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45</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description </a:t>
            </a:r>
            <a:r>
              <a:rPr lang="en-US" dirty="0">
                <a:solidFill>
                  <a:srgbClr val="834689"/>
                </a:solidFill>
                <a:latin typeface="Liberation Mono"/>
                <a:cs typeface="Arial" panose="020B0604020202020204" pitchFamily="34" charset="0"/>
              </a:rPr>
              <a:t>text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a:t>
            </a:r>
            <a:r>
              <a:rPr lang="en-US" dirty="0">
                <a:solidFill>
                  <a:schemeClr val="tx1">
                    <a:lumMod val="95000"/>
                    <a:lumOff val="5000"/>
                  </a:schemeClr>
                </a:solidFill>
                <a:latin typeface="Liberation Mono"/>
                <a:ea typeface="Times New Roman" panose="02020603050405020304" pitchFamily="18" charset="0"/>
              </a:rPr>
              <a:t> </a:t>
            </a:r>
            <a:r>
              <a:rPr lang="en-US" dirty="0">
                <a:solidFill>
                  <a:srgbClr val="0077AA"/>
                </a:solidFill>
                <a:latin typeface="Liberation Mono"/>
                <a:ea typeface="Times New Roman" panose="02020603050405020304" pitchFamily="18" charset="0"/>
              </a:rPr>
              <a:t>TABLE</a:t>
            </a:r>
            <a:r>
              <a:rPr lang="en-US" dirty="0">
                <a:solidFill>
                  <a:schemeClr val="tx1">
                    <a:lumMod val="95000"/>
                    <a:lumOff val="5000"/>
                  </a:schemeClr>
                </a:solidFill>
                <a:latin typeface="Liberation Mono"/>
                <a:ea typeface="Times New Roman" panose="02020603050405020304" pitchFamily="18" charset="0"/>
              </a:rPr>
              <a:t> orders </a:t>
            </a:r>
            <a:r>
              <a:rPr lang="en-US" dirty="0">
                <a:solidFill>
                  <a:schemeClr val="bg1">
                    <a:lumMod val="65000"/>
                  </a:schemeClr>
                </a:solidFill>
                <a:latin typeface="Liberation Mono"/>
                <a:cs typeface="Arial" panose="020B0604020202020204" pitchFamily="34" charset="0"/>
              </a:rPr>
              <a:t>( </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orderdate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custID </a:t>
            </a:r>
            <a:r>
              <a:rPr lang="en-US" dirty="0">
                <a:solidFill>
                  <a:srgbClr val="834689"/>
                </a:solidFill>
                <a:latin typeface="Liberation Mono"/>
                <a:cs typeface="Arial" panose="020B0604020202020204" pitchFamily="34" charset="0"/>
              </a:rPr>
              <a:t>int</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shipDate </a:t>
            </a:r>
            <a:r>
              <a:rPr lang="en-US" dirty="0">
                <a:solidFill>
                  <a:srgbClr val="834689"/>
                </a:solidFill>
                <a:latin typeface="Liberation Mono"/>
                <a:cs typeface="Arial" panose="020B0604020202020204" pitchFamily="34" charset="0"/>
              </a:rPr>
              <a:t>datetime</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total </a:t>
            </a:r>
            <a:r>
              <a:rPr lang="en-US" dirty="0">
                <a:solidFill>
                  <a:srgbClr val="834689"/>
                </a:solidFill>
                <a:latin typeface="Liberation Mono"/>
                <a:cs typeface="Arial" panose="020B0604020202020204" pitchFamily="34" charset="0"/>
              </a:rPr>
              <a:t>float</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8,2</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  </a:t>
            </a:r>
          </a:p>
          <a:p>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accent6">
                    <a:lumMod val="50000"/>
                  </a:schemeClr>
                </a:solidFill>
                <a:latin typeface="Liberation Mono"/>
                <a:cs typeface="Arial" panose="020B0604020202020204" pitchFamily="34" charset="0"/>
              </a:rPr>
              <a:t>constraint</a:t>
            </a:r>
            <a:r>
              <a:rPr lang="en-US" dirty="0">
                <a:solidFill>
                  <a:schemeClr val="tx1">
                    <a:lumMod val="95000"/>
                    <a:lumOff val="5000"/>
                  </a:schemeClr>
                </a:solidFill>
                <a:latin typeface="Liberation Mono"/>
                <a:ea typeface="Times New Roman" panose="02020603050405020304" pitchFamily="18" charset="0"/>
              </a:rPr>
              <a:t> total_greater_zero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CHECK</a:t>
            </a:r>
            <a:r>
              <a:rPr lang="en-US" dirty="0">
                <a:solidFill>
                  <a:schemeClr val="tx1">
                    <a:lumMod val="95000"/>
                    <a:lumOff val="5000"/>
                  </a:schemeClr>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total &gt;= 0</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ea typeface="Times New Roman" panose="02020603050405020304" pitchFamily="18" charset="0"/>
              </a:rPr>
              <a:t>;</a:t>
            </a:r>
          </a:p>
          <a:p>
            <a:endParaRPr lang="en-US" sz="800" dirty="0">
              <a:solidFill>
                <a:schemeClr val="tx1">
                  <a:lumMod val="95000"/>
                  <a:lumOff val="5000"/>
                </a:schemeClr>
              </a:solidFill>
              <a:latin typeface="Liberation Mono"/>
            </a:endParaRPr>
          </a:p>
          <a:p>
            <a:r>
              <a:rPr lang="en-US" dirty="0">
                <a:solidFill>
                  <a:srgbClr val="0077AA"/>
                </a:solidFill>
                <a:latin typeface="Liberation Mono"/>
                <a:ea typeface="Times New Roman" panose="02020603050405020304" pitchFamily="18" charset="0"/>
              </a:rPr>
              <a:t>CREATE TABLE </a:t>
            </a:r>
            <a:r>
              <a:rPr lang="en-US" dirty="0">
                <a:solidFill>
                  <a:schemeClr val="tx1">
                    <a:lumMod val="95000"/>
                    <a:lumOff val="5000"/>
                  </a:schemeClr>
                </a:solidFill>
                <a:latin typeface="Liberation Mono"/>
              </a:rPr>
              <a:t>orders_has_item </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orders_ID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chemeClr val="tx1">
                    <a:lumMod val="95000"/>
                    <a:lumOff val="5000"/>
                  </a:schemeClr>
                </a:solidFill>
                <a:latin typeface="Liberation Mono"/>
              </a:rPr>
              <a:t>    item_ID </a:t>
            </a:r>
            <a:r>
              <a:rPr lang="en-US" dirty="0">
                <a:solidFill>
                  <a:srgbClr val="834689"/>
                </a:solidFill>
                <a:latin typeface="Liberation Mono"/>
                <a:cs typeface="Arial" panose="020B0604020202020204" pitchFamily="34" charset="0"/>
              </a:rPr>
              <a:t>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cs typeface="Arial" panose="020B0604020202020204" pitchFamily="34" charset="0"/>
              </a:rPr>
              <a:t>not null</a:t>
            </a:r>
            <a:r>
              <a:rPr lang="en-US" dirty="0">
                <a:latin typeface="Liberation Mono"/>
                <a:ea typeface="Times New Roman" panose="02020603050405020304" pitchFamily="18"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 item_ID</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fk_orders_has_item_orders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orders_ID</a:t>
            </a:r>
            <a:r>
              <a:rPr lang="en-US" dirty="0">
                <a:solidFill>
                  <a:schemeClr val="bg1">
                    <a:lumMod val="65000"/>
                  </a:schemeClr>
                </a:solidFill>
                <a:latin typeface="Liberation Mono"/>
                <a:cs typeface="Arial" panose="020B0604020202020204" pitchFamily="34" charset="0"/>
              </a:rPr>
              <a:t>)</a:t>
            </a:r>
          </a:p>
          <a:p>
            <a:pPr marL="266673" indent="-266673"/>
            <a:r>
              <a:rPr lang="en-US" dirty="0">
                <a:solidFill>
                  <a:schemeClr val="bg1">
                    <a:lumMod val="65000"/>
                  </a:schemeClr>
                </a:solidFill>
                <a:latin typeface="Liberation Mono"/>
                <a:ea typeface="Times New Roman" panose="02020603050405020304" pitchFamily="18" charset="0"/>
                <a:cs typeface="Arial" panose="020B0604020202020204" pitchFamily="34"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orders</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p>
          <a:p>
            <a:pPr marL="266673" indent="-266673"/>
            <a:r>
              <a:rPr lang="en-US" dirty="0">
                <a:solidFill>
                  <a:srgbClr val="0077AA"/>
                </a:solidFill>
                <a:latin typeface="Liberation Mono"/>
              </a:rPr>
              <a:t>    </a:t>
            </a:r>
            <a:r>
              <a:rPr lang="en-US" dirty="0">
                <a:solidFill>
                  <a:schemeClr val="accent6">
                    <a:lumMod val="50000"/>
                  </a:schemeClr>
                </a:solidFill>
                <a:latin typeface="Liberation Mono"/>
                <a:cs typeface="Arial" panose="020B0604020202020204" pitchFamily="34" charset="0"/>
              </a:rPr>
              <a:t>constraint</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fk_orders_has_item_item1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rPr>
              <a:t>item_ID</a:t>
            </a:r>
            <a:r>
              <a:rPr lang="en-US" dirty="0">
                <a:solidFill>
                  <a:schemeClr val="bg1">
                    <a:lumMod val="65000"/>
                  </a:schemeClr>
                </a:solidFill>
                <a:latin typeface="Liberation Mono"/>
                <a:cs typeface="Arial" panose="020B0604020202020204" pitchFamily="34" charset="0"/>
              </a:rPr>
              <a:t>)</a:t>
            </a:r>
            <a:r>
              <a:rPr lang="en-US" dirty="0">
                <a:solidFill>
                  <a:srgbClr val="0077AA"/>
                </a:solidFill>
                <a:latin typeface="Liberation Mono"/>
                <a:ea typeface="Times New Roman" panose="02020603050405020304" pitchFamily="18" charset="0"/>
              </a:rPr>
              <a:t> </a:t>
            </a:r>
          </a:p>
          <a:p>
            <a:pPr marL="266673" indent="-266673"/>
            <a:r>
              <a:rPr lang="en-US" dirty="0">
                <a:solidFill>
                  <a:srgbClr val="0077AA"/>
                </a:solidFill>
                <a:latin typeface="Liberation Mono"/>
                <a:ea typeface="Times New Roman" panose="02020603050405020304" pitchFamily="18" charset="0"/>
              </a:rPr>
              <a: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US" dirty="0">
                <a:solidFill>
                  <a:srgbClr val="0077AA"/>
                </a:solidFill>
                <a:latin typeface="Liberation Mono"/>
                <a:ea typeface="Times New Roman" panose="02020603050405020304" pitchFamily="18" charset="0"/>
              </a:rPr>
              <a:t> </a:t>
            </a:r>
            <a:r>
              <a:rPr lang="en-US" dirty="0">
                <a:solidFill>
                  <a:schemeClr val="tx1">
                    <a:lumMod val="95000"/>
                    <a:lumOff val="5000"/>
                  </a:schemeClr>
                </a:solidFill>
                <a:latin typeface="Liberation Mono"/>
              </a:rPr>
              <a:t>item</a:t>
            </a:r>
            <a:r>
              <a:rPr lang="en-US" dirty="0">
                <a:solidFill>
                  <a:srgbClr val="0077AA"/>
                </a:solidFill>
                <a:latin typeface="Liberation Mono"/>
                <a:ea typeface="Times New Roman" panose="02020603050405020304" pitchFamily="18"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p>
          <a:p>
            <a:r>
              <a:rPr lang="en-US"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rPr>
              <a:t>;</a:t>
            </a:r>
            <a:endParaRPr lang="en-IN" dirty="0">
              <a:latin typeface="Liberation Mono"/>
            </a:endParaRPr>
          </a:p>
        </p:txBody>
      </p:sp>
      <p:sp>
        <p:nvSpPr>
          <p:cNvPr id="14" name="Rectangle 13">
            <a:extLst>
              <a:ext uri="{FF2B5EF4-FFF2-40B4-BE49-F238E27FC236}">
                <a16:creationId xmlns:a16="http://schemas.microsoft.com/office/drawing/2014/main" xmlns="" id="{5800DB5C-4045-4B7F-B21E-58505C730652}"/>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xmlns="" id="{BD008CAB-F90B-456A-9707-E45BEF1F7ADC}"/>
              </a:ext>
            </a:extLst>
          </p:cNvPr>
          <p:cNvPicPr>
            <a:picLocks noChangeAspect="1"/>
          </p:cNvPicPr>
          <p:nvPr/>
        </p:nvPicPr>
        <p:blipFill>
          <a:blip r:embed="rId2"/>
          <a:stretch>
            <a:fillRect/>
          </a:stretch>
        </p:blipFill>
        <p:spPr>
          <a:xfrm>
            <a:off x="6887191" y="585148"/>
            <a:ext cx="5183901" cy="6214528"/>
          </a:xfrm>
          <a:prstGeom prst="rect">
            <a:avLst/>
          </a:prstGeom>
        </p:spPr>
      </p:pic>
    </p:spTree>
    <p:extLst>
      <p:ext uri="{BB962C8B-B14F-4D97-AF65-F5344CB8AC3E}">
        <p14:creationId xmlns:p14="http://schemas.microsoft.com/office/powerpoint/2010/main" xmlns="" val="887321173"/>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$inc</a:t>
            </a:r>
            <a:endParaRPr lang="en-US" dirty="0"/>
          </a:p>
        </p:txBody>
      </p:sp>
      <p:sp>
        <p:nvSpPr>
          <p:cNvPr id="3" name="Rectangle 2"/>
          <p:cNvSpPr/>
          <p:nvPr/>
        </p:nvSpPr>
        <p:spPr>
          <a:xfrm>
            <a:off x="3082922" y="2895600"/>
            <a:ext cx="6024568" cy="369332"/>
          </a:xfrm>
          <a:prstGeom prst="rect">
            <a:avLst/>
          </a:prstGeom>
          <a:noFill/>
        </p:spPr>
        <p:txBody>
          <a:bodyPr wrap="square">
            <a:spAutoFit/>
          </a:bodyPr>
          <a:lstStyle/>
          <a:p>
            <a:r>
              <a:rPr lang="en-US">
                <a:solidFill>
                  <a:srgbClr val="222222"/>
                </a:solidFill>
                <a:latin typeface="Palatino Linotype" panose="02040502050505030304" pitchFamily="18" charset="0"/>
              </a:rPr>
              <a:t>The $inc operator increments a field by a specified value.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0546BB63-EE16-4BE6-AB2D-90A98BDF47B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3884D07E-8519-4D8B-B40D-0B9D9FA834D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944326830"/>
      </p:ext>
    </p:extLst>
  </p:cSld>
  <p:clrMapOvr>
    <a:masterClrMapping/>
  </p:clrMapOvr>
  <p:transition/>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$inc</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$inc</a:t>
            </a:r>
            <a:r>
              <a:rPr lang="en-US" dirty="0">
                <a:latin typeface="Palatino Linotype" panose="02040502050505030304" pitchFamily="18" charset="0"/>
              </a:rPr>
              <a:t> operator increments a field by a specified value.</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$inc: { &lt;field1&gt;: &lt;amount1&gt;, &lt;field2&gt;: &lt;amount2&gt;, ... } }</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 sal: { $gt: 300 } }, { $inc: { sal: 1 } }) </a:t>
            </a:r>
          </a:p>
        </p:txBody>
      </p:sp>
      <p:pic>
        <p:nvPicPr>
          <p:cNvPr id="10" name="Picture 9">
            <a:extLst>
              <a:ext uri="{FF2B5EF4-FFF2-40B4-BE49-F238E27FC236}">
                <a16:creationId xmlns:a16="http://schemas.microsoft.com/office/drawing/2014/main" xmlns="" id="{509341B2-52E9-4056-9BE6-B722364E454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0BDA7D1B-6A7F-4D0F-95B9-31A22AE6238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066172136"/>
      </p:ext>
    </p:extLst>
  </p:cSld>
  <p:clrMapOvr>
    <a:masterClrMapping/>
  </p:clrMapOvr>
  <p:transition/>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82938" y="2871478"/>
            <a:ext cx="4824536"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The $unset operator deletes a particular field.</a:t>
            </a:r>
            <a:endParaRPr lang="en-US" dirty="0">
              <a:latin typeface="Palatino Linotype" panose="02040502050505030304" pitchFamily="18" charset="0"/>
            </a:endParaRPr>
          </a:p>
        </p:txBody>
      </p:sp>
      <p:sp>
        <p:nvSpPr>
          <p:cNvPr id="4"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$unset</a:t>
            </a:r>
            <a:endParaRPr lang="en-US" dirty="0"/>
          </a:p>
        </p:txBody>
      </p:sp>
      <p:pic>
        <p:nvPicPr>
          <p:cNvPr id="5" name="Picture 4">
            <a:extLst>
              <a:ext uri="{FF2B5EF4-FFF2-40B4-BE49-F238E27FC236}">
                <a16:creationId xmlns:a16="http://schemas.microsoft.com/office/drawing/2014/main" xmlns="" id="{E23B5BEA-336F-4129-A601-3C075E3FD0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1B01411-1760-469B-9A7E-2F454D2051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72006766"/>
      </p:ext>
    </p:extLst>
  </p:cSld>
  <p:clrMapOvr>
    <a:masterClrMapping/>
  </p:clrMapOvr>
  <p:transition/>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$unset</a:t>
            </a:r>
          </a:p>
        </p:txBody>
      </p:sp>
      <p:sp>
        <p:nvSpPr>
          <p:cNvPr id="7" name="Rectangle 6"/>
          <p:cNvSpPr/>
          <p:nvPr/>
        </p:nvSpPr>
        <p:spPr>
          <a:xfrm>
            <a:off x="1672970" y="762000"/>
            <a:ext cx="8844473" cy="369332"/>
          </a:xfrm>
          <a:prstGeom prst="rect">
            <a:avLst/>
          </a:prstGeom>
        </p:spPr>
        <p:txBody>
          <a:bodyPr wrap="square">
            <a:spAutoFit/>
          </a:bodyPr>
          <a:lstStyle/>
          <a:p>
            <a:r>
              <a:rPr lang="en-US" dirty="0">
                <a:latin typeface="Palatino Linotype" panose="02040502050505030304" pitchFamily="18" charset="0"/>
              </a:rPr>
              <a:t>The </a:t>
            </a:r>
            <a:r>
              <a:rPr lang="en-US" dirty="0">
                <a:solidFill>
                  <a:srgbClr val="FF8C00"/>
                </a:solidFill>
                <a:latin typeface="Palatino Linotype" panose="02040502050505030304" pitchFamily="18" charset="0"/>
              </a:rPr>
              <a:t>$unset </a:t>
            </a:r>
            <a:r>
              <a:rPr lang="en-US" dirty="0">
                <a:latin typeface="Palatino Linotype" panose="02040502050505030304" pitchFamily="18" charset="0"/>
              </a:rPr>
              <a:t>operator deletes a particular field.</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$unset: { &lt;field1&gt;: "", ... } }</a:t>
            </a:r>
          </a:p>
        </p:txBody>
      </p:sp>
      <p:sp>
        <p:nvSpPr>
          <p:cNvPr id="9" name="Rectangle 8"/>
          <p:cNvSpPr/>
          <p:nvPr/>
        </p:nvSpPr>
        <p:spPr>
          <a:xfrm>
            <a:off x="838622" y="2354761"/>
            <a:ext cx="10297144"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db.emp.updateOne({ename: 'saleel'}, {$unset: {comm: 0, ename: '', sal: 0}})</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db.emp.updateMany({ename: 'saleel'}, {$unset: {comm: 0, ename: '', sal: 0}})</a:t>
            </a:r>
          </a:p>
        </p:txBody>
      </p:sp>
      <p:pic>
        <p:nvPicPr>
          <p:cNvPr id="10" name="Picture 9">
            <a:extLst>
              <a:ext uri="{FF2B5EF4-FFF2-40B4-BE49-F238E27FC236}">
                <a16:creationId xmlns:a16="http://schemas.microsoft.com/office/drawing/2014/main" xmlns="" id="{1F1CDD24-1830-4A9F-9F1C-ABF6C52B1E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D185AEF6-8CC8-4CA2-AE77-BA7CDC06C19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20657471"/>
      </p:ext>
    </p:extLst>
  </p:cSld>
  <p:clrMapOvr>
    <a:masterClrMapping/>
  </p:clrMapOvr>
  <p:transition/>
</p:sld>
</file>

<file path=ppt/slides/slide5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db.collection.replaceOne()</a:t>
            </a:r>
            <a:endParaRPr lang="en-US" dirty="0"/>
          </a:p>
        </p:txBody>
      </p:sp>
      <p:sp>
        <p:nvSpPr>
          <p:cNvPr id="3" name="Rectangle 2"/>
          <p:cNvSpPr/>
          <p:nvPr/>
        </p:nvSpPr>
        <p:spPr>
          <a:xfrm>
            <a:off x="2458802" y="2895600"/>
            <a:ext cx="7272808"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Replaces a single document within the collection based on the filter.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0EC835B0-B060-489B-BC3F-AD497A9D4E5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4922FBE-9B1B-4CFE-B1AF-EE4F6F13C27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98329427"/>
      </p:ext>
    </p:extLst>
  </p:cSld>
  <p:clrMapOvr>
    <a:masterClrMapping/>
  </p:clrMapOvr>
  <p:transition/>
</p:sld>
</file>

<file path=ppt/slides/slide5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db.collection.replaceOne()</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replaceOne() </a:t>
            </a:r>
            <a:r>
              <a:rPr lang="en-US" dirty="0">
                <a:latin typeface="Palatino Linotype" panose="02040502050505030304" pitchFamily="18" charset="0"/>
              </a:rPr>
              <a:t>replaces a single document within the collection based on the filter.</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db.collection.replaceOne(filter, replacement, options)</a:t>
            </a:r>
          </a:p>
        </p:txBody>
      </p:sp>
      <p:sp>
        <p:nvSpPr>
          <p:cNvPr id="9" name="Rectangle 8"/>
          <p:cNvSpPr/>
          <p:nvPr/>
        </p:nvSpPr>
        <p:spPr>
          <a:xfrm>
            <a:off x="1672970" y="2354761"/>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db.emp.replaceOne({ename: 'saleel'}, {x: 500, y: 500 }) </a:t>
            </a:r>
          </a:p>
        </p:txBody>
      </p:sp>
      <p:pic>
        <p:nvPicPr>
          <p:cNvPr id="10" name="Picture 9">
            <a:extLst>
              <a:ext uri="{FF2B5EF4-FFF2-40B4-BE49-F238E27FC236}">
                <a16:creationId xmlns:a16="http://schemas.microsoft.com/office/drawing/2014/main" xmlns="" id="{5854BD0E-0676-4C16-87A7-B55130EFE06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A1A388FD-0985-4DFF-9AE0-32DB80003F2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41911446"/>
      </p:ext>
    </p:extLst>
  </p:cSld>
  <p:clrMapOvr>
    <a:masterClrMapping/>
  </p:clrMapOvr>
  <p:transition/>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db.collection.deleteOne()</a:t>
            </a:r>
            <a:endParaRPr lang="en-US" dirty="0"/>
          </a:p>
        </p:txBody>
      </p:sp>
      <p:sp>
        <p:nvSpPr>
          <p:cNvPr id="3" name="Rectangle 2"/>
          <p:cNvSpPr/>
          <p:nvPr/>
        </p:nvSpPr>
        <p:spPr>
          <a:xfrm>
            <a:off x="2854846" y="2861953"/>
            <a:ext cx="640871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 single document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E19FAF20-A8F5-4546-8525-4D2F57091B0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92B8A80E-8356-4EF3-A343-5A267C8A0CC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83866966"/>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db.collection.deleteOne()</a:t>
            </a:r>
          </a:p>
        </p:txBody>
      </p:sp>
      <p:sp>
        <p:nvSpPr>
          <p:cNvPr id="7" name="Rectangle 6"/>
          <p:cNvSpPr/>
          <p:nvPr/>
        </p:nvSpPr>
        <p:spPr>
          <a:xfrm>
            <a:off x="1672970" y="762002"/>
            <a:ext cx="8844473" cy="646331"/>
          </a:xfrm>
          <a:prstGeom prst="rect">
            <a:avLst/>
          </a:prstGeom>
        </p:spPr>
        <p:txBody>
          <a:bodyPr wrap="square">
            <a:spAutoFit/>
          </a:bodyPr>
          <a:lstStyle/>
          <a:p>
            <a:r>
              <a:rPr lang="en-US" b="1" i="1" dirty="0">
                <a:solidFill>
                  <a:srgbClr val="036883"/>
                </a:solidFill>
                <a:latin typeface="Palatino Linotype" panose="02040502050505030304" pitchFamily="18" charset="0"/>
              </a:rPr>
              <a:t>deleteOne() </a:t>
            </a:r>
            <a:r>
              <a:rPr lang="en-US" dirty="0">
                <a:solidFill>
                  <a:schemeClr val="tx1">
                    <a:lumMod val="95000"/>
                    <a:lumOff val="5000"/>
                  </a:schemeClr>
                </a:solidFill>
                <a:latin typeface="Calibri" panose="020F0502020204030204" pitchFamily="34" charset="0"/>
                <a:cs typeface="Calibri" panose="020F0502020204030204" pitchFamily="34" charset="0"/>
              </a:rPr>
              <a:t>r</a:t>
            </a:r>
            <a:r>
              <a:rPr lang="en-US" dirty="0">
                <a:latin typeface="Palatino Linotype" panose="02040502050505030304" pitchFamily="18" charset="0"/>
              </a:rPr>
              <a:t>emoves a </a:t>
            </a:r>
            <a:r>
              <a:rPr lang="en-US" b="1" dirty="0">
                <a:solidFill>
                  <a:srgbClr val="FF8C00"/>
                </a:solidFill>
                <a:latin typeface="Palatino Linotype" panose="02040502050505030304" pitchFamily="18" charset="0"/>
              </a:rPr>
              <a:t>single</a:t>
            </a:r>
            <a:r>
              <a:rPr lang="en-US" dirty="0">
                <a:latin typeface="Palatino Linotype" panose="02040502050505030304" pitchFamily="18" charset="0"/>
              </a:rPr>
              <a:t> document from a collection. Specify an empty document { } to delete the first document returned in the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db.collection.deleteOne({ &lt;filter&gt; })</a:t>
            </a:r>
          </a:p>
        </p:txBody>
      </p:sp>
      <p:sp>
        <p:nvSpPr>
          <p:cNvPr id="5" name="Rectangle 4"/>
          <p:cNvSpPr/>
          <p:nvPr/>
        </p:nvSpPr>
        <p:spPr>
          <a:xfrm>
            <a:off x="1672970" y="2286000"/>
            <a:ext cx="8765071" cy="646331"/>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a:t>
            </a:r>
          </a:p>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db.emp.deleteOne({job: 'manager'})</a:t>
            </a:r>
          </a:p>
        </p:txBody>
      </p:sp>
      <p:pic>
        <p:nvPicPr>
          <p:cNvPr id="9" name="Picture 8">
            <a:extLst>
              <a:ext uri="{FF2B5EF4-FFF2-40B4-BE49-F238E27FC236}">
                <a16:creationId xmlns:a16="http://schemas.microsoft.com/office/drawing/2014/main" xmlns="" id="{8647FDBA-6EFC-4656-BB07-D2CBB963508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2DC4BE5-A83E-472B-8249-18E1509AF3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2526490"/>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db.collection.deleteMany()</a:t>
            </a:r>
            <a:endParaRPr lang="en-US" dirty="0"/>
          </a:p>
        </p:txBody>
      </p:sp>
      <p:sp>
        <p:nvSpPr>
          <p:cNvPr id="3" name="Rectangle 2"/>
          <p:cNvSpPr/>
          <p:nvPr/>
        </p:nvSpPr>
        <p:spPr>
          <a:xfrm>
            <a:off x="2710830" y="2861953"/>
            <a:ext cx="6768752"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Removes all documents that match the filter from a collection.</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D3641302-93B6-4460-B088-E1B70BF2A5D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0730F179-E9C9-4987-A489-F16B588FC8D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20541561"/>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db.collection.deleteMany()</a:t>
            </a:r>
          </a:p>
        </p:txBody>
      </p:sp>
      <p:sp>
        <p:nvSpPr>
          <p:cNvPr id="7" name="Rectangle 6"/>
          <p:cNvSpPr/>
          <p:nvPr/>
        </p:nvSpPr>
        <p:spPr>
          <a:xfrm>
            <a:off x="1672970" y="762000"/>
            <a:ext cx="8844473" cy="369332"/>
          </a:xfrm>
          <a:prstGeom prst="rect">
            <a:avLst/>
          </a:prstGeom>
        </p:spPr>
        <p:txBody>
          <a:bodyPr wrap="square">
            <a:spAutoFit/>
          </a:bodyPr>
          <a:lstStyle/>
          <a:p>
            <a:r>
              <a:rPr lang="en-US" b="1" i="1" dirty="0">
                <a:solidFill>
                  <a:srgbClr val="036883"/>
                </a:solidFill>
                <a:latin typeface="Palatino Linotype" panose="02040502050505030304" pitchFamily="18" charset="0"/>
              </a:rPr>
              <a:t>deleteMany() </a:t>
            </a:r>
            <a:r>
              <a:rPr lang="en-US" dirty="0">
                <a:latin typeface="Palatino Linotype" panose="02040502050505030304" pitchFamily="18" charset="0"/>
              </a:rPr>
              <a:t>removes </a:t>
            </a:r>
            <a:r>
              <a:rPr lang="en-US" b="1" dirty="0">
                <a:solidFill>
                  <a:srgbClr val="FF8C00"/>
                </a:solidFill>
                <a:latin typeface="Palatino Linotype" panose="02040502050505030304" pitchFamily="18" charset="0"/>
              </a:rPr>
              <a:t>all</a:t>
            </a:r>
            <a:r>
              <a:rPr lang="en-US" dirty="0">
                <a:latin typeface="Palatino Linotype" panose="02040502050505030304" pitchFamily="18" charset="0"/>
              </a:rPr>
              <a:t> documents that match the filter from a collection.</a:t>
            </a:r>
            <a:endParaRPr lang="en-IN" dirty="0">
              <a:latin typeface="Palatino Linotype" panose="02040502050505030304" pitchFamily="18" charset="0"/>
            </a:endParaRPr>
          </a:p>
        </p:txBody>
      </p:sp>
      <p:sp>
        <p:nvSpPr>
          <p:cNvPr id="8" name="Rectangle 7"/>
          <p:cNvSpPr/>
          <p:nvPr/>
        </p:nvSpPr>
        <p:spPr>
          <a:xfrm>
            <a:off x="1677917" y="16118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db.collection.deleteMany({&lt;filter&gt;})</a:t>
            </a:r>
          </a:p>
        </p:txBody>
      </p:sp>
      <p:sp>
        <p:nvSpPr>
          <p:cNvPr id="5" name="Rectangle 4"/>
          <p:cNvSpPr/>
          <p:nvPr/>
        </p:nvSpPr>
        <p:spPr>
          <a:xfrm>
            <a:off x="1672970" y="2286000"/>
            <a:ext cx="8765071"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db.emp.deleteMany({job: 'manager'})</a:t>
            </a:r>
          </a:p>
        </p:txBody>
      </p:sp>
      <p:pic>
        <p:nvPicPr>
          <p:cNvPr id="9" name="Picture 8">
            <a:extLst>
              <a:ext uri="{FF2B5EF4-FFF2-40B4-BE49-F238E27FC236}">
                <a16:creationId xmlns:a16="http://schemas.microsoft.com/office/drawing/2014/main" xmlns="" id="{7D6B44A2-A84A-487C-9598-130F7A9DFDD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7EEB178B-2247-4EB6-90B7-83053125B2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005010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759" y="2362339"/>
            <a:ext cx="8836898" cy="914281"/>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932" y="-143997"/>
            <a:ext cx="30472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6" name="Rectangle 5">
            <a:extLst>
              <a:ext uri="{FF2B5EF4-FFF2-40B4-BE49-F238E27FC236}">
                <a16:creationId xmlns:a16="http://schemas.microsoft.com/office/drawing/2014/main" xmlns="" id="{C8A620EC-80A6-439B-828B-D5F269ABD7DF}"/>
              </a:ext>
            </a:extLst>
          </p:cNvPr>
          <p:cNvSpPr/>
          <p:nvPr/>
        </p:nvSpPr>
        <p:spPr>
          <a:xfrm>
            <a:off x="119320" y="621054"/>
            <a:ext cx="11799455" cy="6277824"/>
          </a:xfrm>
          <a:prstGeom prst="rect">
            <a:avLst/>
          </a:prstGeom>
        </p:spPr>
        <p:txBody>
          <a:bodyPr wrap="square">
            <a:spAutoFit/>
          </a:bodyPr>
          <a:lstStyle/>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blog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blogDate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a:t>
            </a:r>
            <a:r>
              <a:rPr lang="en-IN" dirty="0">
                <a:latin typeface="Liberation Mono"/>
                <a:cs typeface="Arial" panose="020B0604020202020204" pitchFamily="34" charset="0"/>
              </a:rPr>
              <a:t> </a:t>
            </a:r>
            <a:r>
              <a:rPr lang="en-IN" dirty="0">
                <a:solidFill>
                  <a:srgbClr val="0077AA"/>
                </a:solidFill>
                <a:latin typeface="Liberation Mono"/>
              </a:rPr>
              <a:t>TABLE</a:t>
            </a:r>
            <a:r>
              <a:rPr lang="en-IN" dirty="0">
                <a:latin typeface="Liberation Mono"/>
                <a:cs typeface="Arial" panose="020B0604020202020204" pitchFamily="34" charset="0"/>
              </a:rPr>
              <a:t> comments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 </a:t>
            </a:r>
            <a:r>
              <a:rPr lang="en-IN" dirty="0">
                <a:solidFill>
                  <a:srgbClr val="834689"/>
                </a:solidFill>
                <a:latin typeface="Liberation Mono"/>
                <a:cs typeface="Arial" panose="020B0604020202020204" pitchFamily="34" charset="0"/>
              </a:rPr>
              <a:t>text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commentDate </a:t>
            </a:r>
            <a:r>
              <a:rPr lang="en-IN" dirty="0">
                <a:solidFill>
                  <a:srgbClr val="834689"/>
                </a:solidFill>
                <a:latin typeface="Liberation Mono"/>
                <a:cs typeface="Arial" panose="020B0604020202020204" pitchFamily="34" charset="0"/>
              </a:rPr>
              <a:t>datetime</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endParaRPr lang="en-IN" sz="800" dirty="0">
              <a:latin typeface="Liberation Mono"/>
              <a:cs typeface="Arial" panose="020B0604020202020204" pitchFamily="34" charset="0"/>
            </a:endParaRPr>
          </a:p>
          <a:p>
            <a:r>
              <a:rPr lang="en-IN" dirty="0">
                <a:solidFill>
                  <a:srgbClr val="0077AA"/>
                </a:solidFill>
                <a:latin typeface="Liberation Mono"/>
              </a:rPr>
              <a:t>CREATE TABLE </a:t>
            </a:r>
            <a:r>
              <a:rPr lang="en-IN" dirty="0">
                <a:latin typeface="Liberation Mono"/>
                <a:cs typeface="Arial" panose="020B0604020202020204" pitchFamily="34" charset="0"/>
              </a:rPr>
              <a:t>blog_has_comments </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p>
          <a:p>
            <a:r>
              <a:rPr lang="en-IN" dirty="0">
                <a:latin typeface="Liberation Mono"/>
                <a:cs typeface="Arial" panose="020B0604020202020204" pitchFamily="34" charset="0"/>
              </a:rPr>
              <a:t>    blog_ID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latin typeface="Liberation Mono"/>
                <a:cs typeface="Arial" panose="020B0604020202020204" pitchFamily="34" charset="0"/>
              </a:rPr>
              <a:t>    comments_ID </a:t>
            </a:r>
            <a:r>
              <a:rPr lang="en-IN" dirty="0">
                <a:solidFill>
                  <a:srgbClr val="834689"/>
                </a:solidFill>
                <a:latin typeface="Liberation Mono"/>
                <a:cs typeface="Arial" panose="020B0604020202020204" pitchFamily="34" charset="0"/>
              </a:rPr>
              <a:t>int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 comments_ID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fk_blog_has_comments_blog</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blog_ID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blog</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r>
              <a:rPr lang="en-IN" dirty="0">
                <a:latin typeface="Liberation Mono"/>
              </a:rPr>
              <a:t>,</a:t>
            </a:r>
            <a:r>
              <a:rPr lang="en-IN" dirty="0">
                <a:solidFill>
                  <a:srgbClr val="0077AA"/>
                </a:solidFill>
                <a:latin typeface="Liberation Mono"/>
              </a:rPr>
              <a:t> </a:t>
            </a:r>
          </a:p>
          <a:p>
            <a:r>
              <a:rPr lang="en-IN" dirty="0">
                <a:solidFill>
                  <a:srgbClr val="0077AA"/>
                </a:solidFill>
                <a:latin typeface="Liberation Mono"/>
              </a:rPr>
              <a:t>    </a:t>
            </a:r>
            <a:r>
              <a:rPr lang="en-IN" dirty="0">
                <a:solidFill>
                  <a:schemeClr val="accent6">
                    <a:lumMod val="50000"/>
                  </a:schemeClr>
                </a:solidFill>
                <a:latin typeface="Liberation Mono"/>
                <a:cs typeface="Arial" panose="020B0604020202020204" pitchFamily="34" charset="0"/>
              </a:rPr>
              <a:t>constraint</a:t>
            </a:r>
            <a:r>
              <a:rPr lang="en-IN" dirty="0">
                <a:solidFill>
                  <a:srgbClr val="0077AA"/>
                </a:solidFill>
                <a:latin typeface="Liberation Mono"/>
              </a:rPr>
              <a:t> </a:t>
            </a:r>
            <a:r>
              <a:rPr lang="en-IN" dirty="0">
                <a:latin typeface="Liberation Mono"/>
                <a:cs typeface="Arial" panose="020B0604020202020204" pitchFamily="34" charset="0"/>
              </a:rPr>
              <a:t>fk_blog_has_comments_comments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FOREIGN</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comments_ID</a:t>
            </a:r>
            <a:r>
              <a:rPr lang="en-IN" dirty="0">
                <a:solidFill>
                  <a:schemeClr val="bg1">
                    <a:lumMod val="65000"/>
                  </a:schemeClr>
                </a:solidFill>
                <a:latin typeface="Liberation Mono"/>
                <a:cs typeface="Arial" panose="020B0604020202020204" pitchFamily="34" charset="0"/>
              </a:rPr>
              <a:t>)</a:t>
            </a:r>
            <a:r>
              <a:rPr lang="en-IN" dirty="0">
                <a:solidFill>
                  <a:srgbClr val="0077AA"/>
                </a:solidFill>
                <a:latin typeface="Liberation Mono"/>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REFERENCES</a:t>
            </a:r>
            <a:r>
              <a:rPr lang="en-IN" dirty="0">
                <a:solidFill>
                  <a:srgbClr val="0077AA"/>
                </a:solidFill>
                <a:latin typeface="Liberation Mono"/>
              </a:rPr>
              <a:t> </a:t>
            </a:r>
            <a:r>
              <a:rPr lang="en-IN" dirty="0">
                <a:latin typeface="Liberation Mono"/>
                <a:cs typeface="Arial" panose="020B0604020202020204" pitchFamily="34" charset="0"/>
              </a:rPr>
              <a:t>comments</a:t>
            </a:r>
            <a:r>
              <a:rPr lang="en-IN" dirty="0">
                <a:solidFill>
                  <a:srgbClr val="0077AA"/>
                </a:solidFill>
                <a:latin typeface="Liberation Mono"/>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sp>
        <p:nvSpPr>
          <p:cNvPr id="12" name="Rectangle 11">
            <a:extLst>
              <a:ext uri="{FF2B5EF4-FFF2-40B4-BE49-F238E27FC236}">
                <a16:creationId xmlns:a16="http://schemas.microsoft.com/office/drawing/2014/main" xmlns="" id="{770D770F-870F-40A3-9561-CC90CBDF8A7A}"/>
              </a:ext>
            </a:extLst>
          </p:cNvPr>
          <p:cNvSpPr/>
          <p:nvPr/>
        </p:nvSpPr>
        <p:spPr>
          <a:xfrm>
            <a:off x="1524397" y="450"/>
            <a:ext cx="9141620" cy="584699"/>
          </a:xfrm>
          <a:prstGeom prst="rect">
            <a:avLst/>
          </a:prstGeom>
          <a:noFill/>
        </p:spPr>
        <p:txBody>
          <a:bodyPr wrap="square">
            <a:spAutoFit/>
          </a:bodyPr>
          <a:lstStyle/>
          <a:p>
            <a:pPr algn="r"/>
            <a:r>
              <a:rPr lang="en-US" sz="3200" b="1" i="1" dirty="0">
                <a:latin typeface="Arial" pitchFamily="34" charset="0"/>
                <a:cs typeface="Arial" pitchFamily="34" charset="0"/>
              </a:rPr>
              <a:t>how to create many-to-many relationship</a:t>
            </a:r>
            <a:endParaRPr lang="en-IN" sz="3200" b="1" i="1" dirty="0">
              <a:latin typeface="Arial" pitchFamily="34" charset="0"/>
              <a:cs typeface="Arial" pitchFamily="34" charset="0"/>
            </a:endParaRPr>
          </a:p>
        </p:txBody>
      </p:sp>
      <p:pic>
        <p:nvPicPr>
          <p:cNvPr id="3" name="Picture 2">
            <a:extLst>
              <a:ext uri="{FF2B5EF4-FFF2-40B4-BE49-F238E27FC236}">
                <a16:creationId xmlns:a16="http://schemas.microsoft.com/office/drawing/2014/main" xmlns="" id="{DCD36F4B-B93A-4D7B-988A-97D280D15EC2}"/>
              </a:ext>
            </a:extLst>
          </p:cNvPr>
          <p:cNvPicPr>
            <a:picLocks noChangeAspect="1"/>
          </p:cNvPicPr>
          <p:nvPr/>
        </p:nvPicPr>
        <p:blipFill>
          <a:blip r:embed="rId2"/>
          <a:stretch>
            <a:fillRect/>
          </a:stretch>
        </p:blipFill>
        <p:spPr>
          <a:xfrm>
            <a:off x="5303222" y="621054"/>
            <a:ext cx="6615553" cy="5084175"/>
          </a:xfrm>
          <a:prstGeom prst="rect">
            <a:avLst/>
          </a:prstGeom>
        </p:spPr>
      </p:pic>
    </p:spTree>
    <p:extLst>
      <p:ext uri="{BB962C8B-B14F-4D97-AF65-F5344CB8AC3E}">
        <p14:creationId xmlns:p14="http://schemas.microsoft.com/office/powerpoint/2010/main" xmlns="" val="863843356"/>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aggregate()</a:t>
            </a:r>
            <a:endParaRPr lang="en-US" dirty="0"/>
          </a:p>
        </p:txBody>
      </p:sp>
      <p:sp>
        <p:nvSpPr>
          <p:cNvPr id="3" name="Rectangle 2"/>
          <p:cNvSpPr/>
          <p:nvPr/>
        </p:nvSpPr>
        <p:spPr>
          <a:xfrm>
            <a:off x="1942847" y="2995550"/>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In aggregation, the result of one stage is simply passed to another stage.</a:t>
            </a:r>
            <a:endParaRPr lang="en-US" dirty="0">
              <a:latin typeface="Palatino Linotype" panose="02040502050505030304" pitchFamily="18" charset="0"/>
            </a:endParaRPr>
          </a:p>
        </p:txBody>
      </p:sp>
      <p:graphicFrame>
        <p:nvGraphicFramePr>
          <p:cNvPr id="9" name="Table 8"/>
          <p:cNvGraphicFramePr>
            <a:graphicFrameLocks noGrp="1"/>
          </p:cNvGraphicFramePr>
          <p:nvPr/>
        </p:nvGraphicFramePr>
        <p:xfrm>
          <a:off x="1523802" y="7620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4" name="Rectangle 3"/>
          <p:cNvSpPr/>
          <p:nvPr/>
        </p:nvSpPr>
        <p:spPr>
          <a:xfrm>
            <a:off x="7675813" y="76200"/>
            <a:ext cx="2979915" cy="369332"/>
          </a:xfrm>
          <a:prstGeom prst="rect">
            <a:avLst/>
          </a:prstGeom>
        </p:spPr>
        <p:txBody>
          <a:bodyPr wrap="none">
            <a:spAutoFit/>
          </a:bodyPr>
          <a:lstStyle/>
          <a:p>
            <a:r>
              <a:rPr lang="en-US" dirty="0">
                <a:solidFill>
                  <a:srgbClr val="222222"/>
                </a:solidFill>
                <a:latin typeface="arial" panose="020B0604020202020204" pitchFamily="34" charset="0"/>
              </a:rPr>
              <a:t>All stages are independent.</a:t>
            </a:r>
            <a:endParaRPr lang="en-US" dirty="0"/>
          </a:p>
        </p:txBody>
      </p:sp>
      <p:sp>
        <p:nvSpPr>
          <p:cNvPr id="5" name="Rectangle 4"/>
          <p:cNvSpPr/>
          <p:nvPr/>
        </p:nvSpPr>
        <p:spPr>
          <a:xfrm>
            <a:off x="1556454" y="260867"/>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xmlns="" id="{B3B9FBCD-0608-4591-B7BA-98EDCC4DEE2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5193B41B-C88A-45ED-8A38-CA945933675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72596790"/>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db.collection.aggregate()</a:t>
            </a:r>
          </a:p>
        </p:txBody>
      </p:sp>
      <p:sp>
        <p:nvSpPr>
          <p:cNvPr id="8" name="Rectangle 7"/>
          <p:cNvSpPr/>
          <p:nvPr/>
        </p:nvSpPr>
        <p:spPr>
          <a:xfrm>
            <a:off x="1677917" y="2438402"/>
            <a:ext cx="8735387"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db.collection.aggregate( [ { &lt;stage1&gt; }, { &lt;stage2&gt; }, { &lt;stage3&gt; } ... , { &lt;stageN&gt; } ] )</a:t>
            </a:r>
          </a:p>
        </p:txBody>
      </p:sp>
      <p:sp>
        <p:nvSpPr>
          <p:cNvPr id="5" name="Rectangle 4"/>
          <p:cNvSpPr/>
          <p:nvPr/>
        </p:nvSpPr>
        <p:spPr>
          <a:xfrm>
            <a:off x="1648233" y="3349825"/>
            <a:ext cx="8765071"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a:t>
            </a:r>
          </a:p>
        </p:txBody>
      </p:sp>
      <p:graphicFrame>
        <p:nvGraphicFramePr>
          <p:cNvPr id="9" name="Table 8"/>
          <p:cNvGraphicFramePr>
            <a:graphicFrameLocks noGrp="1"/>
          </p:cNvGraphicFramePr>
          <p:nvPr/>
        </p:nvGraphicFramePr>
        <p:xfrm>
          <a:off x="1523802" y="1219200"/>
          <a:ext cx="9142808" cy="914400"/>
        </p:xfrm>
        <a:graphic>
          <a:graphicData uri="http://schemas.openxmlformats.org/drawingml/2006/table">
            <a:tbl>
              <a:tblPr firstRow="1" bandRow="1">
                <a:tableStyleId>{5940675A-B579-460E-94D1-54222C63F5DA}</a:tableStyleId>
              </a:tblPr>
              <a:tblGrid>
                <a:gridCol w="1142851">
                  <a:extLst>
                    <a:ext uri="{9D8B030D-6E8A-4147-A177-3AD203B41FA5}">
                      <a16:colId xmlns:a16="http://schemas.microsoft.com/office/drawing/2014/main" xmlns="" val="20000"/>
                    </a:ext>
                  </a:extLst>
                </a:gridCol>
                <a:gridCol w="1295231">
                  <a:extLst>
                    <a:ext uri="{9D8B030D-6E8A-4147-A177-3AD203B41FA5}">
                      <a16:colId xmlns:a16="http://schemas.microsoft.com/office/drawing/2014/main" xmlns="" val="20001"/>
                    </a:ext>
                  </a:extLst>
                </a:gridCol>
                <a:gridCol w="1295231">
                  <a:extLst>
                    <a:ext uri="{9D8B030D-6E8A-4147-A177-3AD203B41FA5}">
                      <a16:colId xmlns:a16="http://schemas.microsoft.com/office/drawing/2014/main" xmlns="" val="20002"/>
                    </a:ext>
                  </a:extLst>
                </a:gridCol>
                <a:gridCol w="1295231">
                  <a:extLst>
                    <a:ext uri="{9D8B030D-6E8A-4147-A177-3AD203B41FA5}">
                      <a16:colId xmlns:a16="http://schemas.microsoft.com/office/drawing/2014/main" xmlns="" val="20003"/>
                    </a:ext>
                  </a:extLst>
                </a:gridCol>
                <a:gridCol w="1142851">
                  <a:extLst>
                    <a:ext uri="{9D8B030D-6E8A-4147-A177-3AD203B41FA5}">
                      <a16:colId xmlns:a16="http://schemas.microsoft.com/office/drawing/2014/main" xmlns="" val="20004"/>
                    </a:ext>
                  </a:extLst>
                </a:gridCol>
                <a:gridCol w="1295231">
                  <a:extLst>
                    <a:ext uri="{9D8B030D-6E8A-4147-A177-3AD203B41FA5}">
                      <a16:colId xmlns:a16="http://schemas.microsoft.com/office/drawing/2014/main" xmlns="" val="20005"/>
                    </a:ext>
                  </a:extLst>
                </a:gridCol>
                <a:gridCol w="838091">
                  <a:extLst>
                    <a:ext uri="{9D8B030D-6E8A-4147-A177-3AD203B41FA5}">
                      <a16:colId xmlns:a16="http://schemas.microsoft.com/office/drawing/2014/main" xmlns="" val="20006"/>
                    </a:ext>
                  </a:extLst>
                </a:gridCol>
                <a:gridCol w="838091">
                  <a:extLst>
                    <a:ext uri="{9D8B030D-6E8A-4147-A177-3AD203B41FA5}">
                      <a16:colId xmlns:a16="http://schemas.microsoft.com/office/drawing/2014/main" xmlns="" val="20007"/>
                    </a:ext>
                  </a:extLst>
                </a:gridCol>
              </a:tblGrid>
              <a:tr h="370840">
                <a:tc>
                  <a:txBody>
                    <a:bodyPr/>
                    <a:lstStyle/>
                    <a:p>
                      <a:pPr algn="ctr"/>
                      <a:r>
                        <a:rPr lang="en-US" sz="2200" dirty="0">
                          <a:solidFill>
                            <a:srgbClr val="FF0000"/>
                          </a:solidFill>
                        </a:rPr>
                        <a:t>$match</a:t>
                      </a:r>
                    </a:p>
                    <a:p>
                      <a:pPr algn="ctr"/>
                      <a:r>
                        <a:rPr lang="en-US" sz="1600" dirty="0">
                          <a:solidFill>
                            <a:srgbClr val="ECD540"/>
                          </a:solidFill>
                        </a:rPr>
                        <a:t>WHERE</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$project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SELECT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$unwind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PIVOT</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an array</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$group</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rgbClr val="ECD540"/>
                          </a:solidFill>
                        </a:rPr>
                        <a:t>GROUP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$match</a:t>
                      </a:r>
                    </a:p>
                    <a:p>
                      <a:pPr algn="ctr"/>
                      <a:r>
                        <a:rPr lang="en-US" sz="1600" dirty="0">
                          <a:solidFill>
                            <a:srgbClr val="ECD540"/>
                          </a:solidFill>
                        </a:rPr>
                        <a:t>HAVING</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$sort</a:t>
                      </a:r>
                    </a:p>
                    <a:p>
                      <a:pPr algn="ctr"/>
                      <a:r>
                        <a:rPr lang="en-US" sz="1600" dirty="0">
                          <a:solidFill>
                            <a:srgbClr val="ECD540"/>
                          </a:solidFill>
                        </a:rPr>
                        <a:t>ORDER BY 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$limit</a:t>
                      </a:r>
                    </a:p>
                    <a:p>
                      <a:pPr algn="ctr"/>
                      <a:r>
                        <a:rPr lang="en-US" sz="1600" dirty="0">
                          <a:solidFill>
                            <a:srgbClr val="ECD540"/>
                          </a:solidFill>
                        </a:rPr>
                        <a:t>TOP</a:t>
                      </a:r>
                    </a:p>
                    <a:p>
                      <a:pPr algn="ctr"/>
                      <a:r>
                        <a:rPr lang="en-US" sz="1600" dirty="0">
                          <a:solidFill>
                            <a:srgbClr val="ECD540"/>
                          </a:solidFill>
                        </a:rPr>
                        <a:t>clause</a:t>
                      </a: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200" dirty="0">
                          <a:solidFill>
                            <a:srgbClr val="FF0000"/>
                          </a:solidFill>
                        </a:rPr>
                        <a:t>$skip</a:t>
                      </a:r>
                    </a:p>
                    <a:p>
                      <a:pPr algn="ctr"/>
                      <a:endParaRPr lang="en-US" sz="2200" dirty="0">
                        <a:solidFill>
                          <a:srgbClr val="FF0000"/>
                        </a:solidFill>
                      </a:endParaRPr>
                    </a:p>
                  </a:txBody>
                  <a:tcPr marL="91428" marR="91428">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bl>
          </a:graphicData>
        </a:graphic>
      </p:graphicFrame>
      <p:sp>
        <p:nvSpPr>
          <p:cNvPr id="10" name="Rectangle 9"/>
          <p:cNvSpPr/>
          <p:nvPr/>
        </p:nvSpPr>
        <p:spPr>
          <a:xfrm>
            <a:off x="1556454" y="718068"/>
            <a:ext cx="1091824" cy="461665"/>
          </a:xfrm>
          <a:prstGeom prst="rect">
            <a:avLst/>
          </a:prstGeom>
        </p:spPr>
        <p:txBody>
          <a:bodyPr wrap="none">
            <a:spAutoFit/>
          </a:bodyPr>
          <a:lstStyle/>
          <a:p>
            <a:r>
              <a:rPr lang="en-US" sz="2400" i="1" dirty="0">
                <a:solidFill>
                  <a:srgbClr val="FF5A36"/>
                </a:solidFill>
                <a:latin typeface="arial" panose="020B0604020202020204" pitchFamily="34" charset="0"/>
              </a:rPr>
              <a:t>stages</a:t>
            </a:r>
            <a:endParaRPr lang="en-US" sz="2400" i="1" dirty="0">
              <a:solidFill>
                <a:srgbClr val="FF5A36"/>
              </a:solidFill>
            </a:endParaRPr>
          </a:p>
        </p:txBody>
      </p:sp>
      <p:pic>
        <p:nvPicPr>
          <p:cNvPr id="7" name="Picture 6">
            <a:extLst>
              <a:ext uri="{FF2B5EF4-FFF2-40B4-BE49-F238E27FC236}">
                <a16:creationId xmlns:a16="http://schemas.microsoft.com/office/drawing/2014/main" xmlns="" id="{51589CC6-B293-4B3D-B26E-652E5065B0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3D3B4A63-F87D-425D-8EDD-18AFC6EB3CB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59728434"/>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0"/>
            <a:ext cx="9142810" cy="954107"/>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aggregation &lt;stageOperators&gt;  and aggregation &lt;expression&gt;</a:t>
            </a:r>
          </a:p>
        </p:txBody>
      </p:sp>
      <p:sp>
        <p:nvSpPr>
          <p:cNvPr id="7" name="Rectangle 6"/>
          <p:cNvSpPr/>
          <p:nvPr/>
        </p:nvSpPr>
        <p:spPr>
          <a:xfrm>
            <a:off x="1672970" y="1254825"/>
            <a:ext cx="8844473" cy="369332"/>
          </a:xfrm>
          <a:prstGeom prst="rect">
            <a:avLst/>
          </a:prstGeom>
        </p:spPr>
        <p:txBody>
          <a:bodyPr wrap="square">
            <a:spAutoFit/>
          </a:bodyPr>
          <a:lstStyle/>
          <a:p>
            <a:r>
              <a:rPr lang="en-US" dirty="0">
                <a:latin typeface="Palatino Linotype" panose="02040502050505030304" pitchFamily="18" charset="0"/>
              </a:rPr>
              <a:t>Each sage starts with stage operator.</a:t>
            </a:r>
            <a:endParaRPr lang="en-IN" dirty="0">
              <a:latin typeface="Palatino Linotype" panose="02040502050505030304" pitchFamily="18" charset="0"/>
            </a:endParaRPr>
          </a:p>
        </p:txBody>
      </p:sp>
      <p:sp>
        <p:nvSpPr>
          <p:cNvPr id="8" name="Rectangle 7"/>
          <p:cNvSpPr/>
          <p:nvPr/>
        </p:nvSpPr>
        <p:spPr>
          <a:xfrm>
            <a:off x="1672970" y="1764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$&lt;stageOperator&gt; : { } }</a:t>
            </a:r>
          </a:p>
        </p:txBody>
      </p:sp>
      <p:sp>
        <p:nvSpPr>
          <p:cNvPr id="9" name="Rectangle 8"/>
          <p:cNvSpPr/>
          <p:nvPr/>
        </p:nvSpPr>
        <p:spPr>
          <a:xfrm>
            <a:off x="1615337" y="5486402"/>
            <a:ext cx="8844473" cy="461665"/>
          </a:xfrm>
          <a:prstGeom prst="rect">
            <a:avLst/>
          </a:prstGeom>
        </p:spPr>
        <p:txBody>
          <a:bodyPr wrap="square">
            <a:spAutoFit/>
          </a:bodyPr>
          <a:lstStyle/>
          <a:p>
            <a:r>
              <a:rPr lang="en-US" dirty="0"/>
              <a:t>Each aggregation expression starts with </a:t>
            </a:r>
            <a:r>
              <a:rPr lang="en-US" sz="2400" dirty="0">
                <a:solidFill>
                  <a:srgbClr val="B22251"/>
                </a:solidFill>
              </a:rPr>
              <a:t>$ </a:t>
            </a:r>
            <a:r>
              <a:rPr lang="en-US" dirty="0"/>
              <a:t>sign.</a:t>
            </a:r>
            <a:endParaRPr lang="en-IN" dirty="0"/>
          </a:p>
        </p:txBody>
      </p:sp>
      <p:sp>
        <p:nvSpPr>
          <p:cNvPr id="10" name="Rectangle 9"/>
          <p:cNvSpPr/>
          <p:nvPr/>
        </p:nvSpPr>
        <p:spPr>
          <a:xfrm>
            <a:off x="1712550" y="5955268"/>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'$&lt;fieldName&gt;'</a:t>
            </a:r>
          </a:p>
        </p:txBody>
      </p:sp>
      <p:sp>
        <p:nvSpPr>
          <p:cNvPr id="11" name="Rectangle 10"/>
          <p:cNvSpPr/>
          <p:nvPr/>
        </p:nvSpPr>
        <p:spPr>
          <a:xfrm>
            <a:off x="1672970" y="2231648"/>
            <a:ext cx="8760124" cy="892552"/>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 $match : { job: 'manager' } }</a:t>
            </a:r>
          </a:p>
          <a:p>
            <a:endParaRPr lang="en-US" sz="800" dirty="0">
              <a:solidFill>
                <a:srgbClr val="FC6F0D"/>
              </a:solidFill>
              <a:latin typeface="Calibri" panose="020F0502020204030204" pitchFamily="34" charset="0"/>
              <a:cs typeface="Calibri" panose="020F0502020204030204" pitchFamily="34" charset="0"/>
            </a:endParaRPr>
          </a:p>
          <a:p>
            <a:r>
              <a:rPr lang="en-US" sz="2200" dirty="0">
                <a:solidFill>
                  <a:srgbClr val="FC6F0D"/>
                </a:solidFill>
                <a:latin typeface="Calibri" panose="020F0502020204030204" pitchFamily="34" charset="0"/>
                <a:cs typeface="Calibri" panose="020F0502020204030204" pitchFamily="34" charset="0"/>
              </a:rPr>
              <a:t>{ $group : { _id : '$job' } }</a:t>
            </a:r>
          </a:p>
        </p:txBody>
      </p:sp>
      <p:graphicFrame>
        <p:nvGraphicFramePr>
          <p:cNvPr id="2" name="Table 1"/>
          <p:cNvGraphicFramePr>
            <a:graphicFrameLocks noGrp="1"/>
          </p:cNvGraphicFramePr>
          <p:nvPr/>
        </p:nvGraphicFramePr>
        <p:xfrm>
          <a:off x="1689790" y="3286825"/>
          <a:ext cx="8782882" cy="2250440"/>
        </p:xfrm>
        <a:graphic>
          <a:graphicData uri="http://schemas.openxmlformats.org/drawingml/2006/table">
            <a:tbl>
              <a:tblPr firstRow="1" bandRow="1">
                <a:tableStyleId>{5940675A-B579-460E-94D1-54222C63F5DA}</a:tableStyleId>
              </a:tblPr>
              <a:tblGrid>
                <a:gridCol w="4391441">
                  <a:extLst>
                    <a:ext uri="{9D8B030D-6E8A-4147-A177-3AD203B41FA5}">
                      <a16:colId xmlns:a16="http://schemas.microsoft.com/office/drawing/2014/main" xmlns="" val="20000"/>
                    </a:ext>
                  </a:extLst>
                </a:gridCol>
                <a:gridCol w="4391441">
                  <a:extLst>
                    <a:ext uri="{9D8B030D-6E8A-4147-A177-3AD203B41FA5}">
                      <a16:colId xmlns:a16="http://schemas.microsoft.com/office/drawing/2014/main" xmlns="" val="20001"/>
                    </a:ext>
                  </a:extLst>
                </a:gridCol>
              </a:tblGrid>
              <a:tr h="370840">
                <a:tc gridSpan="2">
                  <a:txBody>
                    <a:bodyPr/>
                    <a:lstStyle/>
                    <a:p>
                      <a:r>
                        <a:rPr kumimoji="0" lang="en-US" sz="2000" b="1" kern="1200" dirty="0">
                          <a:solidFill>
                            <a:srgbClr val="DFE100"/>
                          </a:solidFill>
                          <a:latin typeface="+mn-lt"/>
                          <a:ea typeface="+mn-ea"/>
                          <a:cs typeface="+mn-cs"/>
                        </a:rPr>
                        <a:t>Stage Operators</a:t>
                      </a:r>
                    </a:p>
                  </a:txBody>
                  <a:tcPr marL="91428" marR="91428"/>
                </a:tc>
                <a:tc hMerge="1">
                  <a:txBody>
                    <a:bodyPr/>
                    <a:lstStyle/>
                    <a:p>
                      <a:endParaRPr 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r>
                        <a:rPr kumimoji="0" lang="en-US" kern="1200" dirty="0">
                          <a:solidFill>
                            <a:srgbClr val="036883"/>
                          </a:solidFill>
                          <a:latin typeface="+mn-lt"/>
                          <a:ea typeface="+mn-ea"/>
                          <a:cs typeface="+mn-cs"/>
                        </a:rPr>
                        <a:t>  $sort  </a:t>
                      </a:r>
                    </a:p>
                  </a:txBody>
                  <a:tcPr marL="91428" marR="91428"/>
                </a:tc>
                <a:extLst>
                  <a:ext uri="{0D108BD9-81ED-4DB2-BD59-A6C34878D82A}">
                    <a16:rowId xmlns:a16="http://schemas.microsoft.com/office/drawing/2014/main" xmlns="" val="10001"/>
                  </a:ext>
                </a:extLst>
              </a:tr>
              <a:tr h="370840">
                <a:tc>
                  <a:txBody>
                    <a:bodyPr/>
                    <a:lstStyle/>
                    <a:p>
                      <a:r>
                        <a:rPr kumimoji="0" lang="en-US" kern="1200" dirty="0">
                          <a:solidFill>
                            <a:srgbClr val="036883"/>
                          </a:solidFill>
                          <a:latin typeface="+mn-lt"/>
                          <a:ea typeface="+mn-ea"/>
                          <a:cs typeface="+mn-cs"/>
                        </a:rPr>
                        <a:t>  $project</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$limit</a:t>
                      </a:r>
                    </a:p>
                  </a:txBody>
                  <a:tcPr marL="91428" marR="91428"/>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$unwind</a:t>
                      </a:r>
                    </a:p>
                  </a:txBody>
                  <a:tcPr marL="91428" marR="91428"/>
                </a:tc>
                <a:tc>
                  <a:txBody>
                    <a:bodyPr/>
                    <a:lstStyle/>
                    <a:p>
                      <a:r>
                        <a:rPr kumimoji="0" lang="en-US" kern="1200" dirty="0">
                          <a:solidFill>
                            <a:srgbClr val="036883"/>
                          </a:solidFill>
                          <a:latin typeface="+mn-lt"/>
                          <a:ea typeface="+mn-ea"/>
                          <a:cs typeface="+mn-cs"/>
                        </a:rPr>
                        <a:t>  $skip</a:t>
                      </a:r>
                    </a:p>
                  </a:txBody>
                  <a:tcPr marL="91428" marR="91428"/>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$group</a:t>
                      </a:r>
                    </a:p>
                  </a:txBody>
                  <a:tcPr marL="91428" marR="91428"/>
                </a:tc>
                <a:tc>
                  <a:txBody>
                    <a:bodyPr/>
                    <a:lstStyle/>
                    <a:p>
                      <a:r>
                        <a:rPr kumimoji="0" lang="en-US" kern="1200" dirty="0">
                          <a:solidFill>
                            <a:srgbClr val="036883"/>
                          </a:solidFill>
                          <a:latin typeface="+mn-lt"/>
                          <a:ea typeface="+mn-ea"/>
                          <a:cs typeface="+mn-cs"/>
                        </a:rPr>
                        <a:t>  $count</a:t>
                      </a:r>
                    </a:p>
                  </a:txBody>
                  <a:tcPr marL="91428" marR="91428"/>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$match</a:t>
                      </a:r>
                    </a:p>
                  </a:txBody>
                  <a:tcPr marL="91428" marR="91428"/>
                </a:tc>
                <a:tc>
                  <a:txBody>
                    <a:bodyPr/>
                    <a:lstStyle/>
                    <a:p>
                      <a:endParaRPr kumimoji="0" lang="en-US" kern="1200" dirty="0">
                        <a:solidFill>
                          <a:srgbClr val="036883"/>
                        </a:solidFill>
                        <a:latin typeface="+mn-lt"/>
                        <a:ea typeface="+mn-ea"/>
                        <a:cs typeface="+mn-cs"/>
                      </a:endParaRPr>
                    </a:p>
                  </a:txBody>
                  <a:tcPr marL="91428" marR="91428"/>
                </a:tc>
                <a:extLst>
                  <a:ext uri="{0D108BD9-81ED-4DB2-BD59-A6C34878D82A}">
                    <a16:rowId xmlns:a16="http://schemas.microsoft.com/office/drawing/2014/main" xmlns="" val="10005"/>
                  </a:ext>
                </a:extLst>
              </a:tr>
            </a:tbl>
          </a:graphicData>
        </a:graphic>
      </p:graphicFrame>
      <p:pic>
        <p:nvPicPr>
          <p:cNvPr id="12" name="Picture 11">
            <a:extLst>
              <a:ext uri="{FF2B5EF4-FFF2-40B4-BE49-F238E27FC236}">
                <a16:creationId xmlns:a16="http://schemas.microsoft.com/office/drawing/2014/main" xmlns="" id="{1CB3A691-37A1-4787-B9DC-1DBC53988E7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3" name="Footer Placeholder 2">
            <a:extLst>
              <a:ext uri="{FF2B5EF4-FFF2-40B4-BE49-F238E27FC236}">
                <a16:creationId xmlns:a16="http://schemas.microsoft.com/office/drawing/2014/main" xmlns="" id="{680B4821-F815-43DE-96E7-A6D67D8319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66675376"/>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$match</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p>
        </p:txBody>
      </p:sp>
      <p:pic>
        <p:nvPicPr>
          <p:cNvPr id="4" name="Picture 3">
            <a:extLst>
              <a:ext uri="{FF2B5EF4-FFF2-40B4-BE49-F238E27FC236}">
                <a16:creationId xmlns:a16="http://schemas.microsoft.com/office/drawing/2014/main" xmlns="" id="{D22561A5-5BE1-425C-8DD6-1FB187956B2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BFF2971A-DCC5-4D06-971F-50CBD093B5D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170061223"/>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$match </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Filters the documents to pass only the documents that match the specified condition(s) to the next pipeline stage.</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$match: { &lt;query&gt; } }</a:t>
            </a:r>
          </a:p>
        </p:txBody>
      </p:sp>
      <p:sp>
        <p:nvSpPr>
          <p:cNvPr id="5" name="Rectangle 4"/>
          <p:cNvSpPr/>
          <p:nvPr/>
        </p:nvSpPr>
        <p:spPr>
          <a:xfrm>
            <a:off x="334566" y="2133602"/>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{job: 'manager'}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{comm: {$eq: null}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{$match: {sal: {$gt: 4000} }}, {$group: {_id: '$job', count: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 {$size: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{$match: {'favouriteFruit.0': 'Orange'} }, {$project: {favouriteFruit: true} } ])</a:t>
            </a:r>
          </a:p>
        </p:txBody>
      </p:sp>
      <p:pic>
        <p:nvPicPr>
          <p:cNvPr id="8" name="Picture 7">
            <a:extLst>
              <a:ext uri="{FF2B5EF4-FFF2-40B4-BE49-F238E27FC236}">
                <a16:creationId xmlns:a16="http://schemas.microsoft.com/office/drawing/2014/main" xmlns="" id="{BA7D197E-E36F-4239-BC48-F23AA0084A9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1C61E7B-EE58-46E2-85A1-6CB14E2D895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69613923"/>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$project</a:t>
            </a:r>
            <a:endParaRPr lang="en-US" dirty="0"/>
          </a:p>
        </p:txBody>
      </p:sp>
      <p:sp>
        <p:nvSpPr>
          <p:cNvPr id="4" name="Rectangle 3"/>
          <p:cNvSpPr/>
          <p:nvPr/>
        </p:nvSpPr>
        <p:spPr>
          <a:xfrm>
            <a:off x="1942847" y="3048000"/>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US" dirty="0">
              <a:latin typeface="Palatino Linotype" panose="02040502050505030304" pitchFamily="18" charset="0"/>
            </a:endParaRPr>
          </a:p>
        </p:txBody>
      </p:sp>
      <p:pic>
        <p:nvPicPr>
          <p:cNvPr id="5" name="Picture 4">
            <a:extLst>
              <a:ext uri="{FF2B5EF4-FFF2-40B4-BE49-F238E27FC236}">
                <a16:creationId xmlns:a16="http://schemas.microsoft.com/office/drawing/2014/main" xmlns="" id="{D70B08CC-7F6C-44E4-BBFC-AAE65227E87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48847ED2-14B0-4B65-887A-3C575E0527E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30338607"/>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$project </a:t>
            </a:r>
          </a:p>
        </p:txBody>
      </p:sp>
      <p:sp>
        <p:nvSpPr>
          <p:cNvPr id="7" name="Rectangle 6"/>
          <p:cNvSpPr/>
          <p:nvPr/>
        </p:nvSpPr>
        <p:spPr>
          <a:xfrm>
            <a:off x="1672970" y="762000"/>
            <a:ext cx="8844473" cy="923330"/>
          </a:xfrm>
          <a:prstGeom prst="rect">
            <a:avLst/>
          </a:prstGeom>
        </p:spPr>
        <p:txBody>
          <a:bodyPr wrap="square">
            <a:spAutoFit/>
          </a:bodyPr>
          <a:lstStyle/>
          <a:p>
            <a:r>
              <a:rPr lang="en-US" dirty="0">
                <a:latin typeface="Palatino Linotype" panose="02040502050505030304" pitchFamily="18" charset="0"/>
              </a:rPr>
              <a:t>Passes along the documents with the requested fields to the next stage in the pipeline. The specified fields can be existing fields from the input documents or newly computed fields.</a:t>
            </a:r>
            <a:endParaRPr lang="en-IN" dirty="0">
              <a:latin typeface="Palatino Linotype" panose="02040502050505030304" pitchFamily="18" charset="0"/>
            </a:endParaRPr>
          </a:p>
        </p:txBody>
      </p:sp>
      <p:sp>
        <p:nvSpPr>
          <p:cNvPr id="4" name="Rectangle 3"/>
          <p:cNvSpPr/>
          <p:nvPr/>
        </p:nvSpPr>
        <p:spPr>
          <a:xfrm>
            <a:off x="1672970" y="1812429"/>
            <a:ext cx="8760124" cy="369332"/>
          </a:xfrm>
          <a:prstGeom prst="rect">
            <a:avLst/>
          </a:prstGeom>
        </p:spPr>
        <p:txBody>
          <a:bodyPr wrap="square">
            <a:spAutoFit/>
          </a:bodyPr>
          <a:lstStyle/>
          <a:p>
            <a:r>
              <a:rPr lang="en-US">
                <a:solidFill>
                  <a:srgbClr val="049DC8"/>
                </a:solidFill>
                <a:latin typeface="Consolas" panose="020B0609020204030204" pitchFamily="49" charset="0"/>
                <a:cs typeface="Calibri" panose="020F0502020204030204" pitchFamily="34" charset="0"/>
              </a:rPr>
              <a:t>{ $project: { &lt;specification(s)&gt; } }</a:t>
            </a:r>
            <a:endParaRPr lang="en-US" dirty="0">
              <a:solidFill>
                <a:srgbClr val="049DC8"/>
              </a:solidFill>
              <a:latin typeface="Consolas" panose="020B0609020204030204" pitchFamily="49" charset="0"/>
              <a:cs typeface="Calibri" panose="020F0502020204030204" pitchFamily="34" charset="0"/>
            </a:endParaRPr>
          </a:p>
        </p:txBody>
      </p:sp>
      <p:sp>
        <p:nvSpPr>
          <p:cNvPr id="5" name="Rectangle 4"/>
          <p:cNvSpPr/>
          <p:nvPr/>
        </p:nvSpPr>
        <p:spPr>
          <a:xfrm>
            <a:off x="406574" y="2422030"/>
            <a:ext cx="11449272" cy="2126864"/>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sm: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{_id: false, sal: true, comm: true, xx: {$max: ['$sal', '$comm']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:{_id: false, indexID: true, favouriteFruit: {$size: '$favouriteFruit'} } } ])</a:t>
            </a:r>
          </a:p>
        </p:txBody>
      </p:sp>
      <p:pic>
        <p:nvPicPr>
          <p:cNvPr id="8" name="Picture 7">
            <a:extLst>
              <a:ext uri="{FF2B5EF4-FFF2-40B4-BE49-F238E27FC236}">
                <a16:creationId xmlns:a16="http://schemas.microsoft.com/office/drawing/2014/main" xmlns="" id="{7BD08727-573D-40BF-AB9F-893A3308DB1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D1D5B67-EDA5-4EF9-B73F-DD8EB91F5E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41786932"/>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9"/>
            <a:ext cx="8838049" cy="838091"/>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$sample</a:t>
            </a:r>
            <a:endParaRPr lang="en-US" dirty="0"/>
          </a:p>
        </p:txBody>
      </p:sp>
      <p:sp>
        <p:nvSpPr>
          <p:cNvPr id="4" name="Rectangle 3"/>
          <p:cNvSpPr/>
          <p:nvPr/>
        </p:nvSpPr>
        <p:spPr>
          <a:xfrm>
            <a:off x="2488981" y="2909452"/>
            <a:ext cx="7212450" cy="369332"/>
          </a:xfrm>
          <a:prstGeom prst="rect">
            <a:avLst/>
          </a:prstGeom>
          <a:noFill/>
        </p:spPr>
        <p:txBody>
          <a:bodyPr wrap="square">
            <a:spAutoFit/>
          </a:bodyPr>
          <a:lstStyle/>
          <a:p>
            <a:r>
              <a:rPr lang="en-US" dirty="0">
                <a:solidFill>
                  <a:srgbClr val="494747"/>
                </a:solidFill>
                <a:latin typeface="Palatino Linotype" panose="02040502050505030304" pitchFamily="18" charset="0"/>
                <a:cs typeface="Arial" panose="020B0604020202020204" pitchFamily="34" charset="0"/>
              </a:rPr>
              <a:t>Randomly selects the specified number of documents from its input.</a:t>
            </a:r>
            <a:endParaRPr lang="en-US" dirty="0">
              <a:latin typeface="Palatino Linotype" panose="02040502050505030304" pitchFamily="18" charset="0"/>
              <a:cs typeface="Arial" panose="020B0604020202020204" pitchFamily="34" charset="0"/>
            </a:endParaRPr>
          </a:p>
        </p:txBody>
      </p:sp>
      <p:pic>
        <p:nvPicPr>
          <p:cNvPr id="3" name="Picture 2">
            <a:extLst>
              <a:ext uri="{FF2B5EF4-FFF2-40B4-BE49-F238E27FC236}">
                <a16:creationId xmlns:a16="http://schemas.microsoft.com/office/drawing/2014/main" xmlns="" id="{168A451C-B1F2-43B2-91AC-CEA4E9E858B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3DFEEF2-53AF-4749-A279-F2DA5323371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14374491"/>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523802" y="762348"/>
            <a:ext cx="9142809" cy="369284"/>
          </a:xfrm>
          <a:prstGeom prst="rect">
            <a:avLst/>
          </a:prstGeom>
        </p:spPr>
        <p:txBody>
          <a:bodyPr wrap="square">
            <a:spAutoFit/>
          </a:bodyPr>
          <a:lstStyle/>
          <a:p>
            <a:r>
              <a:rPr lang="en-US" dirty="0">
                <a:solidFill>
                  <a:srgbClr val="494747"/>
                </a:solidFill>
                <a:latin typeface="Akzidenz"/>
              </a:rPr>
              <a:t>Randomly selects the specified number of documents from its input.</a:t>
            </a:r>
            <a:endParaRPr lang="en-IN" dirty="0"/>
          </a:p>
        </p:txBody>
      </p:sp>
      <p:sp>
        <p:nvSpPr>
          <p:cNvPr id="4" name="Rectangle 3"/>
          <p:cNvSpPr/>
          <p:nvPr/>
        </p:nvSpPr>
        <p:spPr>
          <a:xfrm>
            <a:off x="1523801" y="1413038"/>
            <a:ext cx="8760123" cy="369284"/>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$sample: { size: &lt;positive integer&gt; } }</a:t>
            </a:r>
          </a:p>
        </p:txBody>
      </p:sp>
      <p:pic>
        <p:nvPicPr>
          <p:cNvPr id="2" name="Picture 1">
            <a:extLst>
              <a:ext uri="{FF2B5EF4-FFF2-40B4-BE49-F238E27FC236}">
                <a16:creationId xmlns:a16="http://schemas.microsoft.com/office/drawing/2014/main" xmlns="" id="{935F9B99-3509-421B-9B7D-8164261341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xmlns="" id="{A10BFEBF-DDC1-49BF-8BEF-A25C127EF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1" name="Rectangle 10">
            <a:extLst>
              <a:ext uri="{FF2B5EF4-FFF2-40B4-BE49-F238E27FC236}">
                <a16:creationId xmlns:a16="http://schemas.microsoft.com/office/drawing/2014/main" xmlns="" id="{A478D281-4918-4DE3-8774-A7A299B7914E}"/>
              </a:ext>
            </a:extLst>
          </p:cNvPr>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$sample </a:t>
            </a:r>
          </a:p>
        </p:txBody>
      </p:sp>
      <p:sp>
        <p:nvSpPr>
          <p:cNvPr id="13" name="TextBox 12">
            <a:extLst>
              <a:ext uri="{FF2B5EF4-FFF2-40B4-BE49-F238E27FC236}">
                <a16:creationId xmlns:a16="http://schemas.microsoft.com/office/drawing/2014/main" xmlns="" id="{32912BDF-A477-47BA-B0B9-33F90CEF6B01}"/>
              </a:ext>
            </a:extLst>
          </p:cNvPr>
          <p:cNvSpPr txBox="1"/>
          <p:nvPr/>
        </p:nvSpPr>
        <p:spPr>
          <a:xfrm>
            <a:off x="1523801" y="1988840"/>
            <a:ext cx="6096000" cy="46487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{$sample: { size: 2 } } ])</a:t>
            </a:r>
          </a:p>
        </p:txBody>
      </p:sp>
    </p:spTree>
    <p:extLst>
      <p:ext uri="{BB962C8B-B14F-4D97-AF65-F5344CB8AC3E}">
        <p14:creationId xmlns:p14="http://schemas.microsoft.com/office/powerpoint/2010/main" xmlns="" val="2207563382"/>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arithmetic expression operators</a:t>
            </a:r>
            <a:endParaRPr lang="en-US" dirty="0"/>
          </a:p>
        </p:txBody>
      </p:sp>
      <p:pic>
        <p:nvPicPr>
          <p:cNvPr id="3" name="Picture 2">
            <a:extLst>
              <a:ext uri="{FF2B5EF4-FFF2-40B4-BE49-F238E27FC236}">
                <a16:creationId xmlns:a16="http://schemas.microsoft.com/office/drawing/2014/main" xmlns="" id="{1A76A4F1-71C3-410D-BF6C-647172A23E5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3B0CA9B-562C-4D45-A41E-C2F3BC3BBC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505318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802" y="1371602"/>
            <a:ext cx="9142810" cy="1015663"/>
          </a:xfrm>
          <a:prstGeom prst="rect">
            <a:avLst/>
          </a:prstGeom>
        </p:spPr>
        <p:txBody>
          <a:bodyPr wrap="square">
            <a:spAutoFit/>
          </a:bodyPr>
          <a:lstStyle/>
          <a:p>
            <a:pPr algn="ctr"/>
            <a:r>
              <a:rPr lang="en-IN" sz="3200" b="1" dirty="0">
                <a:latin typeface="Palatino Linotype" panose="02040502050505030304" pitchFamily="18" charset="0"/>
                <a:cs typeface="Arial" panose="020B0604020202020204" pitchFamily="34" charset="0"/>
              </a:rPr>
              <a:t>MySQL</a:t>
            </a:r>
            <a:r>
              <a:rPr lang="en-IN" sz="3200" dirty="0">
                <a:latin typeface="Palatino Linotype" panose="02040502050505030304" pitchFamily="18" charset="0"/>
                <a:cs typeface="Arial" panose="020B0604020202020204" pitchFamily="34" charset="0"/>
              </a:rPr>
              <a:t> </a:t>
            </a:r>
            <a:r>
              <a:rPr lang="en-IN" sz="2800" dirty="0">
                <a:latin typeface="Palatino Linotype" panose="02040502050505030304" pitchFamily="18" charset="0"/>
                <a:cs typeface="Arial" panose="020B0604020202020204" pitchFamily="34" charset="0"/>
              </a:rPr>
              <a:t>is the most popular </a:t>
            </a:r>
            <a:r>
              <a:rPr lang="en-IN" sz="3200" b="1" dirty="0">
                <a:latin typeface="Palatino Linotype" panose="02040502050505030304" pitchFamily="18" charset="0"/>
                <a:cs typeface="Arial" panose="020B0604020202020204" pitchFamily="34" charset="0"/>
              </a:rPr>
              <a:t>Open Source</a:t>
            </a:r>
            <a:r>
              <a:rPr lang="en-IN" sz="2800" b="1" dirty="0">
                <a:latin typeface="Palatino Linotype" panose="02040502050505030304" pitchFamily="18" charset="0"/>
                <a:cs typeface="Arial" panose="020B0604020202020204" pitchFamily="34" charset="0"/>
              </a:rPr>
              <a:t> </a:t>
            </a:r>
          </a:p>
          <a:p>
            <a:pPr algn="ctr"/>
            <a:r>
              <a:rPr lang="en-IN" sz="2800" dirty="0">
                <a:latin typeface="Palatino Linotype" panose="02040502050505030304" pitchFamily="18" charset="0"/>
                <a:cs typeface="Arial" panose="020B0604020202020204" pitchFamily="34" charset="0"/>
              </a:rPr>
              <a:t>Relational Database Management System.</a:t>
            </a:r>
            <a:endParaRPr lang="en-US" sz="3600" b="1" dirty="0">
              <a:latin typeface="Palatino Linotype" panose="02040502050505030304" pitchFamily="18" charset="0"/>
              <a:cs typeface="Arial" pitchFamily="34" charset="0"/>
            </a:endParaRPr>
          </a:p>
        </p:txBody>
      </p:sp>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MySQL</a:t>
            </a:r>
            <a:r>
              <a:rPr lang="en-US" sz="3600" dirty="0">
                <a:latin typeface="Arial" panose="020B0604020202020204" pitchFamily="34" charset="0"/>
                <a:cs typeface="Arial" panose="020B0604020202020204" pitchFamily="34" charset="0"/>
              </a:rPr>
              <a:t> </a:t>
            </a:r>
            <a:r>
              <a:rPr lang="en-IN" sz="3600" dirty="0">
                <a:latin typeface="Arial" panose="020B0604020202020204" pitchFamily="34" charset="0"/>
                <a:cs typeface="Arial" panose="020B0604020202020204" pitchFamily="34" charset="0"/>
              </a:rPr>
              <a:t> </a:t>
            </a:r>
          </a:p>
        </p:txBody>
      </p:sp>
      <p:sp>
        <p:nvSpPr>
          <p:cNvPr id="2" name="Rectangle 1"/>
          <p:cNvSpPr/>
          <p:nvPr/>
        </p:nvSpPr>
        <p:spPr>
          <a:xfrm>
            <a:off x="1752372" y="2819400"/>
            <a:ext cx="8685669" cy="523220"/>
          </a:xfrm>
          <a:prstGeom prst="rect">
            <a:avLst/>
          </a:prstGeom>
        </p:spPr>
        <p:txBody>
          <a:bodyPr wrap="square">
            <a:spAutoFit/>
          </a:bodyPr>
          <a:lstStyle/>
          <a:p>
            <a:pPr algn="ctr"/>
            <a:r>
              <a:rPr lang="en-IN" sz="1400" dirty="0">
                <a:latin typeface="Palatino Linotype" panose="02040502050505030304" pitchFamily="18" charset="0"/>
                <a:cs typeface="Arial" panose="020B0604020202020204" pitchFamily="34" charset="0"/>
              </a:rPr>
              <a:t>MySQL was created by a Swedish company - MySQL AB that was founded in 1995. It was acquired by Sun Microsystems in 2008; Sun was in turn acquired by Oracle Corporation in 2010.</a:t>
            </a:r>
          </a:p>
        </p:txBody>
      </p:sp>
      <p:pic>
        <p:nvPicPr>
          <p:cNvPr id="6" name="Picture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019017" y="3979638"/>
            <a:ext cx="4202657" cy="2185666"/>
          </a:xfrm>
          <a:prstGeom prst="rect">
            <a:avLst/>
          </a:prstGeom>
        </p:spPr>
      </p:pic>
      <p:sp>
        <p:nvSpPr>
          <p:cNvPr id="5" name="TextBox 4"/>
          <p:cNvSpPr txBox="1"/>
          <p:nvPr/>
        </p:nvSpPr>
        <p:spPr>
          <a:xfrm>
            <a:off x="190550" y="3687476"/>
            <a:ext cx="8109987" cy="1384995"/>
          </a:xfrm>
          <a:prstGeom prst="rect">
            <a:avLst/>
          </a:prstGeom>
          <a:noFill/>
        </p:spPr>
        <p:txBody>
          <a:bodyPr wrap="square" rtlCol="0">
            <a:spAutoFit/>
          </a:bodyPr>
          <a:lstStyle/>
          <a:p>
            <a:pPr algn="just"/>
            <a:r>
              <a:rPr lang="en-IN" sz="2000" dirty="0">
                <a:latin typeface="Palatino Linotype" panose="02040502050505030304" pitchFamily="18" charset="0"/>
              </a:rPr>
              <a:t>When you use MySQL, you’re actually using at least two programmes. One program is the MySQL server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mysqld</a:t>
            </a:r>
            <a:r>
              <a:rPr lang="en-IN" sz="2800" dirty="0">
                <a:latin typeface="Palatino Linotype" panose="02040502050505030304" pitchFamily="18" charset="0"/>
              </a:rPr>
              <a:t>)</a:t>
            </a:r>
            <a:r>
              <a:rPr lang="en-IN" sz="2000" i="1" dirty="0">
                <a:latin typeface="Palatino Linotype" panose="02040502050505030304" pitchFamily="18" charset="0"/>
              </a:rPr>
              <a:t> </a:t>
            </a:r>
            <a:r>
              <a:rPr lang="en-IN" sz="2000" dirty="0">
                <a:latin typeface="Palatino Linotype" panose="02040502050505030304" pitchFamily="18" charset="0"/>
              </a:rPr>
              <a:t>and other program is client program </a:t>
            </a:r>
            <a:r>
              <a:rPr lang="en-IN" sz="2800" dirty="0">
                <a:latin typeface="Palatino Linotype" panose="02040502050505030304" pitchFamily="18" charset="0"/>
              </a:rPr>
              <a:t>(</a:t>
            </a:r>
            <a:r>
              <a:rPr lang="en-IN" sz="3200" i="1" dirty="0">
                <a:solidFill>
                  <a:srgbClr val="FF0000"/>
                </a:solidFill>
                <a:latin typeface="Palatino Linotype" panose="02040502050505030304" pitchFamily="18" charset="0"/>
              </a:rPr>
              <a:t>mysql</a:t>
            </a:r>
            <a:r>
              <a:rPr lang="en-IN" sz="2800" dirty="0">
                <a:latin typeface="Palatino Linotype" panose="02040502050505030304" pitchFamily="18" charset="0"/>
              </a:rPr>
              <a:t>)</a:t>
            </a:r>
            <a:r>
              <a:rPr lang="en-IN" sz="2000" dirty="0">
                <a:latin typeface="Palatino Linotype" panose="02040502050505030304" pitchFamily="18" charset="0"/>
              </a:rPr>
              <a:t>  that connects to the database server.</a:t>
            </a:r>
            <a:endParaRPr lang="en-IN" sz="2000" i="1" dirty="0">
              <a:latin typeface="Palatino Linotype" panose="02040502050505030304" pitchFamily="18" charset="0"/>
            </a:endParaRPr>
          </a:p>
        </p:txBody>
      </p:sp>
      <p:pic>
        <p:nvPicPr>
          <p:cNvPr id="7" name="Picture 6">
            <a:extLst>
              <a:ext uri="{FF2B5EF4-FFF2-40B4-BE49-F238E27FC236}">
                <a16:creationId xmlns:a16="http://schemas.microsoft.com/office/drawing/2014/main" xmlns="" id="{8E6B27CC-8294-4EE8-8CB1-EBC184905CA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A590983-DD7A-4360-82A8-1746B5F859A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79809876"/>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arithmetic expression operators</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Arithmetic expressions perform mathematic operations on numbers. Some arithmetic expressions can also support date arithmetic.</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589856" y="1524000"/>
          <a:ext cx="8993641" cy="3428998"/>
        </p:xfrm>
        <a:graphic>
          <a:graphicData uri="http://schemas.openxmlformats.org/drawingml/2006/table">
            <a:tbl>
              <a:tblPr firstRow="1" bandRow="1">
                <a:tableStyleId>{5940675A-B579-460E-94D1-54222C63F5DA}</a:tableStyleId>
              </a:tblPr>
              <a:tblGrid>
                <a:gridCol w="1165392">
                  <a:extLst>
                    <a:ext uri="{9D8B030D-6E8A-4147-A177-3AD203B41FA5}">
                      <a16:colId xmlns:a16="http://schemas.microsoft.com/office/drawing/2014/main" xmlns="" val="20000"/>
                    </a:ext>
                  </a:extLst>
                </a:gridCol>
                <a:gridCol w="7828249">
                  <a:extLst>
                    <a:ext uri="{9D8B030D-6E8A-4147-A177-3AD203B41FA5}">
                      <a16:colId xmlns:a16="http://schemas.microsoft.com/office/drawing/2014/main" xmlns="" val="20001"/>
                    </a:ext>
                  </a:extLst>
                </a:gridCol>
              </a:tblGrid>
              <a:tr h="459556">
                <a:tc gridSpan="2">
                  <a:txBody>
                    <a:bodyPr/>
                    <a:lstStyle/>
                    <a:p>
                      <a:r>
                        <a:rPr kumimoji="0" lang="en-US" sz="2000" b="1" kern="1200" dirty="0">
                          <a:solidFill>
                            <a:srgbClr val="DFE100"/>
                          </a:solidFill>
                          <a:latin typeface="+mn-lt"/>
                          <a:ea typeface="+mn-ea"/>
                          <a:cs typeface="+mn-cs"/>
                        </a:rPr>
                        <a:t>Arithmetic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24206">
                <a:tc>
                  <a:txBody>
                    <a:bodyPr/>
                    <a:lstStyle/>
                    <a:p>
                      <a:r>
                        <a:rPr lang="en-US" u="none" dirty="0"/>
                        <a:t> </a:t>
                      </a:r>
                      <a:r>
                        <a:rPr kumimoji="0" lang="en-US" kern="1200" dirty="0">
                          <a:solidFill>
                            <a:srgbClr val="036883"/>
                          </a:solidFill>
                          <a:latin typeface="+mn-lt"/>
                          <a:ea typeface="+mn-ea"/>
                          <a:cs typeface="+mn-cs"/>
                        </a:rPr>
                        <a:t>$abs</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$abs: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1"/>
                  </a:ext>
                </a:extLst>
              </a:tr>
              <a:tr h="424206">
                <a:tc>
                  <a:txBody>
                    <a:bodyPr/>
                    <a:lstStyle/>
                    <a:p>
                      <a:r>
                        <a:rPr kumimoji="0" lang="en-US" kern="1200" dirty="0">
                          <a:solidFill>
                            <a:srgbClr val="036883"/>
                          </a:solidFill>
                          <a:latin typeface="+mn-lt"/>
                          <a:ea typeface="+mn-ea"/>
                          <a:cs typeface="+mn-cs"/>
                        </a:rPr>
                        <a:t> $add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$add: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 }</a:t>
                      </a:r>
                    </a:p>
                  </a:txBody>
                  <a:tcPr marL="91428" marR="91428" anchor="ctr"/>
                </a:tc>
                <a:extLst>
                  <a:ext uri="{0D108BD9-81ED-4DB2-BD59-A6C34878D82A}">
                    <a16:rowId xmlns:a16="http://schemas.microsoft.com/office/drawing/2014/main" xmlns="" val="10002"/>
                  </a:ext>
                </a:extLst>
              </a:tr>
              <a:tr h="424206">
                <a:tc>
                  <a:txBody>
                    <a:bodyPr/>
                    <a:lstStyle/>
                    <a:p>
                      <a:r>
                        <a:rPr kumimoji="0" lang="en-US" kern="1200" dirty="0">
                          <a:solidFill>
                            <a:srgbClr val="036883"/>
                          </a:solidFill>
                          <a:latin typeface="+mn-lt"/>
                          <a:ea typeface="+mn-ea"/>
                          <a:cs typeface="+mn-cs"/>
                        </a:rPr>
                        <a:t>$subtract</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$subtract: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3"/>
                  </a:ext>
                </a:extLst>
              </a:tr>
              <a:tr h="424206">
                <a:tc>
                  <a:txBody>
                    <a:bodyPr/>
                    <a:lstStyle/>
                    <a:p>
                      <a:r>
                        <a:rPr kumimoji="0" lang="en-US" kern="1200" dirty="0">
                          <a:solidFill>
                            <a:srgbClr val="036883"/>
                          </a:solidFill>
                          <a:latin typeface="+mn-lt"/>
                          <a:ea typeface="+mn-ea"/>
                          <a:cs typeface="+mn-cs"/>
                        </a:rPr>
                        <a:t>$multiply</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$multiply: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4"/>
                  </a:ext>
                </a:extLst>
              </a:tr>
              <a:tr h="424206">
                <a:tc>
                  <a:txBody>
                    <a:bodyPr/>
                    <a:lstStyle/>
                    <a:p>
                      <a:r>
                        <a:rPr kumimoji="0" lang="en-US" kern="1200" dirty="0">
                          <a:solidFill>
                            <a:srgbClr val="036883"/>
                          </a:solidFill>
                          <a:latin typeface="+mn-lt"/>
                          <a:ea typeface="+mn-ea"/>
                          <a:cs typeface="+mn-cs"/>
                        </a:rPr>
                        <a:t>$divide</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$divide: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5"/>
                  </a:ext>
                </a:extLst>
              </a:tr>
              <a:tr h="424206">
                <a:tc>
                  <a:txBody>
                    <a:bodyPr/>
                    <a:lstStyle/>
                    <a:p>
                      <a:r>
                        <a:rPr kumimoji="0" lang="en-US" kern="1200" dirty="0">
                          <a:solidFill>
                            <a:srgbClr val="036883"/>
                          </a:solidFill>
                          <a:latin typeface="+mn-lt"/>
                          <a:ea typeface="+mn-ea"/>
                          <a:cs typeface="+mn-cs"/>
                        </a:rPr>
                        <a:t>$mod</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$mod: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&lt;expression1&gt;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&lt;expression2&gt;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 }</a:t>
                      </a:r>
                    </a:p>
                  </a:txBody>
                  <a:tcPr marL="91428" marR="91428" anchor="ctr"/>
                </a:tc>
                <a:extLst>
                  <a:ext uri="{0D108BD9-81ED-4DB2-BD59-A6C34878D82A}">
                    <a16:rowId xmlns:a16="http://schemas.microsoft.com/office/drawing/2014/main" xmlns="" val="10006"/>
                  </a:ext>
                </a:extLst>
              </a:tr>
              <a:tr h="424206">
                <a:tc>
                  <a:txBody>
                    <a:bodyPr/>
                    <a:lstStyle/>
                    <a:p>
                      <a:r>
                        <a:rPr kumimoji="0" lang="en-US" kern="1200" dirty="0">
                          <a:solidFill>
                            <a:srgbClr val="036883"/>
                          </a:solidFill>
                          <a:latin typeface="+mn-lt"/>
                          <a:ea typeface="+mn-ea"/>
                          <a:cs typeface="+mn-cs"/>
                        </a:rPr>
                        <a:t>$trunc</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$trunc: </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&lt;number&gt;</a:t>
                      </a:r>
                      <a:r>
                        <a:rPr lang="en-US" dirty="0">
                          <a:solidFill>
                            <a:srgbClr val="049DC8"/>
                          </a:solidFill>
                          <a:latin typeface="Consolas" panose="020B0609020204030204" pitchFamily="49" charset="0"/>
                          <a:cs typeface="Calibri" panose="020F0502020204030204" pitchFamily="34" charset="0"/>
                        </a:rPr>
                        <a:t>'</a:t>
                      </a:r>
                      <a:r>
                        <a:rPr kumimoji="0" lang="en-US" sz="1800" kern="1200" dirty="0">
                          <a:solidFill>
                            <a:srgbClr val="049DC8"/>
                          </a:solidFill>
                          <a:latin typeface="Consolas" panose="020B0609020204030204" pitchFamily="49" charset="0"/>
                          <a:ea typeface="+mn-ea"/>
                          <a:cs typeface="Calibri" panose="020F0502020204030204" pitchFamily="34" charset="0"/>
                        </a:rPr>
                        <a:t> }</a:t>
                      </a:r>
                    </a:p>
                  </a:txBody>
                  <a:tcPr marL="91428" marR="91428" anchor="ctr"/>
                </a:tc>
                <a:extLst>
                  <a:ext uri="{0D108BD9-81ED-4DB2-BD59-A6C34878D82A}">
                    <a16:rowId xmlns:a16="http://schemas.microsoft.com/office/drawing/2014/main" xmlns="" val="10007"/>
                  </a:ext>
                </a:extLst>
              </a:tr>
            </a:tbl>
          </a:graphicData>
        </a:graphic>
      </p:graphicFrame>
      <p:sp>
        <p:nvSpPr>
          <p:cNvPr id="3" name="Rectangle 2"/>
          <p:cNvSpPr/>
          <p:nvPr/>
        </p:nvSpPr>
        <p:spPr>
          <a:xfrm>
            <a:off x="1672970" y="5181600"/>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 op: { $trunc: "$sal"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sal: true,  op : { $add: ['$sal', 1000] } } } ])</a:t>
            </a:r>
          </a:p>
        </p:txBody>
      </p:sp>
      <p:pic>
        <p:nvPicPr>
          <p:cNvPr id="8" name="Picture 7">
            <a:extLst>
              <a:ext uri="{FF2B5EF4-FFF2-40B4-BE49-F238E27FC236}">
                <a16:creationId xmlns:a16="http://schemas.microsoft.com/office/drawing/2014/main" xmlns="" id="{620615A4-C041-4835-A4DB-826E7A16EC3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FC45387D-2D20-4BA0-A6C7-FE63B00E844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48552087"/>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$ifNull(), $toUpper, $toLower, $concat, …</a:t>
            </a:r>
            <a:endParaRPr lang="en-US" dirty="0"/>
          </a:p>
        </p:txBody>
      </p:sp>
      <p:pic>
        <p:nvPicPr>
          <p:cNvPr id="3" name="Picture 2">
            <a:extLst>
              <a:ext uri="{FF2B5EF4-FFF2-40B4-BE49-F238E27FC236}">
                <a16:creationId xmlns:a16="http://schemas.microsoft.com/office/drawing/2014/main" xmlns="" id="{25A2E182-6962-4FBE-9FCC-A710B05B3D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18F5E61C-94E9-4070-B614-E3E2C903B3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98028994"/>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7" name="Rectangle 6"/>
          <p:cNvSpPr/>
          <p:nvPr/>
        </p:nvSpPr>
        <p:spPr>
          <a:xfrm>
            <a:off x="1677918" y="609602"/>
            <a:ext cx="8839525" cy="1200329"/>
          </a:xfrm>
          <a:prstGeom prst="rect">
            <a:avLst/>
          </a:prstGeom>
        </p:spPr>
        <p:txBody>
          <a:bodyPr wrap="square">
            <a:spAutoFit/>
          </a:bodyPr>
          <a:lstStyle/>
          <a:p>
            <a:r>
              <a:rPr lang="en-US" dirty="0">
                <a:latin typeface="Palatino Linotype" panose="02040502050505030304" pitchFamily="18" charset="0"/>
              </a:rPr>
              <a:t>Evaluates an expression and returns the value of the expression if the expression evaluates to a non-null value. If the expression evaluates to a null value, including instances of undefined values or missing fields, returns the value of the replacement expression.</a:t>
            </a:r>
            <a:endParaRPr lang="en-IN" dirty="0">
              <a:latin typeface="Palatino Linotype" panose="02040502050505030304" pitchFamily="18" charset="0"/>
            </a:endParaRPr>
          </a:p>
        </p:txBody>
      </p:sp>
      <p:graphicFrame>
        <p:nvGraphicFramePr>
          <p:cNvPr id="2" name="Table 1"/>
          <p:cNvGraphicFramePr>
            <a:graphicFrameLocks noGrp="1"/>
          </p:cNvGraphicFramePr>
          <p:nvPr/>
        </p:nvGraphicFramePr>
        <p:xfrm>
          <a:off x="1655160" y="1981202"/>
          <a:ext cx="8839525" cy="3581403"/>
        </p:xfrm>
        <a:graphic>
          <a:graphicData uri="http://schemas.openxmlformats.org/drawingml/2006/table">
            <a:tbl>
              <a:tblPr firstRow="1" bandRow="1">
                <a:tableStyleId>{5940675A-B579-460E-94D1-54222C63F5DA}</a:tableStyleId>
              </a:tblPr>
              <a:tblGrid>
                <a:gridCol w="8839525">
                  <a:extLst>
                    <a:ext uri="{9D8B030D-6E8A-4147-A177-3AD203B41FA5}">
                      <a16:colId xmlns:a16="http://schemas.microsoft.com/office/drawing/2014/main" xmlns="" val="20000"/>
                    </a:ext>
                  </a:extLst>
                </a:gridCol>
              </a:tblGrid>
              <a:tr h="511629">
                <a:tc>
                  <a:txBody>
                    <a:bodyPr/>
                    <a:lstStyle/>
                    <a:p>
                      <a:r>
                        <a:rPr lang="en-US" dirty="0">
                          <a:solidFill>
                            <a:srgbClr val="049DC8"/>
                          </a:solidFill>
                          <a:latin typeface="Consolas" panose="020B0609020204030204" pitchFamily="49" charset="0"/>
                          <a:cs typeface="Calibri" panose="020F0502020204030204" pitchFamily="34" charset="0"/>
                        </a:rPr>
                        <a:t> x: { $ifNull:[ '$&lt;expression&gt;', &lt;replacement-expression-if-null&gt; ] }</a:t>
                      </a:r>
                      <a:endParaRPr lang="en-US" dirty="0"/>
                    </a:p>
                  </a:txBody>
                  <a:tcPr marL="91428" marR="91428" anchor="ctr"/>
                </a:tc>
                <a:extLst>
                  <a:ext uri="{0D108BD9-81ED-4DB2-BD59-A6C34878D82A}">
                    <a16:rowId xmlns:a16="http://schemas.microsoft.com/office/drawing/2014/main" xmlns="" val="10000"/>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$toUpper: '$&lt;expression&gt;' }</a:t>
                      </a:r>
                      <a:endParaRPr lang="en-US" dirty="0"/>
                    </a:p>
                  </a:txBody>
                  <a:tcPr marL="91428" marR="91428" anchor="ctr"/>
                </a:tc>
                <a:extLst>
                  <a:ext uri="{0D108BD9-81ED-4DB2-BD59-A6C34878D82A}">
                    <a16:rowId xmlns:a16="http://schemas.microsoft.com/office/drawing/2014/main" xmlns="" val="10001"/>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$toLower: '$&lt;expression&gt;' }</a:t>
                      </a:r>
                      <a:endParaRPr lang="en-US" dirty="0"/>
                    </a:p>
                  </a:txBody>
                  <a:tcPr marL="91428" marR="91428" anchor="ctr"/>
                </a:tc>
                <a:extLst>
                  <a:ext uri="{0D108BD9-81ED-4DB2-BD59-A6C34878D82A}">
                    <a16:rowId xmlns:a16="http://schemas.microsoft.com/office/drawing/2014/main" xmlns="" val="10002"/>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$concat:[ '$&lt;expression1&gt;', '$&lt;expression2&gt;', ... ] }</a:t>
                      </a:r>
                      <a:endParaRPr lang="en-US" dirty="0"/>
                    </a:p>
                  </a:txBody>
                  <a:tcPr marL="91428" marR="91428" anchor="ctr"/>
                </a:tc>
                <a:extLst>
                  <a:ext uri="{0D108BD9-81ED-4DB2-BD59-A6C34878D82A}">
                    <a16:rowId xmlns:a16="http://schemas.microsoft.com/office/drawing/2014/main" xmlns="" val="10003"/>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$substr: [ &lt;string&gt;, &lt;start&gt;, &lt;length&gt; ] }</a:t>
                      </a:r>
                      <a:endParaRPr lang="en-US" dirty="0"/>
                    </a:p>
                  </a:txBody>
                  <a:tcPr marL="91428" marR="91428" anchor="ctr"/>
                </a:tc>
                <a:extLst>
                  <a:ext uri="{0D108BD9-81ED-4DB2-BD59-A6C34878D82A}">
                    <a16:rowId xmlns:a16="http://schemas.microsoft.com/office/drawing/2014/main" xmlns="" val="10004"/>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$size: '$&lt;expression&gt;' }</a:t>
                      </a:r>
                      <a:endParaRPr lang="en-US" dirty="0"/>
                    </a:p>
                  </a:txBody>
                  <a:tcPr marL="91428" marR="91428" anchor="ctr"/>
                </a:tc>
                <a:extLst>
                  <a:ext uri="{0D108BD9-81ED-4DB2-BD59-A6C34878D82A}">
                    <a16:rowId xmlns:a16="http://schemas.microsoft.com/office/drawing/2014/main" xmlns="" val="10005"/>
                  </a:ext>
                </a:extLst>
              </a:tr>
              <a:tr h="511629">
                <a:tc>
                  <a:txBody>
                    <a:bodyPr/>
                    <a:lstStyle/>
                    <a:p>
                      <a:r>
                        <a:rPr lang="en-US" dirty="0">
                          <a:solidFill>
                            <a:srgbClr val="049DC8"/>
                          </a:solidFill>
                          <a:latin typeface="Consolas" panose="020B0609020204030204" pitchFamily="49" charset="0"/>
                          <a:cs typeface="Calibri" panose="020F0502020204030204" pitchFamily="34" charset="0"/>
                        </a:rPr>
                        <a:t> x: { $arrayElemAt: ['$&lt;array&gt;', &lt;idx&gt; ] }</a:t>
                      </a:r>
                      <a:endParaRPr lang="en-US" dirty="0"/>
                    </a:p>
                  </a:txBody>
                  <a:tcPr marL="91428" marR="91428" anchor="ctr"/>
                </a:tc>
                <a:extLst>
                  <a:ext uri="{0D108BD9-81ED-4DB2-BD59-A6C34878D82A}">
                    <a16:rowId xmlns:a16="http://schemas.microsoft.com/office/drawing/2014/main" xmlns="" val="10006"/>
                  </a:ext>
                </a:extLst>
              </a:tr>
            </a:tbl>
          </a:graphicData>
        </a:graphic>
      </p:graphicFrame>
      <p:pic>
        <p:nvPicPr>
          <p:cNvPr id="5" name="Picture 4">
            <a:extLst>
              <a:ext uri="{FF2B5EF4-FFF2-40B4-BE49-F238E27FC236}">
                <a16:creationId xmlns:a16="http://schemas.microsoft.com/office/drawing/2014/main" xmlns="" id="{59CFF850-BB24-4B68-8352-944D2791D1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A554A6F-644F-44BC-BBD6-36A30196BF4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18135707"/>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$ifNull(), $toUpper(), $toLower(), $concat</a:t>
            </a:r>
          </a:p>
        </p:txBody>
      </p:sp>
      <p:sp>
        <p:nvSpPr>
          <p:cNvPr id="5" name="Rectangle 4"/>
          <p:cNvSpPr/>
          <p:nvPr/>
        </p:nvSpPr>
        <p:spPr>
          <a:xfrm>
            <a:off x="478582" y="1397675"/>
            <a:ext cx="11233248" cy="2957861"/>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{comm : { $ifNull: ['$comm', 'NA']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{sal: true, comm: true, "Gross Salary":  { $add: ['$sal', { $ifNull: [ '$comm', 0] } ] }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$toUpper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$toLower : '$ename'}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ename : { $concat : ['$ename', '$job']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$project: { favouriteFruit: { $size: '$favouriteFruit'}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op: { $arrayElemAt: ['$favouriteFruit', 1]}}}])</a:t>
            </a:r>
          </a:p>
        </p:txBody>
      </p:sp>
      <p:sp>
        <p:nvSpPr>
          <p:cNvPr id="2" name="Rectangle 1"/>
          <p:cNvSpPr/>
          <p:nvPr/>
        </p:nvSpPr>
        <p:spPr>
          <a:xfrm>
            <a:off x="478582" y="4832565"/>
            <a:ext cx="10981220" cy="369332"/>
          </a:xfrm>
          <a:prstGeom prst="rect">
            <a:avLst/>
          </a:prstGeom>
        </p:spPr>
        <p:txBody>
          <a:bodyPr wrap="square">
            <a:spAutoFit/>
          </a:bodyPr>
          <a:lstStyle/>
          <a:p>
            <a:r>
              <a:rPr lang="en-US" dirty="0">
                <a:solidFill>
                  <a:srgbClr val="FFBF00"/>
                </a:solidFill>
              </a:rPr>
              <a:t>db.emp.aggregate([ {$project: { x :{ $arrayElemAt: [ '$favouriteFruit', 1] } } }, {$match: { x: 'Orange' } } ])</a:t>
            </a:r>
          </a:p>
        </p:txBody>
      </p:sp>
      <p:pic>
        <p:nvPicPr>
          <p:cNvPr id="7" name="Picture 6">
            <a:extLst>
              <a:ext uri="{FF2B5EF4-FFF2-40B4-BE49-F238E27FC236}">
                <a16:creationId xmlns:a16="http://schemas.microsoft.com/office/drawing/2014/main" xmlns="" id="{78642539-B712-43EB-A9C0-9FEAA71B41A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63994707-592B-47A7-A0A9-AB1DE0A92C8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886443070"/>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date operators</a:t>
            </a:r>
            <a:endParaRPr lang="en-US" dirty="0"/>
          </a:p>
        </p:txBody>
      </p:sp>
      <p:pic>
        <p:nvPicPr>
          <p:cNvPr id="3" name="Picture 2">
            <a:extLst>
              <a:ext uri="{FF2B5EF4-FFF2-40B4-BE49-F238E27FC236}">
                <a16:creationId xmlns:a16="http://schemas.microsoft.com/office/drawing/2014/main" xmlns="" id="{5F2B0161-22B9-4796-95A2-85BF325393B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5A6CCC4-726E-4596-9612-1757C5FE8FB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000236"/>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date operators</a:t>
            </a:r>
          </a:p>
        </p:txBody>
      </p:sp>
      <p:graphicFrame>
        <p:nvGraphicFramePr>
          <p:cNvPr id="2" name="Table 1"/>
          <p:cNvGraphicFramePr>
            <a:graphicFrameLocks noGrp="1"/>
          </p:cNvGraphicFramePr>
          <p:nvPr/>
        </p:nvGraphicFramePr>
        <p:xfrm>
          <a:off x="1672970" y="1600200"/>
          <a:ext cx="8844473" cy="3048000"/>
        </p:xfrm>
        <a:graphic>
          <a:graphicData uri="http://schemas.openxmlformats.org/drawingml/2006/table">
            <a:tbl>
              <a:tblPr firstRow="1" bandRow="1">
                <a:tableStyleId>{5940675A-B579-460E-94D1-54222C63F5DA}</a:tableStyleId>
              </a:tblPr>
              <a:tblGrid>
                <a:gridCol w="1984154">
                  <a:extLst>
                    <a:ext uri="{9D8B030D-6E8A-4147-A177-3AD203B41FA5}">
                      <a16:colId xmlns:a16="http://schemas.microsoft.com/office/drawing/2014/main" xmlns="" val="20000"/>
                    </a:ext>
                  </a:extLst>
                </a:gridCol>
                <a:gridCol w="6860319">
                  <a:extLst>
                    <a:ext uri="{9D8B030D-6E8A-4147-A177-3AD203B41FA5}">
                      <a16:colId xmlns:a16="http://schemas.microsoft.com/office/drawing/2014/main" xmlns="" val="20001"/>
                    </a:ext>
                  </a:extLst>
                </a:gridCol>
              </a:tblGrid>
              <a:tr h="466164">
                <a:tc gridSpan="2">
                  <a:txBody>
                    <a:bodyPr/>
                    <a:lstStyle/>
                    <a:p>
                      <a:r>
                        <a:rPr kumimoji="0" lang="en-US" sz="2000" b="1" kern="1200" dirty="0">
                          <a:solidFill>
                            <a:srgbClr val="DFE100"/>
                          </a:solidFill>
                          <a:latin typeface="+mn-lt"/>
                          <a:ea typeface="+mn-ea"/>
                          <a:cs typeface="+mn-cs"/>
                        </a:rPr>
                        <a:t>Date expressions</a:t>
                      </a:r>
                    </a:p>
                  </a:txBody>
                  <a:tcPr marL="91428" marR="91428" anchor="ctr"/>
                </a:tc>
                <a:tc hMerge="1">
                  <a:txBody>
                    <a:bodyPr/>
                    <a:lstStyle/>
                    <a:p>
                      <a:endParaRPr kumimoji="0" lang="en-US" sz="1800" kern="1200" dirty="0">
                        <a:solidFill>
                          <a:srgbClr val="049DC8"/>
                        </a:solidFill>
                        <a:latin typeface="Consolas" panose="020B0609020204030204" pitchFamily="49" charset="0"/>
                        <a:ea typeface="+mn-ea"/>
                        <a:cs typeface="Calibri" panose="020F0502020204030204" pitchFamily="34" charset="0"/>
                      </a:endParaRPr>
                    </a:p>
                  </a:txBody>
                  <a:tcPr/>
                </a:tc>
                <a:extLst>
                  <a:ext uri="{0D108BD9-81ED-4DB2-BD59-A6C34878D82A}">
                    <a16:rowId xmlns:a16="http://schemas.microsoft.com/office/drawing/2014/main" xmlns="" val="10000"/>
                  </a:ext>
                </a:extLst>
              </a:tr>
              <a:tr h="430306">
                <a:tc>
                  <a:txBody>
                    <a:bodyPr/>
                    <a:lstStyle/>
                    <a:p>
                      <a:r>
                        <a:rPr kumimoji="0" lang="en-US" kern="1200" dirty="0">
                          <a:solidFill>
                            <a:srgbClr val="036883"/>
                          </a:solidFill>
                          <a:latin typeface="+mn-lt"/>
                          <a:ea typeface="+mn-ea"/>
                          <a:cs typeface="+mn-cs"/>
                        </a:rPr>
                        <a:t> $dayOfMonth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$dayOfMonth: '$&lt;</a:t>
                      </a:r>
                      <a:r>
                        <a:rPr lang="en-US" sz="1800" kern="1200" dirty="0">
                          <a:solidFill>
                            <a:srgbClr val="049DC8"/>
                          </a:solidFill>
                          <a:latin typeface="Consolas" panose="020B0609020204030204" pitchFamily="49" charset="0"/>
                          <a:ea typeface="+mn-ea"/>
                          <a:cs typeface="Calibri" panose="020F0502020204030204" pitchFamily="34" charset="0"/>
                        </a:rPr>
                        <a:t>dateExpr</a:t>
                      </a:r>
                      <a:r>
                        <a:rPr kumimoji="0" lang="en-US" sz="1800" kern="1200" dirty="0">
                          <a:solidFill>
                            <a:srgbClr val="049DC8"/>
                          </a:solidFill>
                          <a:latin typeface="Consolas" panose="020B0609020204030204" pitchFamily="49" charset="0"/>
                          <a:ea typeface="+mn-ea"/>
                          <a:cs typeface="Calibri" panose="020F0502020204030204" pitchFamily="34" charset="0"/>
                        </a:rPr>
                        <a:t>ession&gt;' }</a:t>
                      </a:r>
                    </a:p>
                  </a:txBody>
                  <a:tcPr marL="91428" marR="91428" anchor="ctr"/>
                </a:tc>
                <a:extLst>
                  <a:ext uri="{0D108BD9-81ED-4DB2-BD59-A6C34878D82A}">
                    <a16:rowId xmlns:a16="http://schemas.microsoft.com/office/drawing/2014/main" xmlns="" val="10001"/>
                  </a:ext>
                </a:extLst>
              </a:tr>
              <a:tr h="430306">
                <a:tc>
                  <a:txBody>
                    <a:bodyPr/>
                    <a:lstStyle/>
                    <a:p>
                      <a:r>
                        <a:rPr kumimoji="0" lang="en-US" kern="1200" dirty="0">
                          <a:solidFill>
                            <a:srgbClr val="036883"/>
                          </a:solidFill>
                          <a:latin typeface="+mn-lt"/>
                          <a:ea typeface="+mn-ea"/>
                          <a:cs typeface="+mn-cs"/>
                        </a:rPr>
                        <a:t> $dayOfWeek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$dayOfWeek: '$&lt;dateExpression&gt;' }</a:t>
                      </a:r>
                    </a:p>
                  </a:txBody>
                  <a:tcPr marL="91428" marR="91428" anchor="ctr"/>
                </a:tc>
                <a:extLst>
                  <a:ext uri="{0D108BD9-81ED-4DB2-BD59-A6C34878D82A}">
                    <a16:rowId xmlns:a16="http://schemas.microsoft.com/office/drawing/2014/main" xmlns="" val="10002"/>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$dayOfYear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$dayOfYear: '$&lt;dateExpression&gt;' }</a:t>
                      </a:r>
                    </a:p>
                  </a:txBody>
                  <a:tcPr marL="91428" marR="91428" anchor="ctr"/>
                </a:tc>
                <a:extLst>
                  <a:ext uri="{0D108BD9-81ED-4DB2-BD59-A6C34878D82A}">
                    <a16:rowId xmlns:a16="http://schemas.microsoft.com/office/drawing/2014/main" xmlns="" val="10003"/>
                  </a:ext>
                </a:extLst>
              </a:tr>
              <a:tr h="430306">
                <a:tc>
                  <a:txBody>
                    <a:bodyPr/>
                    <a:lstStyle/>
                    <a:p>
                      <a:r>
                        <a:rPr kumimoji="0" lang="en-US" kern="1200" dirty="0">
                          <a:solidFill>
                            <a:srgbClr val="036883"/>
                          </a:solidFill>
                          <a:latin typeface="+mn-lt"/>
                          <a:ea typeface="+mn-ea"/>
                          <a:cs typeface="+mn-cs"/>
                        </a:rPr>
                        <a:t> $month</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$month: '$&lt;dateExpression&gt;' }</a:t>
                      </a:r>
                    </a:p>
                  </a:txBody>
                  <a:tcPr marL="91428" marR="91428" anchor="ctr"/>
                </a:tc>
                <a:extLst>
                  <a:ext uri="{0D108BD9-81ED-4DB2-BD59-A6C34878D82A}">
                    <a16:rowId xmlns:a16="http://schemas.microsoft.com/office/drawing/2014/main" xmlns="" val="10004"/>
                  </a:ext>
                </a:extLst>
              </a:tr>
              <a:tr h="4303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a:solidFill>
                            <a:srgbClr val="036883"/>
                          </a:solidFill>
                          <a:latin typeface="+mn-lt"/>
                          <a:ea typeface="+mn-ea"/>
                          <a:cs typeface="+mn-cs"/>
                        </a:rPr>
                        <a:t> $week</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$week: '$&lt;dateExpression&gt;' }</a:t>
                      </a:r>
                    </a:p>
                  </a:txBody>
                  <a:tcPr marL="91428" marR="91428" anchor="ctr"/>
                </a:tc>
                <a:extLst>
                  <a:ext uri="{0D108BD9-81ED-4DB2-BD59-A6C34878D82A}">
                    <a16:rowId xmlns:a16="http://schemas.microsoft.com/office/drawing/2014/main" xmlns="" val="10005"/>
                  </a:ext>
                </a:extLst>
              </a:tr>
              <a:tr h="430306">
                <a:tc>
                  <a:txBody>
                    <a:bodyPr/>
                    <a:lstStyle/>
                    <a:p>
                      <a:r>
                        <a:rPr kumimoji="0" lang="en-US" kern="1200" dirty="0">
                          <a:solidFill>
                            <a:srgbClr val="036883"/>
                          </a:solidFill>
                          <a:latin typeface="+mn-lt"/>
                          <a:ea typeface="+mn-ea"/>
                          <a:cs typeface="+mn-cs"/>
                        </a:rPr>
                        <a:t> $year</a:t>
                      </a:r>
                    </a:p>
                  </a:txBody>
                  <a:tcPr marL="91428" marR="91428" anchor="ctr"/>
                </a:tc>
                <a:tc>
                  <a:txBody>
                    <a:bodyPr/>
                    <a:lstStyle/>
                    <a:p>
                      <a:r>
                        <a:rPr kumimoji="0"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x: </a:t>
                      </a:r>
                      <a:r>
                        <a:rPr kumimoji="0" lang="en-US" sz="1800" kern="1200" dirty="0">
                          <a:solidFill>
                            <a:srgbClr val="049DC8"/>
                          </a:solidFill>
                          <a:latin typeface="Consolas" panose="020B0609020204030204" pitchFamily="49" charset="0"/>
                          <a:ea typeface="+mn-ea"/>
                          <a:cs typeface="Calibri" panose="020F0502020204030204" pitchFamily="34" charset="0"/>
                        </a:rPr>
                        <a:t>{ $year: '$&lt;dateExpression&gt;' }</a:t>
                      </a:r>
                    </a:p>
                  </a:txBody>
                  <a:tcPr marL="91428" marR="91428" anchor="ctr"/>
                </a:tc>
                <a:extLst>
                  <a:ext uri="{0D108BD9-81ED-4DB2-BD59-A6C34878D82A}">
                    <a16:rowId xmlns:a16="http://schemas.microsoft.com/office/drawing/2014/main" xmlns="" val="10006"/>
                  </a:ext>
                </a:extLst>
              </a:tr>
            </a:tbl>
          </a:graphicData>
        </a:graphic>
      </p:graphicFrame>
      <p:sp>
        <p:nvSpPr>
          <p:cNvPr id="3" name="Rectangle 2"/>
          <p:cNvSpPr/>
          <p:nvPr/>
        </p:nvSpPr>
        <p:spPr>
          <a:xfrm>
            <a:off x="1670001" y="4942909"/>
            <a:ext cx="8844473"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Day: {$dayOfMonth: '$hiredate'}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 Month: {$month: '$hiredate'} } } ])</a:t>
            </a:r>
          </a:p>
        </p:txBody>
      </p:sp>
      <p:pic>
        <p:nvPicPr>
          <p:cNvPr id="5" name="Picture 4">
            <a:extLst>
              <a:ext uri="{FF2B5EF4-FFF2-40B4-BE49-F238E27FC236}">
                <a16:creationId xmlns:a16="http://schemas.microsoft.com/office/drawing/2014/main" xmlns="" id="{A7663D00-E026-4733-9825-F46E134C286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759D6A97-01D0-478C-B6E1-608ED2E6EA3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6681910"/>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$unwind</a:t>
            </a:r>
            <a:endParaRPr lang="en-US" dirty="0"/>
          </a:p>
        </p:txBody>
      </p:sp>
      <p:pic>
        <p:nvPicPr>
          <p:cNvPr id="3" name="Picture 2">
            <a:extLst>
              <a:ext uri="{FF2B5EF4-FFF2-40B4-BE49-F238E27FC236}">
                <a16:creationId xmlns:a16="http://schemas.microsoft.com/office/drawing/2014/main" xmlns="" id="{03E6E456-ADA1-419A-9CC0-CFD8446123A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A42B195D-4BDE-4D0D-BA78-490D38CCFBC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8986957"/>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$unwind</a:t>
            </a:r>
          </a:p>
        </p:txBody>
      </p:sp>
      <p:sp>
        <p:nvSpPr>
          <p:cNvPr id="7" name="Rectangle 6"/>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Deconstructs an array field from the input documents to output a document for each element.</a:t>
            </a:r>
            <a:endParaRPr lang="en-IN" dirty="0">
              <a:latin typeface="Palatino Linotype" panose="02040502050505030304" pitchFamily="18" charset="0"/>
            </a:endParaRP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$unwind: '$&lt;field path&gt;'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{favouriteColor: true}}, {$unwind: '$favouriteColor'} ])</a:t>
            </a:r>
          </a:p>
        </p:txBody>
      </p:sp>
      <p:pic>
        <p:nvPicPr>
          <p:cNvPr id="9" name="Picture 8">
            <a:extLst>
              <a:ext uri="{FF2B5EF4-FFF2-40B4-BE49-F238E27FC236}">
                <a16:creationId xmlns:a16="http://schemas.microsoft.com/office/drawing/2014/main" xmlns="" id="{66F56F40-C9C3-47B6-8497-B6686D19CDD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13736AE2-7B94-4242-8995-1FBD01B9C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67230"/>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a:t>
            </a:r>
            <a:endParaRPr lang="en-US" dirty="0"/>
          </a:p>
        </p:txBody>
      </p:sp>
      <p:sp>
        <p:nvSpPr>
          <p:cNvPr id="3" name="Rectangle 2"/>
          <p:cNvSpPr/>
          <p:nvPr/>
        </p:nvSpPr>
        <p:spPr>
          <a:xfrm>
            <a:off x="1942847" y="2861953"/>
            <a:ext cx="8304719" cy="1477328"/>
          </a:xfrm>
          <a:prstGeom prst="rect">
            <a:avLst/>
          </a:prstGeom>
          <a:noFill/>
        </p:spPr>
        <p:txBody>
          <a:bodyPr wrap="square">
            <a:spAutoFit/>
          </a:bodyPr>
          <a:lstStyle/>
          <a:p>
            <a:r>
              <a:rPr lang="en-US" dirty="0">
                <a:solidFill>
                  <a:srgbClr val="222222"/>
                </a:solidFill>
                <a:latin typeface="Palatino Linotype" panose="02040502050505030304" pitchFamily="18" charset="0"/>
              </a:rPr>
              <a:t>Groups documents by some specified expression and outputs to the next stage a document for each distinct grouping. The output documents contain an _id field which contains the distinct group by key. The output documents can also contain computed fields that hold the values of some accumulator expression grouped by the $group’s _id field.</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34D37DBD-332D-4265-B6EF-059AC39031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3EA6A7D-C26C-4199-8500-F75CC92C6E7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22292890"/>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7" name="Rectangle 6"/>
          <p:cNvSpPr/>
          <p:nvPr/>
        </p:nvSpPr>
        <p:spPr>
          <a:xfrm>
            <a:off x="1490402" y="762002"/>
            <a:ext cx="9176210"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4" name="Rectangle 3"/>
          <p:cNvSpPr/>
          <p:nvPr/>
        </p:nvSpPr>
        <p:spPr>
          <a:xfrm>
            <a:off x="1490401" y="1524001"/>
            <a:ext cx="9176211"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'$&lt;expression&gt;', &lt;field1&gt;: { &lt;accumulator1&gt; : &lt;expression1&gt; }, ... } }</a:t>
            </a:r>
          </a:p>
        </p:txBody>
      </p:sp>
      <p:sp>
        <p:nvSpPr>
          <p:cNvPr id="5" name="Rectangle 4"/>
          <p:cNvSpPr/>
          <p:nvPr/>
        </p:nvSpPr>
        <p:spPr>
          <a:xfrm>
            <a:off x="1490401" y="5013452"/>
            <a:ext cx="8942693" cy="1295868"/>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count: {$sum: 1}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null, total: {$sum: "$sal"} } }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{$group: {_id: "$job", count: {$sum: 1} } } ])</a:t>
            </a:r>
          </a:p>
        </p:txBody>
      </p:sp>
      <p:pic>
        <p:nvPicPr>
          <p:cNvPr id="8" name="Picture 7">
            <a:extLst>
              <a:ext uri="{FF2B5EF4-FFF2-40B4-BE49-F238E27FC236}">
                <a16:creationId xmlns:a16="http://schemas.microsoft.com/office/drawing/2014/main" xmlns="" id="{17DAE6BF-ECDE-42E9-9B8E-2C613750D7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8C3A286-DFDD-4C3D-A276-F290E849EE7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graphicFrame>
        <p:nvGraphicFramePr>
          <p:cNvPr id="3" name="Table 2">
            <a:extLst>
              <a:ext uri="{FF2B5EF4-FFF2-40B4-BE49-F238E27FC236}">
                <a16:creationId xmlns:a16="http://schemas.microsoft.com/office/drawing/2014/main" xmlns="" id="{FB6AF766-7CEF-496D-9754-C711849E6839}"/>
              </a:ext>
            </a:extLst>
          </p:cNvPr>
          <p:cNvGraphicFramePr>
            <a:graphicFrameLocks noGrp="1"/>
          </p:cNvGraphicFramePr>
          <p:nvPr>
            <p:extLst>
              <p:ext uri="{D42A27DB-BD31-4B8C-83A1-F6EECF244321}">
                <p14:modId xmlns:p14="http://schemas.microsoft.com/office/powerpoint/2010/main" xmlns="" val="604266678"/>
              </p:ext>
            </p:extLst>
          </p:nvPr>
        </p:nvGraphicFramePr>
        <p:xfrm>
          <a:off x="1524000" y="2389232"/>
          <a:ext cx="9144000" cy="2407920"/>
        </p:xfrm>
        <a:graphic>
          <a:graphicData uri="http://schemas.openxmlformats.org/drawingml/2006/table">
            <a:tbl>
              <a:tblPr firstRow="1" bandRow="1">
                <a:tableStyleId>{5940675A-B579-460E-94D1-54222C63F5DA}</a:tableStyleId>
              </a:tblPr>
              <a:tblGrid>
                <a:gridCol w="1972578">
                  <a:extLst>
                    <a:ext uri="{9D8B030D-6E8A-4147-A177-3AD203B41FA5}">
                      <a16:colId xmlns:a16="http://schemas.microsoft.com/office/drawing/2014/main" xmlns="" val="20000"/>
                    </a:ext>
                  </a:extLst>
                </a:gridCol>
                <a:gridCol w="7171422">
                  <a:extLst>
                    <a:ext uri="{9D8B030D-6E8A-4147-A177-3AD203B41FA5}">
                      <a16:colId xmlns:a16="http://schemas.microsoft.com/office/drawing/2014/main" xmlns="" val="20001"/>
                    </a:ext>
                  </a:extLst>
                </a:gridCol>
              </a:tblGrid>
              <a:tr h="127000">
                <a:tc gridSpan="2">
                  <a:txBody>
                    <a:bodyPr/>
                    <a:lstStyle/>
                    <a:p>
                      <a:r>
                        <a:rPr lang="en-US" sz="2000" b="1" dirty="0">
                          <a:solidFill>
                            <a:srgbClr val="DFE100"/>
                          </a:solidFill>
                        </a:rPr>
                        <a:t>Accumulator Operator  -</a:t>
                      </a:r>
                      <a:r>
                        <a:rPr lang="en-US" sz="2000" b="1" baseline="0" dirty="0">
                          <a:solidFill>
                            <a:srgbClr val="DFE100"/>
                          </a:solidFill>
                        </a:rPr>
                        <a:t> </a:t>
                      </a:r>
                      <a:r>
                        <a:rPr kumimoji="0" lang="en-US" sz="2000" kern="1200" dirty="0">
                          <a:solidFill>
                            <a:schemeClr val="tx1"/>
                          </a:solidFill>
                          <a:latin typeface="+mn-lt"/>
                          <a:ea typeface="+mn-ea"/>
                          <a:cs typeface="+mn-cs"/>
                        </a:rPr>
                        <a:t> [ </a:t>
                      </a:r>
                      <a:r>
                        <a:rPr kumimoji="0" lang="en-US" sz="2000" kern="1200" dirty="0">
                          <a:solidFill>
                            <a:srgbClr val="C00000"/>
                          </a:solidFill>
                          <a:latin typeface="+mn-lt"/>
                          <a:ea typeface="+mn-ea"/>
                          <a:cs typeface="+mn-cs"/>
                        </a:rPr>
                        <a:t>$group  </a:t>
                      </a:r>
                      <a:r>
                        <a:rPr kumimoji="0" lang="en-US" sz="2000" kern="1200" baseline="0" dirty="0">
                          <a:solidFill>
                            <a:schemeClr val="tx1"/>
                          </a:solidFill>
                          <a:latin typeface="+mn-lt"/>
                          <a:ea typeface="+mn-ea"/>
                          <a:cs typeface="+mn-cs"/>
                        </a:rPr>
                        <a:t>and </a:t>
                      </a:r>
                      <a:r>
                        <a:rPr lang="en-US" sz="2000" dirty="0">
                          <a:solidFill>
                            <a:srgbClr val="C00000"/>
                          </a:solidFill>
                        </a:rPr>
                        <a:t>$project </a:t>
                      </a:r>
                      <a:r>
                        <a:rPr lang="en-US" sz="2000" dirty="0"/>
                        <a:t>stage ]</a:t>
                      </a:r>
                      <a:endParaRPr lang="en-US" sz="2000" b="1" dirty="0">
                        <a:solidFill>
                          <a:srgbClr val="DFE100"/>
                        </a:solidFill>
                      </a:endParaRPr>
                    </a:p>
                  </a:txBody>
                  <a:tcPr anchor="ctr"/>
                </a:tc>
                <a:tc hMerge="1">
                  <a:txBody>
                    <a:bodyPr/>
                    <a:lstStyle/>
                    <a:p>
                      <a:endParaRPr lang="en-US" dirty="0"/>
                    </a:p>
                  </a:txBody>
                  <a:tcPr/>
                </a:tc>
                <a:extLst>
                  <a:ext uri="{0D108BD9-81ED-4DB2-BD59-A6C34878D82A}">
                    <a16:rowId xmlns:a16="http://schemas.microsoft.com/office/drawing/2014/main" xmlns="" val="10000"/>
                  </a:ext>
                </a:extLst>
              </a:tr>
              <a:tr h="127000">
                <a:tc>
                  <a:txBody>
                    <a:bodyPr/>
                    <a:lstStyle/>
                    <a:p>
                      <a:r>
                        <a:rPr lang="en-US" dirty="0">
                          <a:solidFill>
                            <a:srgbClr val="036883"/>
                          </a:solidFill>
                        </a:rPr>
                        <a:t>  $avg</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$avg: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1"/>
                  </a:ext>
                </a:extLst>
              </a:tr>
              <a:tr h="127000">
                <a:tc>
                  <a:txBody>
                    <a:bodyPr/>
                    <a:lstStyle/>
                    <a:p>
                      <a:r>
                        <a:rPr lang="en-US" dirty="0">
                          <a:solidFill>
                            <a:srgbClr val="036883"/>
                          </a:solidFill>
                        </a:rPr>
                        <a:t>  $sum</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$sum: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txBody>
                  <a:tcPr/>
                </a:tc>
                <a:extLst>
                  <a:ext uri="{0D108BD9-81ED-4DB2-BD59-A6C34878D82A}">
                    <a16:rowId xmlns:a16="http://schemas.microsoft.com/office/drawing/2014/main" xmlns="" val="10002"/>
                  </a:ext>
                </a:extLst>
              </a:tr>
              <a:tr h="127000">
                <a:tc>
                  <a:txBody>
                    <a:bodyPr/>
                    <a:lstStyle/>
                    <a:p>
                      <a:r>
                        <a:rPr lang="en-US" dirty="0">
                          <a:solidFill>
                            <a:srgbClr val="036883"/>
                          </a:solidFill>
                        </a:rPr>
                        <a:t>  $min</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p>
                    <a:p>
                      <a:r>
                        <a:rPr lang="en-US" sz="1800" kern="1200" dirty="0">
                          <a:solidFill>
                            <a:srgbClr val="049DC8"/>
                          </a:solidFill>
                          <a:latin typeface="Consolas" panose="020B0609020204030204" pitchFamily="49" charset="0"/>
                          <a:ea typeface="+mn-ea"/>
                          <a:cs typeface="Calibri" panose="020F0502020204030204" pitchFamily="34" charset="0"/>
                        </a:rPr>
                        <a:t> x: { $min: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xmlns="" val="10003"/>
                  </a:ext>
                </a:extLst>
              </a:tr>
              <a:tr h="127000">
                <a:tc>
                  <a:txBody>
                    <a:bodyPr/>
                    <a:lstStyle/>
                    <a:p>
                      <a:r>
                        <a:rPr lang="en-US" dirty="0">
                          <a:solidFill>
                            <a:srgbClr val="036883"/>
                          </a:solidFill>
                        </a:rPr>
                        <a:t>  $max</a:t>
                      </a:r>
                    </a:p>
                  </a:txBody>
                  <a:tcPr anchor="ctr"/>
                </a:tc>
                <a:tc>
                  <a:txBody>
                    <a:bodyPr/>
                    <a:lstStyle/>
                    <a:p>
                      <a:r>
                        <a:rPr lang="en-US" dirty="0">
                          <a:solidFill>
                            <a:srgbClr val="049DC8"/>
                          </a:solidFill>
                          <a:latin typeface="Consolas" panose="020B0609020204030204" pitchFamily="49" charset="0"/>
                          <a:cs typeface="Calibri" panose="020F0502020204030204" pitchFamily="34" charset="0"/>
                        </a:rPr>
                        <a:t> x: </a:t>
                      </a:r>
                      <a:r>
                        <a:rPr lang="en-US" sz="1800" kern="1200" dirty="0">
                          <a:solidFill>
                            <a:srgbClr val="049DC8"/>
                          </a:solidFill>
                          <a:latin typeface="Consolas" panose="020B0609020204030204" pitchFamily="49" charset="0"/>
                          <a:ea typeface="+mn-ea"/>
                          <a:cs typeface="Calibri" panose="020F0502020204030204" pitchFamily="34" charset="0"/>
                        </a:rPr>
                        <a:t>{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a:t>
                      </a:r>
                    </a:p>
                    <a:p>
                      <a:r>
                        <a:rPr lang="en-US" sz="1800" kern="1200" dirty="0">
                          <a:solidFill>
                            <a:srgbClr val="049DC8"/>
                          </a:solidFill>
                          <a:latin typeface="Consolas" panose="020B0609020204030204" pitchFamily="49" charset="0"/>
                          <a:ea typeface="+mn-ea"/>
                          <a:cs typeface="Calibri" panose="020F0502020204030204" pitchFamily="34" charset="0"/>
                        </a:rPr>
                        <a:t> x: { $max: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&lt;expression&gt;</a:t>
                      </a:r>
                      <a:r>
                        <a:rPr lang="en-US" dirty="0">
                          <a:solidFill>
                            <a:srgbClr val="049DC8"/>
                          </a:solidFill>
                          <a:latin typeface="Consolas" panose="020B0609020204030204" pitchFamily="49" charset="0"/>
                          <a:cs typeface="Calibri" panose="020F0502020204030204" pitchFamily="34" charset="0"/>
                        </a:rPr>
                        <a:t>'</a:t>
                      </a:r>
                      <a:r>
                        <a:rPr lang="en-US" sz="1800" kern="1200" dirty="0">
                          <a:solidFill>
                            <a:srgbClr val="049DC8"/>
                          </a:solidFill>
                          <a:latin typeface="Consolas" panose="020B0609020204030204" pitchFamily="49" charset="0"/>
                          <a:ea typeface="+mn-ea"/>
                          <a:cs typeface="Calibri" panose="020F0502020204030204" pitchFamily="34" charset="0"/>
                        </a:rPr>
                        <a:t> ... ]  }</a:t>
                      </a:r>
                    </a:p>
                  </a:txBody>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xmlns="" val="206035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F56AA22-718B-48EE-BC0B-389C35895DB4}"/>
              </a:ext>
            </a:extLst>
          </p:cNvPr>
          <p:cNvSpPr/>
          <p:nvPr/>
        </p:nvSpPr>
        <p:spPr>
          <a:xfrm>
            <a:off x="335316" y="1382554"/>
            <a:ext cx="11447781" cy="2308023"/>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Why do we need databases (Use Case)?</a:t>
            </a:r>
          </a:p>
          <a:p>
            <a:endParaRPr lang="en-US" sz="2000" dirty="0">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We </a:t>
            </a:r>
            <a:r>
              <a:rPr lang="en-US" sz="2000" b="1" dirty="0">
                <a:solidFill>
                  <a:srgbClr val="222222"/>
                </a:solidFill>
                <a:latin typeface="Arial" panose="020B0604020202020204" pitchFamily="34" charset="0"/>
                <a:cs typeface="Arial" panose="020B0604020202020204" pitchFamily="34" charset="0"/>
              </a:rPr>
              <a:t>need databases</a:t>
            </a:r>
            <a:r>
              <a:rPr lang="en-US" sz="2000" dirty="0">
                <a:solidFill>
                  <a:srgbClr val="222222"/>
                </a:solidFill>
                <a:latin typeface="Arial" panose="020B0604020202020204" pitchFamily="34" charset="0"/>
                <a:cs typeface="Arial" panose="020B0604020202020204" pitchFamily="34" charset="0"/>
              </a:rPr>
              <a:t> because they organize data in a manner which allows us to </a:t>
            </a:r>
            <a:r>
              <a:rPr lang="en-US" sz="2000" dirty="0">
                <a:solidFill>
                  <a:srgbClr val="006C86"/>
                </a:solidFill>
                <a:latin typeface="Arial" panose="020B0604020202020204" pitchFamily="34" charset="0"/>
                <a:cs typeface="Arial" panose="020B0604020202020204" pitchFamily="34" charset="0"/>
              </a:rPr>
              <a:t>store</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query</a:t>
            </a:r>
            <a:r>
              <a:rPr lang="en-US" sz="2000" dirty="0">
                <a:solidFill>
                  <a:srgbClr val="222222"/>
                </a:solidFill>
                <a:latin typeface="Arial" panose="020B0604020202020204" pitchFamily="34" charset="0"/>
                <a:cs typeface="Arial" panose="020B0604020202020204" pitchFamily="34" charset="0"/>
              </a:rPr>
              <a:t>, </a:t>
            </a:r>
            <a:r>
              <a:rPr lang="en-US" sz="2000" dirty="0">
                <a:solidFill>
                  <a:srgbClr val="006C86"/>
                </a:solidFill>
                <a:latin typeface="Arial" panose="020B0604020202020204" pitchFamily="34" charset="0"/>
                <a:cs typeface="Arial" panose="020B0604020202020204" pitchFamily="34" charset="0"/>
              </a:rPr>
              <a:t>sort</a:t>
            </a:r>
            <a:r>
              <a:rPr lang="en-US" sz="2000" dirty="0">
                <a:solidFill>
                  <a:srgbClr val="222222"/>
                </a:solidFill>
                <a:latin typeface="Arial" panose="020B0604020202020204" pitchFamily="34" charset="0"/>
                <a:cs typeface="Arial" panose="020B0604020202020204" pitchFamily="34" charset="0"/>
              </a:rPr>
              <a:t>, and </a:t>
            </a:r>
            <a:r>
              <a:rPr lang="en-US" sz="2000" dirty="0">
                <a:solidFill>
                  <a:srgbClr val="006C86"/>
                </a:solidFill>
                <a:latin typeface="Arial" panose="020B0604020202020204" pitchFamily="34" charset="0"/>
                <a:cs typeface="Arial" panose="020B0604020202020204" pitchFamily="34" charset="0"/>
              </a:rPr>
              <a:t>manipulate</a:t>
            </a:r>
            <a:r>
              <a:rPr lang="en-US" sz="2000" dirty="0">
                <a:solidFill>
                  <a:srgbClr val="222222"/>
                </a:solidFill>
                <a:latin typeface="Arial" panose="020B0604020202020204" pitchFamily="34" charset="0"/>
                <a:cs typeface="Arial" panose="020B0604020202020204" pitchFamily="34" charset="0"/>
              </a:rPr>
              <a:t> data in various ways.</a:t>
            </a:r>
            <a:r>
              <a:rPr lang="en-US" sz="2000" dirty="0">
                <a:solidFill>
                  <a:srgbClr val="006C86"/>
                </a:solidFill>
                <a:latin typeface="Arial" panose="020B0604020202020204" pitchFamily="34" charset="0"/>
                <a:cs typeface="Arial" panose="020B0604020202020204" pitchFamily="34" charset="0"/>
              </a:rPr>
              <a:t> </a:t>
            </a:r>
            <a:r>
              <a:rPr lang="en-US" sz="2000" dirty="0">
                <a:solidFill>
                  <a:srgbClr val="C74C49"/>
                </a:solidFill>
                <a:latin typeface="Arial" panose="020B0604020202020204" pitchFamily="34" charset="0"/>
                <a:cs typeface="Arial" panose="020B0604020202020204" pitchFamily="34" charset="0"/>
              </a:rPr>
              <a:t>Databases allow us to do all this things.</a:t>
            </a:r>
          </a:p>
          <a:p>
            <a:endParaRPr lang="en-US" sz="2000" dirty="0">
              <a:solidFill>
                <a:srgbClr val="222222"/>
              </a:solidFill>
              <a:latin typeface="Arial" panose="020B0604020202020204" pitchFamily="34" charset="0"/>
              <a:cs typeface="Arial" panose="020B0604020202020204" pitchFamily="34" charset="0"/>
            </a:endParaRPr>
          </a:p>
          <a:p>
            <a:r>
              <a:rPr lang="en-US" sz="2000" dirty="0">
                <a:solidFill>
                  <a:srgbClr val="222222"/>
                </a:solidFill>
                <a:latin typeface="Arial" panose="020B0604020202020204" pitchFamily="34" charset="0"/>
                <a:cs typeface="Arial" panose="020B0604020202020204" pitchFamily="34" charset="0"/>
              </a:rPr>
              <a:t>Many companies collects data from different resource (like Weather data, Geographical data, Finance data, Scientific data, Transport data, Cultural data, etc.)</a:t>
            </a:r>
            <a:endParaRPr lang="en-US" sz="20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xmlns="" id="{CB338E01-6A4B-470B-891B-450FBF1E1147}"/>
              </a:ext>
            </a:extLst>
          </p:cNvPr>
          <p:cNvSpPr txBox="1">
            <a:spLocks/>
          </p:cNvSpPr>
          <p:nvPr/>
        </p:nvSpPr>
        <p:spPr>
          <a:xfrm>
            <a:off x="1936013" y="239699"/>
            <a:ext cx="8271442" cy="685711"/>
          </a:xfrm>
          <a:prstGeom prst="rect">
            <a:avLst/>
          </a:prstGeom>
          <a:solidFill>
            <a:schemeClr val="bg1"/>
          </a:solidFill>
        </p:spPr>
        <p:txBody>
          <a:bodyPr>
            <a:normAutofit/>
          </a:bodyPr>
          <a:lstStyle>
            <a:defPPr>
              <a:defRPr lang="en-US"/>
            </a:defPPr>
            <a:lvl1pPr lvl="0" algn="ctr">
              <a:spcBef>
                <a:spcPct val="0"/>
              </a:spcBef>
              <a:defRPr sz="3600" b="1">
                <a:latin typeface="Arial" pitchFamily="34" charset="0"/>
                <a:cs typeface="Arial" pitchFamily="34" charset="0"/>
              </a:defRPr>
            </a:lvl1pPr>
          </a:lstStyle>
          <a:p>
            <a:r>
              <a:rPr lang="en-US" dirty="0"/>
              <a:t>Introduction</a:t>
            </a:r>
          </a:p>
        </p:txBody>
      </p:sp>
      <p:pic>
        <p:nvPicPr>
          <p:cNvPr id="3" name="Picture 2">
            <a:extLst>
              <a:ext uri="{FF2B5EF4-FFF2-40B4-BE49-F238E27FC236}">
                <a16:creationId xmlns:a16="http://schemas.microsoft.com/office/drawing/2014/main" xmlns="" id="{A79EFBA9-80CB-44AC-ADF4-04DF365DAF5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DCF2AA4B-5D8D-4A20-B26E-30D7C9D95A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5146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dirty="0"/>
              <a:t>Structured Query Language</a:t>
            </a:r>
            <a:endParaRPr lang="en-US" dirty="0"/>
          </a:p>
        </p:txBody>
      </p:sp>
      <p:sp>
        <p:nvSpPr>
          <p:cNvPr id="3" name="Rectangle 2"/>
          <p:cNvSpPr/>
          <p:nvPr/>
        </p:nvSpPr>
        <p:spPr>
          <a:xfrm>
            <a:off x="226554" y="3581401"/>
            <a:ext cx="11737303" cy="2369880"/>
          </a:xfrm>
          <a:prstGeom prst="rect">
            <a:avLst/>
          </a:prstGeom>
        </p:spPr>
        <p:txBody>
          <a:bodyPr wrap="square">
            <a:spAutoFit/>
          </a:bodyPr>
          <a:lstStyle/>
          <a:p>
            <a:r>
              <a:rPr lang="en-US" sz="2400" dirty="0">
                <a:solidFill>
                  <a:srgbClr val="FF0000"/>
                </a:solidFill>
                <a:latin typeface="Palatino Linotype" panose="02040502050505030304" pitchFamily="18" charset="0"/>
                <a:cs typeface="Arial" panose="020B0604020202020204" pitchFamily="34" charset="0"/>
              </a:rPr>
              <a:t>Remember:</a:t>
            </a:r>
          </a:p>
          <a:p>
            <a:endParaRPr lang="en-IN" sz="800"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IN" sz="2000" dirty="0">
                <a:solidFill>
                  <a:srgbClr val="303030"/>
                </a:solidFill>
                <a:latin typeface="Palatino Linotype" panose="02040502050505030304" pitchFamily="18" charset="0"/>
              </a:rPr>
              <a:t>A </a:t>
            </a:r>
            <a:r>
              <a:rPr lang="en-IN" sz="2000" b="1" dirty="0">
                <a:solidFill>
                  <a:srgbClr val="303030"/>
                </a:solidFill>
                <a:latin typeface="Palatino Linotype" panose="02040502050505030304" pitchFamily="18" charset="0"/>
              </a:rPr>
              <a:t>NULL</a:t>
            </a:r>
            <a:r>
              <a:rPr lang="en-IN" sz="2000" dirty="0">
                <a:solidFill>
                  <a:srgbClr val="303030"/>
                </a:solidFill>
                <a:latin typeface="Palatino Linotype" panose="02040502050505030304" pitchFamily="18" charset="0"/>
              </a:rPr>
              <a:t> value is not treated as a </a:t>
            </a:r>
            <a:r>
              <a:rPr lang="en-IN" sz="2000" b="1" dirty="0">
                <a:solidFill>
                  <a:srgbClr val="303030"/>
                </a:solidFill>
                <a:latin typeface="Palatino Linotype" panose="02040502050505030304" pitchFamily="18" charset="0"/>
              </a:rPr>
              <a:t>blank</a:t>
            </a:r>
            <a:r>
              <a:rPr lang="en-IN" sz="2000" dirty="0">
                <a:solidFill>
                  <a:srgbClr val="303030"/>
                </a:solidFill>
                <a:latin typeface="Palatino Linotype" panose="02040502050505030304" pitchFamily="18" charset="0"/>
              </a:rPr>
              <a:t> or </a:t>
            </a:r>
            <a:r>
              <a:rPr lang="en-IN" sz="2000" b="1" dirty="0">
                <a:solidFill>
                  <a:srgbClr val="303030"/>
                </a:solidFill>
                <a:latin typeface="Palatino Linotype" panose="02040502050505030304" pitchFamily="18" charset="0"/>
              </a:rPr>
              <a:t>0</a:t>
            </a:r>
            <a:r>
              <a:rPr lang="en-IN" sz="2000" dirty="0">
                <a:solidFill>
                  <a:srgbClr val="303030"/>
                </a:solidFill>
                <a:latin typeface="Palatino Linotype" panose="02040502050505030304" pitchFamily="18" charset="0"/>
              </a:rPr>
              <a:t>.</a:t>
            </a:r>
          </a:p>
          <a:p>
            <a:pPr marL="342900" indent="-342900">
              <a:buFont typeface="Arial" panose="020B0604020202020204" pitchFamily="34" charset="0"/>
              <a:buChar char="•"/>
            </a:pPr>
            <a:endParaRPr lang="en-IN" sz="800" dirty="0">
              <a:solidFill>
                <a:srgbClr val="303030"/>
              </a:solidFill>
              <a:latin typeface="Palatino Linotype" panose="02040502050505030304" pitchFamily="18"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Degree d(R)</a:t>
            </a:r>
            <a:r>
              <a:rPr lang="en-US" sz="2000" dirty="0">
                <a:solidFill>
                  <a:srgbClr val="303030"/>
                </a:solidFill>
                <a:latin typeface="Palatino Linotype" panose="02040502050505030304" pitchFamily="18" charset="0"/>
              </a:rPr>
              <a:t>: Total no. of attributes/columns present in a relation/table is called degree of the relation and is denoted by </a:t>
            </a:r>
            <a:r>
              <a:rPr lang="en-US" sz="2000" b="1" dirty="0">
                <a:solidFill>
                  <a:srgbClr val="303030"/>
                </a:solidFill>
                <a:latin typeface="Palatino Linotype" panose="02040502050505030304" pitchFamily="18" charset="0"/>
              </a:rPr>
              <a:t>d(R).</a:t>
            </a:r>
          </a:p>
          <a:p>
            <a:pPr marL="342900" indent="-342900">
              <a:buFont typeface="Arial" panose="020B0604020202020204" pitchFamily="34" charset="0"/>
              <a:buChar char="•"/>
            </a:pPr>
            <a:endParaRPr lang="en-IN" sz="800" b="1" i="1" dirty="0">
              <a:solidFill>
                <a:srgbClr val="006C86"/>
              </a:solidFill>
              <a:latin typeface="Palatino Linotype" panose="02040502050505030304" pitchFamily="18" charset="0"/>
              <a:cs typeface="Segoe UI Light" panose="020B0502040204020203" pitchFamily="34" charset="0"/>
            </a:endParaRPr>
          </a:p>
          <a:p>
            <a:pPr marL="342900" indent="-342900">
              <a:buFont typeface="Arial" panose="020B0604020202020204" pitchFamily="34" charset="0"/>
              <a:buChar char="•"/>
            </a:pPr>
            <a:r>
              <a:rPr lang="en-US" sz="2000" b="1" dirty="0">
                <a:solidFill>
                  <a:srgbClr val="303030"/>
                </a:solidFill>
                <a:latin typeface="Palatino Linotype" panose="02040502050505030304" pitchFamily="18" charset="0"/>
              </a:rPr>
              <a:t>Cardinality |R|</a:t>
            </a:r>
            <a:r>
              <a:rPr lang="en-US" sz="2000" dirty="0">
                <a:solidFill>
                  <a:srgbClr val="303030"/>
                </a:solidFill>
                <a:latin typeface="Palatino Linotype" panose="02040502050505030304" pitchFamily="18" charset="0"/>
              </a:rPr>
              <a:t>: Total no. of tuples present in a relation or Rows present in a table, is called cardinality of a relation and is denoted by </a:t>
            </a:r>
            <a:r>
              <a:rPr lang="en-US" sz="2000" b="1" dirty="0">
                <a:solidFill>
                  <a:srgbClr val="303030"/>
                </a:solidFill>
                <a:latin typeface="Palatino Linotype" panose="02040502050505030304" pitchFamily="18" charset="0"/>
              </a:rPr>
              <a:t>|R|.</a:t>
            </a:r>
            <a:endParaRPr lang="en-IN" sz="2000" b="1"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8E6BD03A-FF84-4CDD-8E33-2B77D37166C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2C192075-49FF-4756-ACD2-9357A0CA3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pic>
        <p:nvPicPr>
          <p:cNvPr id="6" name="Picture 2" descr="Related image">
            <a:extLst>
              <a:ext uri="{FF2B5EF4-FFF2-40B4-BE49-F238E27FC236}">
                <a16:creationId xmlns:a16="http://schemas.microsoft.com/office/drawing/2014/main" xmlns="" id="{F856FC27-72EE-4CC4-B15F-B73F535AEDD5}"/>
              </a:ext>
            </a:extLst>
          </p:cNvPr>
          <p:cNvPicPr>
            <a:picLocks noChangeAspect="1" noChangeArrowheads="1"/>
          </p:cNvPicPr>
          <p:nvPr/>
        </p:nvPicPr>
        <p:blipFill>
          <a:blip r:embed="rId3" cstate="print"/>
          <a:srcRect/>
          <a:stretch>
            <a:fillRect/>
          </a:stretch>
        </p:blipFill>
        <p:spPr bwMode="auto">
          <a:xfrm>
            <a:off x="5723871" y="0"/>
            <a:ext cx="6131593" cy="2402922"/>
          </a:xfrm>
          <a:prstGeom prst="rect">
            <a:avLst/>
          </a:prstGeom>
          <a:noFill/>
        </p:spPr>
      </p:pic>
    </p:spTree>
    <p:extLst>
      <p:ext uri="{BB962C8B-B14F-4D97-AF65-F5344CB8AC3E}">
        <p14:creationId xmlns:p14="http://schemas.microsoft.com/office/powerpoint/2010/main" xmlns="" val="1052945662"/>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$group on multiple fields</a:t>
            </a:r>
            <a:endParaRPr lang="en-US" dirty="0"/>
          </a:p>
        </p:txBody>
      </p:sp>
      <p:pic>
        <p:nvPicPr>
          <p:cNvPr id="3" name="Picture 2">
            <a:extLst>
              <a:ext uri="{FF2B5EF4-FFF2-40B4-BE49-F238E27FC236}">
                <a16:creationId xmlns:a16="http://schemas.microsoft.com/office/drawing/2014/main" xmlns="" id="{7FEC26BE-F199-46EC-A19E-FCCE9FD929C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54E289CA-8130-4ABB-A941-2E2AED94BE0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70773759"/>
      </p:ext>
    </p:extLst>
  </p:cSld>
  <p:clrMapOvr>
    <a:masterClrMapping/>
  </p:clrMapOvr>
  <p:transition/>
</p:sld>
</file>

<file path=ppt/slides/slide6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$group  </a:t>
            </a:r>
          </a:p>
        </p:txBody>
      </p:sp>
      <p:sp>
        <p:nvSpPr>
          <p:cNvPr id="5" name="Rectangle 4"/>
          <p:cNvSpPr/>
          <p:nvPr/>
        </p:nvSpPr>
        <p:spPr>
          <a:xfrm>
            <a:off x="910630" y="2411596"/>
            <a:ext cx="9755982"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 $group: {_id: { job: "$job", deptno: "$deptno“ }, count : { $sum: 1 } } } ])</a:t>
            </a:r>
          </a:p>
        </p:txBody>
      </p:sp>
      <p:sp>
        <p:nvSpPr>
          <p:cNvPr id="8" name="Rectangle 7"/>
          <p:cNvSpPr/>
          <p:nvPr/>
        </p:nvSpPr>
        <p:spPr>
          <a:xfrm>
            <a:off x="1672970" y="1524001"/>
            <a:ext cx="876012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$group: { _id: { &lt;field1&gt;: '$&lt;expression&gt;', ... }, &lt;field1&gt;: { &lt;accumulator1&gt; : '$&lt;expression1'&gt; }, ... } }</a:t>
            </a:r>
          </a:p>
        </p:txBody>
      </p:sp>
      <p:sp>
        <p:nvSpPr>
          <p:cNvPr id="9" name="Rectangle 8"/>
          <p:cNvSpPr/>
          <p:nvPr/>
        </p:nvSpPr>
        <p:spPr>
          <a:xfrm>
            <a:off x="1672970" y="762002"/>
            <a:ext cx="8844473" cy="646331"/>
          </a:xfrm>
          <a:prstGeom prst="rect">
            <a:avLst/>
          </a:prstGeom>
        </p:spPr>
        <p:txBody>
          <a:bodyPr wrap="square">
            <a:spAutoFit/>
          </a:bodyPr>
          <a:lstStyle/>
          <a:p>
            <a:r>
              <a:rPr lang="en-US" dirty="0">
                <a:latin typeface="Palatino Linotype" panose="02040502050505030304" pitchFamily="18" charset="0"/>
              </a:rPr>
              <a:t>The _id field is mandatory; however, you can specify an _id value of null to calculate accumulated values for all the input documents as a whole.</a:t>
            </a:r>
            <a:endParaRPr lang="en-IN" dirty="0">
              <a:latin typeface="Palatino Linotype" panose="02040502050505030304" pitchFamily="18" charset="0"/>
            </a:endParaRPr>
          </a:p>
        </p:txBody>
      </p:sp>
      <p:sp>
        <p:nvSpPr>
          <p:cNvPr id="7" name="Footer Placeholder 2">
            <a:extLst>
              <a:ext uri="{FF2B5EF4-FFF2-40B4-BE49-F238E27FC236}">
                <a16:creationId xmlns:a16="http://schemas.microsoft.com/office/drawing/2014/main" xmlns="" id="{7A910DEB-15B2-4443-9CF1-669FBAA69A9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285446"/>
      </p:ext>
    </p:extLst>
  </p:cSld>
  <p:clrMapOvr>
    <a:masterClrMapping/>
  </p:clrMapOvr>
  <p:transition/>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$sort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Sorts all input documents and returns them to the pipeline in sorted order.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57BA3274-7AA2-4087-AE8F-51E23274D24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031593D-737C-4B80-998F-5B1F0E64265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34401654"/>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$sort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$sort: { &lt;field1&gt;: &lt;sort order&gt;, &lt;field2&gt;: &lt;sort order&gt; ... } }</a:t>
            </a:r>
          </a:p>
        </p:txBody>
      </p:sp>
      <p:sp>
        <p:nvSpPr>
          <p:cNvPr id="5" name="Rectangle 4"/>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{$sort: {ename: 1} } ])</a:t>
            </a:r>
          </a:p>
        </p:txBody>
      </p:sp>
      <p:sp>
        <p:nvSpPr>
          <p:cNvPr id="7" name="Footer Placeholder 2">
            <a:extLst>
              <a:ext uri="{FF2B5EF4-FFF2-40B4-BE49-F238E27FC236}">
                <a16:creationId xmlns:a16="http://schemas.microsoft.com/office/drawing/2014/main" xmlns="" id="{4CE73DB2-AB35-4063-8B9A-C075573D771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8210720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$limit</a:t>
            </a:r>
            <a:endParaRPr lang="en-US" dirty="0"/>
          </a:p>
        </p:txBody>
      </p:sp>
      <p:sp>
        <p:nvSpPr>
          <p:cNvPr id="3" name="Rectangle 2"/>
          <p:cNvSpPr/>
          <p:nvPr/>
        </p:nvSpPr>
        <p:spPr>
          <a:xfrm>
            <a:off x="1942847" y="2861953"/>
            <a:ext cx="8304719" cy="369332"/>
          </a:xfrm>
          <a:prstGeom prst="rect">
            <a:avLst/>
          </a:prstGeom>
          <a:noFill/>
        </p:spPr>
        <p:txBody>
          <a:bodyPr wrap="square">
            <a:spAutoFit/>
          </a:bodyPr>
          <a:lstStyle/>
          <a:p>
            <a:r>
              <a:rPr lang="en-US" dirty="0">
                <a:solidFill>
                  <a:srgbClr val="222222"/>
                </a:solidFill>
                <a:latin typeface="Palatino Linotype" panose="02040502050505030304" pitchFamily="18" charset="0"/>
              </a:rPr>
              <a:t>Limits the number of documents passed to the next stage in the pipeline.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B9A89EA9-62C2-452C-AB91-562009967D9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8086F6D6-750A-4E98-8FE3-E3A38A5886C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36596154"/>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$limit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$limit: &lt;positive integer&gt; }</a:t>
            </a:r>
          </a:p>
        </p:txBody>
      </p:sp>
      <p:sp>
        <p:nvSpPr>
          <p:cNvPr id="5" name="Rectangle 4"/>
          <p:cNvSpPr/>
          <p:nvPr/>
        </p:nvSpPr>
        <p:spPr>
          <a:xfrm>
            <a:off x="478582" y="2231648"/>
            <a:ext cx="11161240" cy="880369"/>
          </a:xfrm>
          <a:prstGeom prst="rect">
            <a:avLst/>
          </a:prstGeom>
        </p:spPr>
        <p:txBody>
          <a:bodyPr wrap="square">
            <a:spAutoFit/>
          </a:bodyPr>
          <a:lstStyle/>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{$limit: 2} ])</a:t>
            </a:r>
          </a:p>
          <a:p>
            <a:pPr marL="285750" indent="-285750">
              <a:lnSpc>
                <a:spcPct val="150000"/>
              </a:lnSpc>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{$project: {ename: true, sal: true, comm: true, total: {$add: ['$sal', '$comm']}}}, {$limit: 2} ])</a:t>
            </a:r>
          </a:p>
        </p:txBody>
      </p:sp>
      <p:pic>
        <p:nvPicPr>
          <p:cNvPr id="7" name="Picture 6">
            <a:extLst>
              <a:ext uri="{FF2B5EF4-FFF2-40B4-BE49-F238E27FC236}">
                <a16:creationId xmlns:a16="http://schemas.microsoft.com/office/drawing/2014/main" xmlns="" id="{E2F37F28-D403-4724-8AA8-0E100DC7F8B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3DB53351-B184-4A5E-9E17-AC516673035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58113770"/>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$skip</a:t>
            </a:r>
            <a:endParaRPr lang="en-US" dirty="0"/>
          </a:p>
        </p:txBody>
      </p:sp>
      <p:pic>
        <p:nvPicPr>
          <p:cNvPr id="3" name="Picture 2">
            <a:extLst>
              <a:ext uri="{FF2B5EF4-FFF2-40B4-BE49-F238E27FC236}">
                <a16:creationId xmlns:a16="http://schemas.microsoft.com/office/drawing/2014/main" xmlns="" id="{42BB9323-60F1-4F8A-9579-FA7E1066DBA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44465FC-1A99-4459-8198-19312332B57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42139230"/>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$skip</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$skip: &lt;positive integer&gt; }</a:t>
            </a:r>
          </a:p>
        </p:txBody>
      </p:sp>
      <p:sp>
        <p:nvSpPr>
          <p:cNvPr id="8" name="Rectangle 7"/>
          <p:cNvSpPr/>
          <p:nvPr/>
        </p:nvSpPr>
        <p:spPr>
          <a:xfrm>
            <a:off x="1672970" y="2231650"/>
            <a:ext cx="8844473" cy="369332"/>
          </a:xfrm>
          <a:prstGeom prst="rect">
            <a:avLst/>
          </a:prstGeom>
        </p:spPr>
        <p:txBody>
          <a:bodyPr wrap="square">
            <a:spAutoFit/>
          </a:bodyPr>
          <a:lstStyle/>
          <a:p>
            <a:pPr marL="285750" indent="-285750">
              <a:buFont typeface="Arial" panose="020B0604020202020204" pitchFamily="34" charset="0"/>
              <a:buChar char="•"/>
            </a:pPr>
            <a:r>
              <a:rPr lang="en-US" dirty="0">
                <a:solidFill>
                  <a:schemeClr val="tx1">
                    <a:lumMod val="95000"/>
                    <a:lumOff val="5000"/>
                  </a:schemeClr>
                </a:solidFill>
                <a:latin typeface="Calibri" panose="020F0502020204030204" pitchFamily="34" charset="0"/>
                <a:cs typeface="Calibri" panose="020F0502020204030204" pitchFamily="34" charset="0"/>
              </a:rPr>
              <a:t>db.emp.aggregate([ {$skip:2} ])</a:t>
            </a:r>
          </a:p>
        </p:txBody>
      </p:sp>
      <p:pic>
        <p:nvPicPr>
          <p:cNvPr id="5" name="Picture 4">
            <a:extLst>
              <a:ext uri="{FF2B5EF4-FFF2-40B4-BE49-F238E27FC236}">
                <a16:creationId xmlns:a16="http://schemas.microsoft.com/office/drawing/2014/main" xmlns="" id="{89D2ED19-7AC1-4C77-943E-80CA15941E7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CA90CCB-4475-42C7-8A36-DD8D64BB203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5070557"/>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$count</a:t>
            </a:r>
            <a:endParaRPr lang="en-US" dirty="0"/>
          </a:p>
        </p:txBody>
      </p:sp>
      <p:sp>
        <p:nvSpPr>
          <p:cNvPr id="3" name="Rectangle 2"/>
          <p:cNvSpPr/>
          <p:nvPr/>
        </p:nvSpPr>
        <p:spPr>
          <a:xfrm>
            <a:off x="1942847" y="2861953"/>
            <a:ext cx="8304719" cy="923330"/>
          </a:xfrm>
          <a:prstGeom prst="rect">
            <a:avLst/>
          </a:prstGeom>
          <a:noFill/>
        </p:spPr>
        <p:txBody>
          <a:bodyPr wrap="square">
            <a:spAutoFit/>
          </a:bodyPr>
          <a:lstStyle/>
          <a:p>
            <a:r>
              <a:rPr lang="en-US" dirty="0">
                <a:solidFill>
                  <a:srgbClr val="222222"/>
                </a:solidFill>
                <a:latin typeface="Palatino Linotype" panose="02040502050505030304" pitchFamily="18" charset="0"/>
              </a:rPr>
              <a:t>&lt;string&gt; is the name of the output field which has the count as its value. &lt;string&gt; must be a non-empty string, must not start with $ and must not contain the . character.</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885204E8-1AB4-4326-AF4A-B52AA9782E3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4668894-BA27-461C-92D6-D7E9064D707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34518411"/>
      </p:ext>
    </p:extLst>
  </p:cSld>
  <p:clrMapOvr>
    <a:masterClrMapping/>
  </p:clrMapOvr>
  <p:transition/>
</p:sld>
</file>

<file path=ppt/slides/slide6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$count</a:t>
            </a:r>
          </a:p>
        </p:txBody>
      </p:sp>
      <p:sp>
        <p:nvSpPr>
          <p:cNvPr id="4" name="Rectangle 3"/>
          <p:cNvSpPr/>
          <p:nvPr/>
        </p:nvSpPr>
        <p:spPr>
          <a:xfrm>
            <a:off x="1672970" y="1524000"/>
            <a:ext cx="8760124" cy="369332"/>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 $count: &lt;string&gt; }</a:t>
            </a:r>
          </a:p>
        </p:txBody>
      </p:sp>
      <p:sp>
        <p:nvSpPr>
          <p:cNvPr id="3" name="Rectangle 2"/>
          <p:cNvSpPr/>
          <p:nvPr/>
        </p:nvSpPr>
        <p:spPr>
          <a:xfrm>
            <a:off x="1752372" y="2362200"/>
            <a:ext cx="8680722" cy="1446550"/>
          </a:xfrm>
          <a:prstGeom prst="rect">
            <a:avLst/>
          </a:prstGeom>
        </p:spPr>
        <p:txBody>
          <a:bodyPr wrap="square">
            <a:spAutoFit/>
          </a:bodyPr>
          <a:lstStyle/>
          <a:p>
            <a:r>
              <a:rPr lang="en-US" sz="2200" dirty="0">
                <a:solidFill>
                  <a:srgbClr val="FC6F0D"/>
                </a:solidFill>
                <a:latin typeface="Calibri" panose="020F0502020204030204" pitchFamily="34" charset="0"/>
                <a:cs typeface="Calibri" panose="020F0502020204030204" pitchFamily="34" charset="0"/>
              </a:rPr>
              <a:t>db.collection.aggregate( [</a:t>
            </a:r>
          </a:p>
          <a:p>
            <a:r>
              <a:rPr lang="en-US" sz="2200" dirty="0">
                <a:solidFill>
                  <a:srgbClr val="FC6F0D"/>
                </a:solidFill>
                <a:latin typeface="Calibri" panose="020F0502020204030204" pitchFamily="34" charset="0"/>
                <a:cs typeface="Calibri" panose="020F0502020204030204" pitchFamily="34" charset="0"/>
              </a:rPr>
              <a:t>   { $group: { _id: null, myCount: { $sum: 1 } } },</a:t>
            </a:r>
          </a:p>
          <a:p>
            <a:r>
              <a:rPr lang="en-US" sz="2200" dirty="0">
                <a:solidFill>
                  <a:srgbClr val="FC6F0D"/>
                </a:solidFill>
                <a:latin typeface="Calibri" panose="020F0502020204030204" pitchFamily="34" charset="0"/>
                <a:cs typeface="Calibri" panose="020F0502020204030204" pitchFamily="34" charset="0"/>
              </a:rPr>
              <a:t>   { $project: { _id: 0 } }</a:t>
            </a:r>
          </a:p>
          <a:p>
            <a:r>
              <a:rPr lang="en-US" sz="2200" dirty="0">
                <a:solidFill>
                  <a:srgbClr val="FC6F0D"/>
                </a:solidFill>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xmlns="" id="{848028B6-8D0C-41F0-A1EC-82486C90662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997DE1BA-7EE3-4D4D-BA73-17DF2273ED6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280434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r">
              <a:spcBef>
                <a:spcPct val="0"/>
              </a:spcBef>
              <a:defRPr/>
            </a:pPr>
            <a:endParaRPr lang="en-US" sz="3600" b="1" i="1" dirty="0">
              <a:solidFill>
                <a:srgbClr val="FF9900"/>
              </a:solidFill>
              <a:latin typeface="Arial" pitchFamily="34" charset="0"/>
              <a:cs typeface="Arial" pitchFamily="34" charset="0"/>
            </a:endParaRPr>
          </a:p>
        </p:txBody>
      </p:sp>
      <p:sp>
        <p:nvSpPr>
          <p:cNvPr id="58370" name="AutoShape 2"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2"/>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What is SQL?</a:t>
            </a:r>
          </a:p>
        </p:txBody>
      </p:sp>
      <p:sp>
        <p:nvSpPr>
          <p:cNvPr id="3" name="Rectangle 2"/>
          <p:cNvSpPr/>
          <p:nvPr/>
        </p:nvSpPr>
        <p:spPr>
          <a:xfrm>
            <a:off x="334566" y="1065074"/>
            <a:ext cx="11449272" cy="1200329"/>
          </a:xfrm>
          <a:prstGeom prst="rect">
            <a:avLst/>
          </a:prstGeom>
        </p:spPr>
        <p:txBody>
          <a:bodyPr wrap="square">
            <a:spAutoFit/>
          </a:bodyPr>
          <a:lstStyle/>
          <a:p>
            <a:pPr algn="just"/>
            <a:r>
              <a:rPr lang="en-IN" sz="2400" dirty="0">
                <a:latin typeface="Palatino Linotype" panose="02040502050505030304" pitchFamily="18" charset="0"/>
                <a:cs typeface="Segoe UI Light" panose="020B0502040204020203" pitchFamily="34" charset="0"/>
              </a:rPr>
              <a:t>SQL Structured Query Language is a database language designed and developed for managing data in relational database management systems (RDBMS). SQL is common language for all Relational Databases.</a:t>
            </a:r>
          </a:p>
        </p:txBody>
      </p:sp>
      <p:pic>
        <p:nvPicPr>
          <p:cNvPr id="8" name="Picture 2" descr="https://cdncontribute.geeksforgeeks.org/wp-content/uploads/sql-commands.jpg"/>
          <p:cNvPicPr>
            <a:picLocks noChangeAspect="1" noChangeArrowheads="1"/>
          </p:cNvPicPr>
          <p:nvPr/>
        </p:nvPicPr>
        <p:blipFill>
          <a:blip r:embed="rId2" cstate="print"/>
          <a:srcRect/>
          <a:stretch>
            <a:fillRect/>
          </a:stretch>
        </p:blipFill>
        <p:spPr bwMode="auto">
          <a:xfrm>
            <a:off x="-1" y="2571745"/>
            <a:ext cx="12190413" cy="4286256"/>
          </a:xfrm>
          <a:prstGeom prst="rect">
            <a:avLst/>
          </a:prstGeom>
          <a:noFill/>
        </p:spPr>
      </p:pic>
      <p:pic>
        <p:nvPicPr>
          <p:cNvPr id="9" name="Picture 8">
            <a:extLst>
              <a:ext uri="{FF2B5EF4-FFF2-40B4-BE49-F238E27FC236}">
                <a16:creationId xmlns:a16="http://schemas.microsoft.com/office/drawing/2014/main" xmlns="" id="{79E2F7E0-237D-405E-B70C-608EDD8F295A}"/>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3BA47D71-F5AD-47B9-9F2A-A7061ECD18A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415780428"/>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JSON Datatype</a:t>
            </a:r>
          </a:p>
        </p:txBody>
      </p:sp>
      <p:pic>
        <p:nvPicPr>
          <p:cNvPr id="3" name="Picture 2">
            <a:extLst>
              <a:ext uri="{FF2B5EF4-FFF2-40B4-BE49-F238E27FC236}">
                <a16:creationId xmlns:a16="http://schemas.microsoft.com/office/drawing/2014/main" xmlns="" id="{1C2CEE16-8168-46A9-8871-7350854AFA7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960E15DC-DF9C-43C8-A76F-825A2145B6A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995241759"/>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a:t>
            </a:r>
          </a:p>
        </p:txBody>
      </p:sp>
      <p:sp>
        <p:nvSpPr>
          <p:cNvPr id="8" name="Rectangle 7"/>
          <p:cNvSpPr/>
          <p:nvPr/>
        </p:nvSpPr>
        <p:spPr>
          <a:xfrm>
            <a:off x="1828562" y="1480716"/>
            <a:ext cx="8533289" cy="2308324"/>
          </a:xfrm>
          <a:prstGeom prst="rect">
            <a:avLst/>
          </a:prstGeom>
          <a:solidFill>
            <a:srgbClr val="F9DAFE"/>
          </a:solidFill>
        </p:spPr>
        <p:txBody>
          <a:bodyPr wrap="square">
            <a:spAutoFit/>
          </a:bodyPr>
          <a:lstStyle/>
          <a:p>
            <a:pPr marL="347663" indent="-347663">
              <a:lnSpc>
                <a:spcPct val="200000"/>
              </a:lnSpc>
              <a:buFont typeface="Wingdings" pitchFamily="2" charset="2"/>
              <a:buChar char="§"/>
            </a:pPr>
            <a:r>
              <a:rPr lang="en-US" dirty="0">
                <a:latin typeface="Arial" pitchFamily="34" charset="0"/>
                <a:cs typeface="Arial" pitchFamily="34" charset="0"/>
              </a:rPr>
              <a:t>Data is in name/value pairs</a:t>
            </a:r>
          </a:p>
          <a:p>
            <a:pPr marL="347663" indent="-347663">
              <a:lnSpc>
                <a:spcPct val="200000"/>
              </a:lnSpc>
              <a:buFont typeface="Wingdings" pitchFamily="2" charset="2"/>
              <a:buChar char="§"/>
            </a:pPr>
            <a:r>
              <a:rPr lang="en-US" dirty="0">
                <a:latin typeface="Arial" pitchFamily="34" charset="0"/>
                <a:cs typeface="Arial" pitchFamily="34" charset="0"/>
              </a:rPr>
              <a:t>Data is separated </a:t>
            </a:r>
            <a:r>
              <a:rPr lang="en-US">
                <a:latin typeface="Arial" pitchFamily="34" charset="0"/>
                <a:cs typeface="Arial" pitchFamily="34" charset="0"/>
              </a:rPr>
              <a:t>by comm</a:t>
            </a:r>
            <a:endParaRPr lang="en-US" dirty="0">
              <a:latin typeface="Arial" pitchFamily="34" charset="0"/>
              <a:cs typeface="Arial" pitchFamily="34" charset="0"/>
            </a:endParaRPr>
          </a:p>
          <a:p>
            <a:pPr marL="347663" indent="-347663">
              <a:lnSpc>
                <a:spcPct val="200000"/>
              </a:lnSpc>
              <a:buFont typeface="Wingdings" pitchFamily="2" charset="2"/>
              <a:buChar char="§"/>
            </a:pPr>
            <a:r>
              <a:rPr lang="en-US" dirty="0">
                <a:latin typeface="Arial" pitchFamily="34" charset="0"/>
                <a:cs typeface="Arial" pitchFamily="34" charset="0"/>
              </a:rPr>
              <a:t>Curly braces hold objects</a:t>
            </a:r>
          </a:p>
          <a:p>
            <a:pPr marL="347663" indent="-347663">
              <a:lnSpc>
                <a:spcPct val="200000"/>
              </a:lnSpc>
              <a:buFont typeface="Wingdings" pitchFamily="2" charset="2"/>
              <a:buChar char="§"/>
            </a:pPr>
            <a:r>
              <a:rPr lang="en-US" dirty="0">
                <a:latin typeface="Arial" pitchFamily="34" charset="0"/>
                <a:cs typeface="Arial" pitchFamily="34" charset="0"/>
              </a:rPr>
              <a:t>Square brackets hold arrays</a:t>
            </a:r>
          </a:p>
        </p:txBody>
      </p:sp>
      <p:sp>
        <p:nvSpPr>
          <p:cNvPr id="9" name="Rectangle 8"/>
          <p:cNvSpPr/>
          <p:nvPr/>
        </p:nvSpPr>
        <p:spPr>
          <a:xfrm>
            <a:off x="1599992" y="947316"/>
            <a:ext cx="8990430" cy="369332"/>
          </a:xfrm>
          <a:prstGeom prst="rect">
            <a:avLst/>
          </a:prstGeom>
        </p:spPr>
        <p:txBody>
          <a:bodyPr wrap="square">
            <a:spAutoFit/>
          </a:bodyPr>
          <a:lstStyle/>
          <a:p>
            <a:r>
              <a:rPr lang="en-IN" dirty="0">
                <a:latin typeface="Arial" panose="020B0604020202020204" pitchFamily="34" charset="0"/>
                <a:cs typeface="Arial" panose="020B0604020202020204" pitchFamily="34" charset="0"/>
              </a:rPr>
              <a:t>JSON (JavaScript Object Notation) documents.</a:t>
            </a:r>
          </a:p>
        </p:txBody>
      </p:sp>
      <p:pic>
        <p:nvPicPr>
          <p:cNvPr id="5" name="Picture 4">
            <a:extLst>
              <a:ext uri="{FF2B5EF4-FFF2-40B4-BE49-F238E27FC236}">
                <a16:creationId xmlns:a16="http://schemas.microsoft.com/office/drawing/2014/main" xmlns="" id="{32683760-7A75-4DEF-AFC1-C85634B876B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474B099C-A401-455C-A568-C34653C2A6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65257160"/>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json.org/object.gif"/>
          <p:cNvPicPr>
            <a:picLocks noChangeAspect="1" noChangeArrowheads="1"/>
          </p:cNvPicPr>
          <p:nvPr/>
        </p:nvPicPr>
        <p:blipFill>
          <a:blip r:embed="rId2" cstate="print"/>
          <a:srcRect/>
          <a:stretch>
            <a:fillRect/>
          </a:stretch>
        </p:blipFill>
        <p:spPr bwMode="auto">
          <a:xfrm>
            <a:off x="2666653" y="1742611"/>
            <a:ext cx="6247587" cy="1260642"/>
          </a:xfrm>
          <a:prstGeom prst="rect">
            <a:avLst/>
          </a:prstGeom>
          <a:noFill/>
        </p:spPr>
      </p:pic>
      <p:sp>
        <p:nvSpPr>
          <p:cNvPr id="3" name="Rectangle 2"/>
          <p:cNvSpPr/>
          <p:nvPr/>
        </p:nvSpPr>
        <p:spPr>
          <a:xfrm>
            <a:off x="1828562" y="82821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object is an unordered set of name/value pairs.</a:t>
            </a:r>
          </a:p>
        </p:txBody>
      </p:sp>
      <p:sp>
        <p:nvSpPr>
          <p:cNvPr id="4" name="Rectangle 3"/>
          <p:cNvSpPr/>
          <p:nvPr/>
        </p:nvSpPr>
        <p:spPr>
          <a:xfrm>
            <a:off x="1828562" y="3810191"/>
            <a:ext cx="8533289" cy="369332"/>
          </a:xfrm>
          <a:prstGeom prst="rect">
            <a:avLst/>
          </a:prstGeom>
          <a:solidFill>
            <a:schemeClr val="bg1"/>
          </a:solidFill>
        </p:spPr>
        <p:txBody>
          <a:bodyPr wrap="square">
            <a:spAutoFit/>
          </a:bodyPr>
          <a:lstStyle/>
          <a:p>
            <a:r>
              <a:rPr lang="en-US" dirty="0">
                <a:latin typeface="Arial" pitchFamily="34" charset="0"/>
                <a:cs typeface="Arial" pitchFamily="34" charset="0"/>
              </a:rPr>
              <a:t>An array is an ordered collection of values.</a:t>
            </a:r>
          </a:p>
        </p:txBody>
      </p:sp>
      <p:pic>
        <p:nvPicPr>
          <p:cNvPr id="1028" name="Picture 4" descr="http://www.json.org/array.gif"/>
          <p:cNvPicPr>
            <a:picLocks noChangeAspect="1" noChangeArrowheads="1"/>
          </p:cNvPicPr>
          <p:nvPr/>
        </p:nvPicPr>
        <p:blipFill>
          <a:blip r:embed="rId3" cstate="print"/>
          <a:srcRect/>
          <a:stretch>
            <a:fillRect/>
          </a:stretch>
        </p:blipFill>
        <p:spPr bwMode="auto">
          <a:xfrm>
            <a:off x="2666653" y="4745121"/>
            <a:ext cx="6247587" cy="1348175"/>
          </a:xfrm>
          <a:prstGeom prst="rect">
            <a:avLst/>
          </a:prstGeom>
          <a:noFill/>
        </p:spPr>
      </p:pic>
      <p:pic>
        <p:nvPicPr>
          <p:cNvPr id="6" name="Picture 5">
            <a:extLst>
              <a:ext uri="{FF2B5EF4-FFF2-40B4-BE49-F238E27FC236}">
                <a16:creationId xmlns:a16="http://schemas.microsoft.com/office/drawing/2014/main" xmlns="" id="{BF20785D-6DA1-4966-901A-488BD3D906BA}"/>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669DBF74-05F0-45A6-84BF-098A9993E8D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99855276"/>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JSON_EXTRACT()</a:t>
            </a:r>
          </a:p>
        </p:txBody>
      </p:sp>
      <p:sp>
        <p:nvSpPr>
          <p:cNvPr id="3" name="Rectangle 2"/>
          <p:cNvSpPr/>
          <p:nvPr/>
        </p:nvSpPr>
        <p:spPr>
          <a:xfrm>
            <a:off x="550590" y="2276872"/>
            <a:ext cx="10801200" cy="2062103"/>
          </a:xfrm>
          <a:prstGeom prst="rect">
            <a:avLst/>
          </a:prstGeom>
          <a:noFill/>
        </p:spPr>
        <p:txBody>
          <a:bodyPr wrap="square">
            <a:spAutoFit/>
          </a:bodyPr>
          <a:lstStyle/>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('{"id" : "1001", "ename" : "saleel"}');</a:t>
            </a:r>
          </a:p>
          <a:p>
            <a:endParaRPr lang="en-IN" sz="1600" dirty="0">
              <a:latin typeface="Arial" panose="020B0604020202020204" pitchFamily="34"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 {"id" : "1001“ ,"ename" : "saleel"}, {"id" : "1002", "ename" : "sharmin", "mob" : "12345"} ]');</a:t>
            </a:r>
          </a:p>
          <a:p>
            <a:endParaRPr lang="en-IN" sz="1600" dirty="0">
              <a:latin typeface="Arial" panose="020B0604020202020204" pitchFamily="34" charset="0"/>
              <a:ea typeface="Times New Roman" panose="02020603050405020304" pitchFamily="18"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ea typeface="Times New Roman" panose="02020603050405020304" pitchFamily="18" charset="0"/>
              </a:rPr>
              <a:t> JSON_EXTRACT ('[ {"id" : "1001" ,"ename" : "saleel"}, {"id" : "1002", "ename" : "sharmin", "mob" : "12345"} ]', '$[0].id');</a:t>
            </a:r>
          </a:p>
          <a:p>
            <a:endParaRPr lang="en-IN" sz="1600" dirty="0">
              <a:latin typeface="Arial" panose="020B0604020202020204" pitchFamily="34" charset="0"/>
              <a:ea typeface="Times New Roman" panose="02020603050405020304" pitchFamily="18" charset="0"/>
              <a:cs typeface="Arial" panose="020B0604020202020204" pitchFamily="34" charset="0"/>
            </a:endParaRPr>
          </a:p>
          <a:p>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JSON_EXTRACT('{"id" : "1001", "ename" : "saleel"}', '$.ename');</a:t>
            </a:r>
          </a:p>
        </p:txBody>
      </p:sp>
      <p:sp>
        <p:nvSpPr>
          <p:cNvPr id="6" name="Rectangle 5"/>
          <p:cNvSpPr/>
          <p:nvPr/>
        </p:nvSpPr>
        <p:spPr>
          <a:xfrm>
            <a:off x="550590" y="1732364"/>
            <a:ext cx="8738658"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JSON_EXTRACT(json_doc, path[, path] ...)</a:t>
            </a:r>
          </a:p>
        </p:txBody>
      </p:sp>
      <p:pic>
        <p:nvPicPr>
          <p:cNvPr id="7" name="Picture 6">
            <a:extLst>
              <a:ext uri="{FF2B5EF4-FFF2-40B4-BE49-F238E27FC236}">
                <a16:creationId xmlns:a16="http://schemas.microsoft.com/office/drawing/2014/main" xmlns="" id="{1BCAF0A2-6801-4CE6-9A9A-2F112C86396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1219B260-17BE-4F6C-BBB0-571C48C4B2B0}"/>
              </a:ext>
            </a:extLst>
          </p:cNvPr>
          <p:cNvSpPr/>
          <p:nvPr/>
        </p:nvSpPr>
        <p:spPr>
          <a:xfrm>
            <a:off x="550590" y="1054740"/>
            <a:ext cx="9289032" cy="369332"/>
          </a:xfrm>
          <a:prstGeom prst="rect">
            <a:avLst/>
          </a:prstGeom>
        </p:spPr>
        <p:txBody>
          <a:bodyPr wrap="square">
            <a:spAutoFit/>
          </a:bodyPr>
          <a:lstStyle/>
          <a:p>
            <a:r>
              <a:rPr lang="en-US" dirty="0">
                <a:solidFill>
                  <a:srgbClr val="222222"/>
                </a:solidFill>
                <a:latin typeface="arial" panose="020B0604020202020204" pitchFamily="34" charset="0"/>
              </a:rPr>
              <a:t>In </a:t>
            </a:r>
            <a:r>
              <a:rPr lang="en-US" b="1" dirty="0">
                <a:solidFill>
                  <a:srgbClr val="222222"/>
                </a:solidFill>
                <a:latin typeface="arial" panose="020B0604020202020204" pitchFamily="34" charset="0"/>
              </a:rPr>
              <a:t>MySQL</a:t>
            </a:r>
            <a:r>
              <a:rPr lang="en-US" dirty="0">
                <a:solidFill>
                  <a:srgbClr val="222222"/>
                </a:solidFill>
                <a:latin typeface="arial" panose="020B0604020202020204" pitchFamily="34" charset="0"/>
              </a:rPr>
              <a:t>, the </a:t>
            </a:r>
            <a:r>
              <a:rPr lang="en-US" b="1" dirty="0">
                <a:solidFill>
                  <a:srgbClr val="222222"/>
                </a:solidFill>
                <a:latin typeface="arial" panose="020B0604020202020204" pitchFamily="34" charset="0"/>
              </a:rPr>
              <a:t>JSON_EXTRACT</a:t>
            </a:r>
            <a:r>
              <a:rPr lang="en-US" dirty="0">
                <a:solidFill>
                  <a:srgbClr val="222222"/>
                </a:solidFill>
                <a:latin typeface="arial" panose="020B0604020202020204" pitchFamily="34" charset="0"/>
              </a:rPr>
              <a:t>() function returns data from a JSON document.</a:t>
            </a:r>
            <a:endParaRPr lang="en-IN" dirty="0"/>
          </a:p>
        </p:txBody>
      </p:sp>
      <p:sp>
        <p:nvSpPr>
          <p:cNvPr id="9" name="Footer Placeholder 2">
            <a:extLst>
              <a:ext uri="{FF2B5EF4-FFF2-40B4-BE49-F238E27FC236}">
                <a16:creationId xmlns:a16="http://schemas.microsoft.com/office/drawing/2014/main" xmlns="" id="{D086D995-AA88-4EC4-8A4B-D16E1701186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22450721"/>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(Insert)</a:t>
            </a:r>
          </a:p>
        </p:txBody>
      </p:sp>
      <p:sp>
        <p:nvSpPr>
          <p:cNvPr id="5" name="Rectangle 4"/>
          <p:cNvSpPr/>
          <p:nvPr/>
        </p:nvSpPr>
        <p:spPr>
          <a:xfrm>
            <a:off x="334566" y="1034990"/>
            <a:ext cx="11377264"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334566" y="1948770"/>
            <a:ext cx="8838049" cy="400110"/>
          </a:xfrm>
          <a:prstGeom prst="rect">
            <a:avLst/>
          </a:prstGeom>
        </p:spPr>
        <p:txBody>
          <a:bodyPr wrap="square">
            <a:spAutoFit/>
          </a:bodyPr>
          <a:lstStyle/>
          <a:p>
            <a:r>
              <a:rPr lang="en-IN" sz="2000" dirty="0">
                <a:solidFill>
                  <a:srgbClr val="0077AA"/>
                </a:solidFill>
                <a:latin typeface="Liberation Mono"/>
              </a:rPr>
              <a:t>CREATE table EMPL (data json);</a:t>
            </a:r>
            <a:endParaRPr lang="en-US" sz="2000" dirty="0">
              <a:solidFill>
                <a:srgbClr val="0077AA"/>
              </a:solidFill>
              <a:latin typeface="Liberation Mono"/>
            </a:endParaRPr>
          </a:p>
        </p:txBody>
      </p:sp>
      <p:sp>
        <p:nvSpPr>
          <p:cNvPr id="7" name="Rectangle 6"/>
          <p:cNvSpPr/>
          <p:nvPr/>
        </p:nvSpPr>
        <p:spPr>
          <a:xfrm>
            <a:off x="334566" y="2604968"/>
            <a:ext cx="11377264" cy="3046988"/>
          </a:xfrm>
          <a:prstGeom prst="rect">
            <a:avLst/>
          </a:prstGeom>
        </p:spPr>
        <p:txBody>
          <a:bodyPr wrap="square">
            <a:spAutoFit/>
          </a:bodyPr>
          <a:lstStyle/>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"1001", "ename" : "saleel", "phone" : [123, 456]}</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"1002", "ename" : "sharmin" ,"phone" : [9922, 8811], "address" : "Paud Road"}</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ea typeface="Times New Roman" panose="02020603050405020304" pitchFamily="18" charset="0"/>
              </a:rPr>
              <a:t>{"empno" : "1003", "ename" : "vrushali", "phone" : [7788, 9977], "address" : {"city" : "Pune", "state" : "MH"}}</a:t>
            </a:r>
            <a:r>
              <a:rPr lang="en-US" sz="16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1600" dirty="0">
                <a:solidFill>
                  <a:srgbClr val="0077AA"/>
                </a:solidFill>
                <a:latin typeface="Arial" panose="020B0604020202020204" pitchFamily="34" charset="0"/>
                <a:cs typeface="Arial" panose="020B0604020202020204" pitchFamily="34" charset="0"/>
              </a:rPr>
              <a:t>INSERT</a:t>
            </a:r>
            <a:r>
              <a:rPr lang="en-US" sz="1600" dirty="0">
                <a:latin typeface="Arial" panose="020B0604020202020204" pitchFamily="34" charset="0"/>
                <a:ea typeface="Times New Roman" panose="02020603050405020304" pitchFamily="18" charset="0"/>
              </a:rPr>
              <a:t> </a:t>
            </a:r>
            <a:r>
              <a:rPr lang="en-US" sz="1600" dirty="0">
                <a:solidFill>
                  <a:srgbClr val="0077AA"/>
                </a:solidFill>
                <a:latin typeface="Arial" panose="020B0604020202020204" pitchFamily="34" charset="0"/>
                <a:cs typeface="Arial" panose="020B0604020202020204" pitchFamily="34" charset="0"/>
              </a:rPr>
              <a:t>INTO</a:t>
            </a:r>
            <a:r>
              <a:rPr lang="en-US" sz="1600" dirty="0">
                <a:latin typeface="Arial" panose="020B0604020202020204" pitchFamily="34" charset="0"/>
                <a:ea typeface="Times New Roman" panose="02020603050405020304" pitchFamily="18" charset="0"/>
              </a:rPr>
              <a:t> </a:t>
            </a:r>
            <a:r>
              <a:rPr lang="en-US" sz="1600" dirty="0">
                <a:latin typeface="Arial" panose="020B0604020202020204" pitchFamily="34" charset="0"/>
                <a:cs typeface="Arial" panose="020B0604020202020204" pitchFamily="34" charset="0"/>
              </a:rPr>
              <a:t>EMPL </a:t>
            </a:r>
            <a:r>
              <a:rPr lang="en-US" sz="1600" dirty="0">
                <a:solidFill>
                  <a:srgbClr val="0077AA"/>
                </a:solidFill>
                <a:latin typeface="Arial" panose="020B0604020202020204" pitchFamily="34" charset="0"/>
                <a:cs typeface="Arial" panose="020B0604020202020204" pitchFamily="34" charset="0"/>
              </a:rPr>
              <a:t>VALUES</a:t>
            </a:r>
            <a:r>
              <a:rPr lang="en-US" sz="1600" dirty="0">
                <a:latin typeface="Arial" panose="020B0604020202020204" pitchFamily="34" charset="0"/>
                <a:cs typeface="Arial" panose="020B0604020202020204" pitchFamily="34" charset="0"/>
              </a:rPr>
              <a:t> (' [</a:t>
            </a:r>
            <a:r>
              <a:rPr lang="en-US" sz="1600" dirty="0">
                <a:latin typeface="Arial" panose="020B0604020202020204" pitchFamily="34" charset="0"/>
                <a:ea typeface="Times New Roman" panose="02020603050405020304" pitchFamily="18" charset="0"/>
              </a:rPr>
              <a:t>{"empno" : "1004", "ename" : "ram" ,"phone" : [6672, 8811], "address" : "Paud Road"}, {"empno" : "1005", "ename" : "sham" ,"phone" : [6672, 8843], "address" : "Paud Road"} </a:t>
            </a:r>
            <a:r>
              <a:rPr lang="en-US" sz="1600" dirty="0">
                <a:latin typeface="Arial" panose="020B0604020202020204" pitchFamily="34" charset="0"/>
                <a:cs typeface="Arial" panose="020B0604020202020204" pitchFamily="34" charset="0"/>
              </a:rPr>
              <a:t>]');</a:t>
            </a:r>
          </a:p>
        </p:txBody>
      </p:sp>
      <p:pic>
        <p:nvPicPr>
          <p:cNvPr id="8" name="Picture 7">
            <a:extLst>
              <a:ext uri="{FF2B5EF4-FFF2-40B4-BE49-F238E27FC236}">
                <a16:creationId xmlns:a16="http://schemas.microsoft.com/office/drawing/2014/main" xmlns="" id="{75219474-B3B7-4CF5-9B4A-DA70FEBABEA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6C22A851-1E98-4603-832A-A9ABC22CB90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1379503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Datatype – JSON … (Select)</a:t>
            </a:r>
          </a:p>
        </p:txBody>
      </p:sp>
      <p:sp>
        <p:nvSpPr>
          <p:cNvPr id="5" name="Rectangle 4"/>
          <p:cNvSpPr/>
          <p:nvPr/>
        </p:nvSpPr>
        <p:spPr>
          <a:xfrm>
            <a:off x="478582" y="838202"/>
            <a:ext cx="11305256"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MySQL supports a native JSON data type that enables efficient access to data in JSON (JavaScript Object Notation) documents.</a:t>
            </a:r>
          </a:p>
        </p:txBody>
      </p:sp>
      <p:sp>
        <p:nvSpPr>
          <p:cNvPr id="6" name="Rectangle 5"/>
          <p:cNvSpPr/>
          <p:nvPr/>
        </p:nvSpPr>
        <p:spPr>
          <a:xfrm>
            <a:off x="478582" y="1484784"/>
            <a:ext cx="8838049" cy="400110"/>
          </a:xfrm>
          <a:prstGeom prst="rect">
            <a:avLst/>
          </a:prstGeom>
        </p:spPr>
        <p:txBody>
          <a:bodyPr wrap="square">
            <a:spAutoFit/>
          </a:bodyPr>
          <a:lstStyle/>
          <a:p>
            <a:r>
              <a:rPr lang="en-IN" sz="2000" dirty="0">
                <a:solidFill>
                  <a:srgbClr val="0077AA"/>
                </a:solidFill>
                <a:latin typeface="Liberation Mono"/>
              </a:rPr>
              <a:t>CREATE table E (data json);</a:t>
            </a:r>
            <a:endParaRPr lang="en-US" sz="2000" dirty="0">
              <a:solidFill>
                <a:srgbClr val="0077AA"/>
              </a:solidFill>
              <a:latin typeface="Liberation Mono"/>
            </a:endParaRPr>
          </a:p>
        </p:txBody>
      </p:sp>
      <p:sp>
        <p:nvSpPr>
          <p:cNvPr id="7" name="Rectangle 6"/>
          <p:cNvSpPr/>
          <p:nvPr/>
        </p:nvSpPr>
        <p:spPr>
          <a:xfrm>
            <a:off x="478582" y="1887055"/>
            <a:ext cx="8990430" cy="2262671"/>
          </a:xfrm>
          <a:prstGeom prst="rect">
            <a:avLst/>
          </a:prstGeom>
        </p:spPr>
        <p:txBody>
          <a:bodyPr wrap="square">
            <a:spAutoFit/>
          </a:bodyPr>
          <a:lstStyle/>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'$.phone[1]')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"$.address.city")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a:p>
            <a:pPr marL="342900" indent="-342900">
              <a:lnSpc>
                <a:spcPct val="150000"/>
              </a:lnSpc>
              <a:buFont typeface="Arial" panose="020B0604020202020204" pitchFamily="34" charset="0"/>
              <a:buChar char="•"/>
            </a:pPr>
            <a:r>
              <a:rPr lang="en-IN" sz="1600" dirty="0">
                <a:solidFill>
                  <a:srgbClr val="0077AA"/>
                </a:solidFill>
                <a:latin typeface="Arial" panose="020B0604020202020204" pitchFamily="34" charset="0"/>
                <a:cs typeface="Arial" panose="020B0604020202020204" pitchFamily="34" charset="0"/>
              </a:rPr>
              <a:t>SELECT</a:t>
            </a:r>
            <a:r>
              <a:rPr lang="en-IN" sz="1600" dirty="0">
                <a:latin typeface="Arial" panose="020B0604020202020204" pitchFamily="34" charset="0"/>
                <a:cs typeface="Arial" panose="020B0604020202020204" pitchFamily="34" charset="0"/>
              </a:rPr>
              <a:t> </a:t>
            </a:r>
            <a:r>
              <a:rPr lang="en-IN" sz="1600" dirty="0">
                <a:latin typeface="Arial" panose="020B0604020202020204" pitchFamily="34" charset="0"/>
                <a:ea typeface="Times New Roman" panose="02020603050405020304" pitchFamily="18" charset="0"/>
              </a:rPr>
              <a:t>json_extract (data, "$.empno", "$.ename" ) </a:t>
            </a:r>
            <a:r>
              <a:rPr lang="en-IN" sz="1600" dirty="0">
                <a:solidFill>
                  <a:srgbClr val="0077AA"/>
                </a:solidFill>
                <a:latin typeface="Arial" panose="020B0604020202020204" pitchFamily="34" charset="0"/>
                <a:cs typeface="Arial" panose="020B0604020202020204" pitchFamily="34" charset="0"/>
              </a:rPr>
              <a:t>FROM</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EMPL</a:t>
            </a:r>
            <a:r>
              <a:rPr lang="en-IN" sz="1600" dirty="0">
                <a:latin typeface="Arial" panose="020B0604020202020204" pitchFamily="34" charset="0"/>
                <a:cs typeface="Arial" panose="020B0604020202020204" pitchFamily="34" charset="0"/>
              </a:rPr>
              <a:t>;</a:t>
            </a:r>
          </a:p>
        </p:txBody>
      </p:sp>
      <p:pic>
        <p:nvPicPr>
          <p:cNvPr id="2" name="Picture 1"/>
          <p:cNvPicPr>
            <a:picLocks noChangeAspect="1"/>
          </p:cNvPicPr>
          <p:nvPr/>
        </p:nvPicPr>
        <p:blipFill>
          <a:blip r:embed="rId3" cstate="print"/>
          <a:stretch>
            <a:fillRect/>
          </a:stretch>
        </p:blipFill>
        <p:spPr>
          <a:xfrm>
            <a:off x="478582" y="4293096"/>
            <a:ext cx="10661347" cy="2209801"/>
          </a:xfrm>
          <a:prstGeom prst="rect">
            <a:avLst/>
          </a:prstGeom>
        </p:spPr>
      </p:pic>
      <p:pic>
        <p:nvPicPr>
          <p:cNvPr id="8" name="Picture 7">
            <a:extLst>
              <a:ext uri="{FF2B5EF4-FFF2-40B4-BE49-F238E27FC236}">
                <a16:creationId xmlns:a16="http://schemas.microsoft.com/office/drawing/2014/main" xmlns="" id="{DBFA55EB-8393-4A23-91B7-B251D2740BC3}"/>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B7897392-364F-4678-817D-A80E4F39691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43765632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mongoimport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The mongoimport tool imports content from an Extended JSON, CSV export created by mongoexport, or another third-party export tool.</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8171472A-BAC3-456A-A53F-3351D4785E6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C9EF7F7-CC1F-41D1-869B-B40E672E9F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xmlns="" id="{1A170423-1C4B-417E-90BC-37BBA1BAC3A2}"/>
              </a:ext>
            </a:extLst>
          </p:cNvPr>
          <p:cNvSpPr/>
          <p:nvPr/>
        </p:nvSpPr>
        <p:spPr>
          <a:xfrm>
            <a:off x="190550" y="4819799"/>
            <a:ext cx="11737303" cy="769441"/>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mongoimport</a:t>
            </a:r>
            <a:r>
              <a:rPr lang="en-US" sz="2200" dirty="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--host </a:t>
            </a:r>
            <a:r>
              <a:rPr lang="en-US" sz="2200" dirty="0">
                <a:latin typeface="Calibri" panose="020F0502020204030204" pitchFamily="34" charset="0"/>
                <a:cs typeface="Calibri" panose="020F0502020204030204" pitchFamily="34" charset="0"/>
              </a:rPr>
              <a:t>192.168.100.20 </a:t>
            </a:r>
            <a:r>
              <a:rPr lang="en-US" sz="2200" b="1" dirty="0">
                <a:latin typeface="Calibri" panose="020F0502020204030204" pitchFamily="34" charset="0"/>
                <a:cs typeface="Calibri" panose="020F0502020204030204" pitchFamily="34" charset="0"/>
              </a:rPr>
              <a:t>--port </a:t>
            </a:r>
            <a:r>
              <a:rPr lang="en-US" sz="2200" dirty="0">
                <a:latin typeface="Calibri" panose="020F0502020204030204" pitchFamily="34" charset="0"/>
                <a:cs typeface="Calibri" panose="020F0502020204030204" pitchFamily="34" charset="0"/>
              </a:rPr>
              <a:t>27017  </a:t>
            </a:r>
            <a:r>
              <a:rPr lang="en-US" sz="2200" b="1" dirty="0">
                <a:latin typeface="Calibri" panose="020F0502020204030204" pitchFamily="34" charset="0"/>
                <a:cs typeface="Calibri" panose="020F0502020204030204" pitchFamily="34" charset="0"/>
              </a:rPr>
              <a:t>--db </a:t>
            </a:r>
            <a:r>
              <a:rPr lang="en-US" sz="2200" dirty="0">
                <a:latin typeface="Calibri" panose="020F0502020204030204" pitchFamily="34" charset="0"/>
                <a:cs typeface="Calibri" panose="020F0502020204030204" pitchFamily="34" charset="0"/>
              </a:rPr>
              <a:t>db1 </a:t>
            </a:r>
            <a:r>
              <a:rPr lang="en-US" sz="2200" b="1" dirty="0">
                <a:latin typeface="Calibri" panose="020F0502020204030204" pitchFamily="34" charset="0"/>
                <a:cs typeface="Calibri" panose="020F0502020204030204" pitchFamily="34" charset="0"/>
              </a:rPr>
              <a:t>–collection</a:t>
            </a:r>
            <a:r>
              <a:rPr lang="en-US" sz="2200" dirty="0">
                <a:latin typeface="Calibri" panose="020F0502020204030204" pitchFamily="34" charset="0"/>
                <a:cs typeface="Calibri" panose="020F0502020204030204" pitchFamily="34" charset="0"/>
              </a:rPr>
              <a:t> emp  </a:t>
            </a:r>
            <a:r>
              <a:rPr lang="en-US" sz="2200" b="1" dirty="0">
                <a:latin typeface="Calibri" panose="020F0502020204030204" pitchFamily="34" charset="0"/>
                <a:cs typeface="Calibri" panose="020F0502020204030204" pitchFamily="34" charset="0"/>
              </a:rPr>
              <a:t>--type </a:t>
            </a:r>
            <a:r>
              <a:rPr lang="en-US" sz="2200" dirty="0">
                <a:latin typeface="Calibri" panose="020F0502020204030204" pitchFamily="34" charset="0"/>
                <a:cs typeface="Calibri" panose="020F0502020204030204" pitchFamily="34" charset="0"/>
              </a:rPr>
              <a:t>csv  </a:t>
            </a:r>
            <a:r>
              <a:rPr lang="en-US" sz="2200" b="1" dirty="0">
                <a:latin typeface="Calibri" panose="020F0502020204030204" pitchFamily="34" charset="0"/>
                <a:cs typeface="Calibri" panose="020F0502020204030204" pitchFamily="34" charset="0"/>
              </a:rPr>
              <a:t>--file </a:t>
            </a:r>
            <a:r>
              <a:rPr lang="en-US" sz="2200" dirty="0">
                <a:latin typeface="Calibri" panose="020F0502020204030204" pitchFamily="34" charset="0"/>
                <a:cs typeface="Calibri" panose="020F0502020204030204" pitchFamily="34" charset="0"/>
              </a:rPr>
              <a:t>d:\o.csv </a:t>
            </a:r>
            <a:r>
              <a:rPr lang="en-US" sz="2200" b="1" dirty="0">
                <a:latin typeface="Calibri" panose="020F0502020204030204" pitchFamily="34" charset="0"/>
                <a:cs typeface="Calibri" panose="020F0502020204030204" pitchFamily="34" charset="0"/>
              </a:rPr>
              <a:t>--fields </a:t>
            </a:r>
            <a:r>
              <a:rPr lang="en-US" sz="2200" dirty="0">
                <a:latin typeface="Calibri" panose="020F0502020204030204" pitchFamily="34" charset="0"/>
                <a:cs typeface="Calibri" panose="020F0502020204030204" pitchFamily="34" charset="0"/>
              </a:rPr>
              <a:t>"EMPNO, </a:t>
            </a:r>
            <a:r>
              <a:rPr lang="en-US" sz="2200">
                <a:latin typeface="Calibri" panose="020F0502020204030204" pitchFamily="34" charset="0"/>
                <a:cs typeface="Calibri" panose="020F0502020204030204" pitchFamily="34" charset="0"/>
              </a:rPr>
              <a:t>ENAME, JOB</a:t>
            </a:r>
            <a:r>
              <a:rPr lang="en-US" sz="2200" dirty="0">
                <a:latin typeface="Calibri" panose="020F0502020204030204" pitchFamily="34" charset="0"/>
                <a:cs typeface="Calibri" panose="020F0502020204030204" pitchFamily="34" charset="0"/>
              </a:rPr>
              <a:t>, MGR,HIREDATE, SAL, COMM, DEPTNO,BONUSID, USERNAME, PWD"</a:t>
            </a:r>
          </a:p>
        </p:txBody>
      </p:sp>
      <p:sp>
        <p:nvSpPr>
          <p:cNvPr id="7" name="TextBox 6">
            <a:extLst>
              <a:ext uri="{FF2B5EF4-FFF2-40B4-BE49-F238E27FC236}">
                <a16:creationId xmlns:a16="http://schemas.microsoft.com/office/drawing/2014/main" xmlns="" id="{123605C9-0378-4B01-BD11-85EAF0EF70A6}"/>
              </a:ext>
            </a:extLst>
          </p:cNvPr>
          <p:cNvSpPr txBox="1"/>
          <p:nvPr/>
        </p:nvSpPr>
        <p:spPr>
          <a:xfrm>
            <a:off x="190550" y="4156639"/>
            <a:ext cx="11161240" cy="400110"/>
          </a:xfrm>
          <a:prstGeom prst="rect">
            <a:avLst/>
          </a:prstGeom>
          <a:noFill/>
        </p:spPr>
        <p:txBody>
          <a:bodyPr wrap="square">
            <a:spAutoFit/>
          </a:bodyPr>
          <a:lstStyle/>
          <a:p>
            <a:r>
              <a:rPr lang="en-US" sz="2000" dirty="0">
                <a:solidFill>
                  <a:srgbClr val="0077AA"/>
                </a:solidFill>
                <a:latin typeface="Liberation Mono"/>
                <a:cs typeface="Arial" panose="020B0604020202020204" pitchFamily="34" charset="0"/>
              </a:rPr>
              <a:t>SELECT</a:t>
            </a:r>
            <a:r>
              <a:rPr lang="en-US" sz="2000" dirty="0">
                <a:latin typeface="Liberation Mono"/>
                <a:cs typeface="Arial" panose="020B0604020202020204" pitchFamily="34" charset="0"/>
              </a:rPr>
              <a:t> * </a:t>
            </a:r>
            <a:r>
              <a:rPr lang="en-US" sz="2000" dirty="0">
                <a:solidFill>
                  <a:srgbClr val="0077AA"/>
                </a:solidFill>
                <a:latin typeface="Liberation Mono"/>
                <a:cs typeface="Arial" panose="020B0604020202020204" pitchFamily="34" charset="0"/>
              </a:rPr>
              <a:t>FROM</a:t>
            </a:r>
            <a:r>
              <a:rPr lang="en-US" sz="2000" dirty="0">
                <a:latin typeface="Liberation Mono"/>
                <a:cs typeface="Arial" panose="020B0604020202020204" pitchFamily="34" charset="0"/>
              </a:rPr>
              <a:t> emp </a:t>
            </a:r>
            <a:r>
              <a:rPr lang="en-US" sz="2000" dirty="0">
                <a:solidFill>
                  <a:srgbClr val="0077AA"/>
                </a:solidFill>
                <a:latin typeface="Liberation Mono"/>
                <a:cs typeface="Arial" panose="020B0604020202020204" pitchFamily="34" charset="0"/>
              </a:rPr>
              <a:t>INTO</a:t>
            </a:r>
            <a:r>
              <a:rPr lang="en-US" sz="2000" dirty="0">
                <a:latin typeface="Liberation Mono"/>
                <a:cs typeface="Arial" panose="020B0604020202020204" pitchFamily="34" charset="0"/>
              </a:rPr>
              <a:t> </a:t>
            </a:r>
            <a:r>
              <a:rPr lang="en-US" sz="2000" dirty="0">
                <a:solidFill>
                  <a:srgbClr val="0077AA"/>
                </a:solidFill>
                <a:latin typeface="Liberation Mono"/>
                <a:cs typeface="Arial" panose="020B0604020202020204" pitchFamily="34" charset="0"/>
              </a:rPr>
              <a:t>OUTFILE</a:t>
            </a:r>
            <a:r>
              <a:rPr lang="en-US" sz="2000" dirty="0">
                <a:latin typeface="Liberation Mono"/>
                <a:cs typeface="Arial" panose="020B0604020202020204" pitchFamily="34" charset="0"/>
              </a:rPr>
              <a:t> "d:/o.csv" fields terminated by ',';</a:t>
            </a:r>
            <a:endParaRPr lang="en-IN" sz="2000" dirty="0">
              <a:latin typeface="Liberation Mono"/>
            </a:endParaRPr>
          </a:p>
        </p:txBody>
      </p:sp>
      <p:sp>
        <p:nvSpPr>
          <p:cNvPr id="8" name="Rectangle 7">
            <a:extLst>
              <a:ext uri="{FF2B5EF4-FFF2-40B4-BE49-F238E27FC236}">
                <a16:creationId xmlns:a16="http://schemas.microsoft.com/office/drawing/2014/main" xmlns="" id="{3C1D3109-BA33-49D8-A2C0-167F8831E7BC}"/>
              </a:ext>
            </a:extLst>
          </p:cNvPr>
          <p:cNvSpPr/>
          <p:nvPr/>
        </p:nvSpPr>
        <p:spPr>
          <a:xfrm>
            <a:off x="406574" y="786413"/>
            <a:ext cx="5693931" cy="1135247"/>
          </a:xfrm>
          <a:prstGeom prst="rect">
            <a:avLst/>
          </a:prstGeom>
        </p:spPr>
        <p:txBody>
          <a:bodyPr wrap="none">
            <a:spAutoFit/>
          </a:bodyPr>
          <a:lstStyle/>
          <a:p>
            <a:pPr>
              <a:lnSpc>
                <a:spcPct val="150000"/>
              </a:lnSpc>
            </a:pPr>
            <a:r>
              <a:rPr lang="en-US" sz="2400" dirty="0">
                <a:solidFill>
                  <a:schemeClr val="tx1">
                    <a:lumMod val="95000"/>
                    <a:lumOff val="5000"/>
                  </a:schemeClr>
                </a:solidFill>
              </a:rPr>
              <a:t>If not working then do changes in </a:t>
            </a:r>
            <a:r>
              <a:rPr lang="en-US" sz="2400" i="1" dirty="0">
                <a:solidFill>
                  <a:schemeClr val="tx1">
                    <a:lumMod val="95000"/>
                    <a:lumOff val="5000"/>
                  </a:schemeClr>
                </a:solidFill>
              </a:rPr>
              <a:t>my.ini</a:t>
            </a:r>
            <a:r>
              <a:rPr lang="en-US" sz="2400" dirty="0">
                <a:solidFill>
                  <a:schemeClr val="tx1">
                    <a:lumMod val="95000"/>
                    <a:lumOff val="5000"/>
                  </a:schemeClr>
                </a:solidFill>
              </a:rPr>
              <a:t> file.</a:t>
            </a:r>
          </a:p>
          <a:p>
            <a:pPr>
              <a:lnSpc>
                <a:spcPct val="150000"/>
              </a:lnSpc>
            </a:pPr>
            <a:r>
              <a:rPr lang="en-US" sz="2400" dirty="0">
                <a:solidFill>
                  <a:schemeClr val="tx1">
                    <a:lumMod val="95000"/>
                    <a:lumOff val="5000"/>
                  </a:schemeClr>
                </a:solidFill>
                <a:latin typeface="Gill Sans MT (Body)"/>
                <a:cs typeface="Arial" panose="020B0604020202020204" pitchFamily="34" charset="0"/>
              </a:rPr>
              <a:t>secure_file_priv = ""</a:t>
            </a:r>
          </a:p>
        </p:txBody>
      </p:sp>
    </p:spTree>
    <p:extLst>
      <p:ext uri="{BB962C8B-B14F-4D97-AF65-F5344CB8AC3E}">
        <p14:creationId xmlns:p14="http://schemas.microsoft.com/office/powerpoint/2010/main" xmlns="" val="194067496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JSON </a:t>
            </a:r>
          </a:p>
        </p:txBody>
      </p:sp>
      <p:sp>
        <p:nvSpPr>
          <p:cNvPr id="7" name="Rectangle 6"/>
          <p:cNvSpPr/>
          <p:nvPr/>
        </p:nvSpPr>
        <p:spPr>
          <a:xfrm>
            <a:off x="622598" y="1196752"/>
            <a:ext cx="9894845" cy="646331"/>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8" name="Rectangle 7"/>
          <p:cNvSpPr/>
          <p:nvPr/>
        </p:nvSpPr>
        <p:spPr>
          <a:xfrm>
            <a:off x="622598" y="3044279"/>
            <a:ext cx="11233248" cy="369332"/>
          </a:xfrm>
          <a:prstGeom prst="rect">
            <a:avLst/>
          </a:prstGeom>
        </p:spPr>
        <p:txBody>
          <a:bodyPr wrap="square">
            <a:spAutoFit/>
          </a:bodyPr>
          <a:lstStyle/>
          <a:p>
            <a:r>
              <a:rPr lang="fr-FR" b="1" dirty="0">
                <a:latin typeface="Calibri" panose="020F0502020204030204" pitchFamily="34" charset="0"/>
                <a:cs typeface="Calibri" panose="020F0502020204030204" pitchFamily="34" charset="0"/>
              </a:rPr>
              <a:t>mongoimport</a:t>
            </a:r>
            <a:r>
              <a:rPr lang="fr-FR" dirty="0">
                <a:latin typeface="Calibri" panose="020F0502020204030204" pitchFamily="34" charset="0"/>
                <a:cs typeface="Calibri" panose="020F0502020204030204" pitchFamily="34" charset="0"/>
              </a:rPr>
              <a:t>  </a:t>
            </a:r>
            <a:r>
              <a:rPr lang="fr-FR" b="1" dirty="0">
                <a:latin typeface="Calibri" panose="020F0502020204030204" pitchFamily="34" charset="0"/>
                <a:cs typeface="Calibri" panose="020F0502020204030204" pitchFamily="34" charset="0"/>
              </a:rPr>
              <a:t>--host </a:t>
            </a:r>
            <a:r>
              <a:rPr lang="fr-FR" dirty="0">
                <a:latin typeface="Calibri" panose="020F0502020204030204" pitchFamily="34" charset="0"/>
                <a:cs typeface="Calibri" panose="020F0502020204030204" pitchFamily="34" charset="0"/>
              </a:rPr>
              <a:t>192.168.100.20 </a:t>
            </a:r>
            <a:r>
              <a:rPr lang="fr-FR" b="1" dirty="0">
                <a:latin typeface="Calibri" panose="020F0502020204030204" pitchFamily="34" charset="0"/>
                <a:cs typeface="Calibri" panose="020F0502020204030204" pitchFamily="34" charset="0"/>
              </a:rPr>
              <a:t>--port </a:t>
            </a:r>
            <a:r>
              <a:rPr lang="fr-FR" dirty="0">
                <a:latin typeface="Calibri" panose="020F0502020204030204" pitchFamily="34" charset="0"/>
                <a:cs typeface="Calibri" panose="020F0502020204030204" pitchFamily="34" charset="0"/>
              </a:rPr>
              <a:t>27017  </a:t>
            </a:r>
            <a:r>
              <a:rPr lang="fr-FR" b="1" dirty="0">
                <a:latin typeface="Calibri" panose="020F0502020204030204" pitchFamily="34" charset="0"/>
                <a:cs typeface="Calibri" panose="020F0502020204030204" pitchFamily="34" charset="0"/>
              </a:rPr>
              <a:t>--db </a:t>
            </a:r>
            <a:r>
              <a:rPr lang="fr-FR" dirty="0">
                <a:latin typeface="Calibri" panose="020F0502020204030204" pitchFamily="34" charset="0"/>
                <a:cs typeface="Calibri" panose="020F0502020204030204" pitchFamily="34" charset="0"/>
              </a:rPr>
              <a:t>db1 </a:t>
            </a:r>
            <a:r>
              <a:rPr lang="fr-FR" b="1" dirty="0">
                <a:latin typeface="Calibri" panose="020F0502020204030204" pitchFamily="34" charset="0"/>
                <a:cs typeface="Calibri" panose="020F0502020204030204" pitchFamily="34" charset="0"/>
              </a:rPr>
              <a:t>--collection </a:t>
            </a:r>
            <a:r>
              <a:rPr lang="fr-FR" dirty="0">
                <a:latin typeface="Calibri" panose="020F0502020204030204" pitchFamily="34" charset="0"/>
                <a:cs typeface="Calibri" panose="020F0502020204030204" pitchFamily="34" charset="0"/>
              </a:rPr>
              <a:t>emp --file "d:\emp.json"</a:t>
            </a:r>
            <a:endParaRPr lang="en-US"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xmlns="" id="{A8946513-EDFF-42C5-BD5B-A78804091C0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A6E14E83-5408-445E-8C5F-E853E236FA3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FCA71862-86BF-41FC-BBD1-6971026B68B0}"/>
              </a:ext>
            </a:extLst>
          </p:cNvPr>
          <p:cNvSpPr/>
          <p:nvPr/>
        </p:nvSpPr>
        <p:spPr>
          <a:xfrm>
            <a:off x="406574" y="1990581"/>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Tree>
    <p:extLst>
      <p:ext uri="{BB962C8B-B14F-4D97-AF65-F5344CB8AC3E}">
        <p14:creationId xmlns:p14="http://schemas.microsoft.com/office/powerpoint/2010/main" xmlns="" val="413955448"/>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mongoimport - CSV </a:t>
            </a:r>
          </a:p>
        </p:txBody>
      </p:sp>
      <p:sp>
        <p:nvSpPr>
          <p:cNvPr id="7" name="Rectangle 6"/>
          <p:cNvSpPr/>
          <p:nvPr/>
        </p:nvSpPr>
        <p:spPr>
          <a:xfrm>
            <a:off x="406574" y="1052736"/>
            <a:ext cx="11377264" cy="369332"/>
          </a:xfrm>
          <a:prstGeom prst="rect">
            <a:avLst/>
          </a:prstGeom>
        </p:spPr>
        <p:txBody>
          <a:bodyPr wrap="square">
            <a:spAutoFit/>
          </a:bodyPr>
          <a:lstStyle/>
          <a:p>
            <a:r>
              <a:rPr lang="en-IN" dirty="0">
                <a:latin typeface="Palatino Linotype" panose="02040502050505030304" pitchFamily="18" charset="0"/>
              </a:rPr>
              <a:t>The </a:t>
            </a:r>
            <a:r>
              <a:rPr lang="en-IN" b="1" i="1" dirty="0">
                <a:solidFill>
                  <a:srgbClr val="036883"/>
                </a:solidFill>
                <a:latin typeface="Palatino Linotype" panose="02040502050505030304" pitchFamily="18" charset="0"/>
              </a:rPr>
              <a:t>mongoimport</a:t>
            </a:r>
            <a:r>
              <a:rPr lang="en-IN" dirty="0">
                <a:latin typeface="Palatino Linotype" panose="02040502050505030304" pitchFamily="18" charset="0"/>
              </a:rPr>
              <a:t> tool imports content from an Extended JSON, CSV, or TSV export created by </a:t>
            </a:r>
            <a:r>
              <a:rPr lang="en-IN" b="1" i="1" dirty="0">
                <a:solidFill>
                  <a:srgbClr val="036883"/>
                </a:solidFill>
                <a:latin typeface="Palatino Linotype" panose="02040502050505030304" pitchFamily="18" charset="0"/>
              </a:rPr>
              <a:t>mongoexport</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5" name="Rectangle 4"/>
          <p:cNvSpPr/>
          <p:nvPr/>
        </p:nvSpPr>
        <p:spPr>
          <a:xfrm>
            <a:off x="406574" y="1857489"/>
            <a:ext cx="11377264"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mongoimport &lt; --host &gt; &lt; --port &gt; &lt; --db &gt;  &lt; --type &gt; &lt; --collection &gt;  &lt; --file &gt; &lt; --fields "Field-List" &gt;</a:t>
            </a:r>
          </a:p>
        </p:txBody>
      </p:sp>
      <p:sp>
        <p:nvSpPr>
          <p:cNvPr id="2" name="Rectangle 1"/>
          <p:cNvSpPr/>
          <p:nvPr/>
        </p:nvSpPr>
        <p:spPr>
          <a:xfrm>
            <a:off x="406574" y="3984658"/>
            <a:ext cx="11377263" cy="923330"/>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 </a:t>
            </a:r>
            <a:r>
              <a:rPr lang="en-US" dirty="0">
                <a:latin typeface="Calibri" panose="020F0502020204030204" pitchFamily="34" charset="0"/>
                <a:cs typeface="Calibri" panose="020F0502020204030204" pitchFamily="34" charset="0"/>
              </a:rPr>
              <a:t>emp</a:t>
            </a:r>
            <a:r>
              <a:rPr lang="en-US" b="1" dirty="0">
                <a:latin typeface="Calibri" panose="020F0502020204030204" pitchFamily="34" charset="0"/>
                <a:cs typeface="Calibri" panose="020F0502020204030204" pitchFamily="34" charset="0"/>
              </a:rPr>
              <a:t> --type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"EMPNO.int(32), ENAME.string(), JOB.string(), MGR.int32(), HIREDATE.date(2006-01-02), SAL.int32(), COMM.int32(), DEPTNO.int32(), BONUSID.int32(), USERNAME.string(), PWD.string()"</a:t>
            </a:r>
          </a:p>
        </p:txBody>
      </p:sp>
      <p:sp>
        <p:nvSpPr>
          <p:cNvPr id="3" name="Rectangle 2"/>
          <p:cNvSpPr/>
          <p:nvPr/>
        </p:nvSpPr>
        <p:spPr>
          <a:xfrm>
            <a:off x="406574" y="2848845"/>
            <a:ext cx="11377263" cy="646331"/>
          </a:xfrm>
          <a:prstGeom prst="rect">
            <a:avLst/>
          </a:prstGeom>
        </p:spPr>
        <p:txBody>
          <a:bodyPr wrap="square">
            <a:spAutoFit/>
          </a:bodyPr>
          <a:lstStyle/>
          <a:p>
            <a:r>
              <a:rPr lang="en-US" b="1" dirty="0">
                <a:latin typeface="Calibri" panose="020F0502020204030204" pitchFamily="34" charset="0"/>
                <a:cs typeface="Calibri" panose="020F0502020204030204" pitchFamily="34" charset="0"/>
              </a:rPr>
              <a:t>mongoimport</a:t>
            </a:r>
            <a:r>
              <a:rPr lang="en-US"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--host </a:t>
            </a:r>
            <a:r>
              <a:rPr lang="en-US" dirty="0">
                <a:latin typeface="Calibri" panose="020F0502020204030204" pitchFamily="34" charset="0"/>
                <a:cs typeface="Calibri" panose="020F0502020204030204" pitchFamily="34" charset="0"/>
              </a:rPr>
              <a:t>192.168.100.20 </a:t>
            </a:r>
            <a:r>
              <a:rPr lang="en-US" b="1" dirty="0">
                <a:latin typeface="Calibri" panose="020F0502020204030204" pitchFamily="34" charset="0"/>
                <a:cs typeface="Calibri" panose="020F0502020204030204" pitchFamily="34" charset="0"/>
              </a:rPr>
              <a:t>--port </a:t>
            </a:r>
            <a:r>
              <a:rPr lang="en-US" dirty="0">
                <a:latin typeface="Calibri" panose="020F0502020204030204" pitchFamily="34" charset="0"/>
                <a:cs typeface="Calibri" panose="020F0502020204030204" pitchFamily="34" charset="0"/>
              </a:rPr>
              <a:t>27017  </a:t>
            </a:r>
            <a:r>
              <a:rPr lang="en-US" b="1" dirty="0">
                <a:latin typeface="Calibri" panose="020F0502020204030204" pitchFamily="34" charset="0"/>
                <a:cs typeface="Calibri" panose="020F0502020204030204" pitchFamily="34" charset="0"/>
              </a:rPr>
              <a:t>--db </a:t>
            </a:r>
            <a:r>
              <a:rPr lang="en-US" dirty="0">
                <a:latin typeface="Calibri" panose="020F0502020204030204" pitchFamily="34" charset="0"/>
                <a:cs typeface="Calibri" panose="020F0502020204030204" pitchFamily="34" charset="0"/>
              </a:rPr>
              <a:t>db1 </a:t>
            </a:r>
            <a:r>
              <a:rPr lang="en-US" b="1" dirty="0">
                <a:latin typeface="Calibri" panose="020F0502020204030204" pitchFamily="34" charset="0"/>
                <a:cs typeface="Calibri" panose="020F0502020204030204" pitchFamily="34" charset="0"/>
              </a:rPr>
              <a:t>–collection</a:t>
            </a:r>
            <a:r>
              <a:rPr lang="en-US" dirty="0">
                <a:latin typeface="Calibri" panose="020F0502020204030204" pitchFamily="34" charset="0"/>
                <a:cs typeface="Calibri" panose="020F0502020204030204" pitchFamily="34" charset="0"/>
              </a:rPr>
              <a:t> emp  </a:t>
            </a:r>
            <a:r>
              <a:rPr lang="en-US" b="1" dirty="0">
                <a:latin typeface="Calibri" panose="020F0502020204030204" pitchFamily="34" charset="0"/>
                <a:cs typeface="Calibri" panose="020F0502020204030204" pitchFamily="34" charset="0"/>
              </a:rPr>
              <a:t>--type </a:t>
            </a:r>
            <a:r>
              <a:rPr lang="en-US" dirty="0">
                <a:latin typeface="Calibri" panose="020F0502020204030204" pitchFamily="34" charset="0"/>
                <a:cs typeface="Calibri" panose="020F0502020204030204" pitchFamily="34" charset="0"/>
              </a:rPr>
              <a:t>csv  </a:t>
            </a:r>
            <a:r>
              <a:rPr lang="en-US" b="1" dirty="0">
                <a:latin typeface="Calibri" panose="020F0502020204030204" pitchFamily="34" charset="0"/>
                <a:cs typeface="Calibri" panose="020F0502020204030204" pitchFamily="34" charset="0"/>
              </a:rPr>
              <a:t>--file </a:t>
            </a:r>
            <a:r>
              <a:rPr lang="en-US" dirty="0">
                <a:latin typeface="Calibri" panose="020F0502020204030204" pitchFamily="34" charset="0"/>
                <a:cs typeface="Calibri" panose="020F0502020204030204" pitchFamily="34" charset="0"/>
              </a:rPr>
              <a:t>d:\o.csv </a:t>
            </a:r>
            <a:r>
              <a:rPr lang="en-US" b="1" dirty="0">
                <a:latin typeface="Calibri" panose="020F0502020204030204" pitchFamily="34" charset="0"/>
                <a:cs typeface="Calibri" panose="020F0502020204030204" pitchFamily="34" charset="0"/>
              </a:rPr>
              <a:t>--fields </a:t>
            </a:r>
            <a:r>
              <a:rPr lang="en-US" dirty="0">
                <a:latin typeface="Calibri" panose="020F0502020204030204" pitchFamily="34" charset="0"/>
                <a:cs typeface="Calibri" panose="020F0502020204030204" pitchFamily="34" charset="0"/>
              </a:rPr>
              <a:t>"EMPNO, ENAME, JOB, MGR,HIREDATE, SAL, COMM, DEPTNO,BONUSID, USERNAME, PWD"</a:t>
            </a:r>
          </a:p>
        </p:txBody>
      </p:sp>
      <p:pic>
        <p:nvPicPr>
          <p:cNvPr id="8" name="Picture 7">
            <a:extLst>
              <a:ext uri="{FF2B5EF4-FFF2-40B4-BE49-F238E27FC236}">
                <a16:creationId xmlns:a16="http://schemas.microsoft.com/office/drawing/2014/main" xmlns="" id="{F202D144-3BC7-4CBD-B293-2F2A1E0E0A1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C4C0E58B-8D59-48E1-9A28-7AB77E33301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082014845"/>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400"/>
            <a:ext cx="8838049" cy="838200"/>
          </a:xfrm>
          <a:prstGeom prst="rect">
            <a:avLst/>
          </a:prstGeom>
        </p:spPr>
        <p:txBody>
          <a:bodyPr>
            <a:noAutofit/>
          </a:bodyPr>
          <a:lstStyle>
            <a:defPPr>
              <a:defRPr lang="en-US"/>
            </a:defPPr>
            <a:lvl1pPr lvl="0" algn="ctr">
              <a:spcBef>
                <a:spcPct val="0"/>
              </a:spcBef>
              <a:defRPr sz="4800">
                <a:solidFill>
                  <a:srgbClr val="7EEEE3"/>
                </a:solidFill>
                <a:latin typeface="Segoe UI Light" panose="020B0502040204020203" pitchFamily="34" charset="0"/>
                <a:cs typeface="Segoe UI Light" panose="020B0502040204020203" pitchFamily="34" charset="0"/>
              </a:defRPr>
            </a:lvl1pPr>
          </a:lstStyle>
          <a:p>
            <a:r>
              <a:rPr lang="en-IN" dirty="0"/>
              <a:t>mongoexport</a:t>
            </a:r>
            <a:endParaRPr lang="en-US" dirty="0"/>
          </a:p>
        </p:txBody>
      </p:sp>
      <p:sp>
        <p:nvSpPr>
          <p:cNvPr id="3" name="Rectangle 2"/>
          <p:cNvSpPr/>
          <p:nvPr/>
        </p:nvSpPr>
        <p:spPr>
          <a:xfrm>
            <a:off x="1942847" y="2861955"/>
            <a:ext cx="8304719" cy="646331"/>
          </a:xfrm>
          <a:prstGeom prst="rect">
            <a:avLst/>
          </a:prstGeom>
          <a:noFill/>
        </p:spPr>
        <p:txBody>
          <a:bodyPr wrap="square">
            <a:spAutoFit/>
          </a:bodyPr>
          <a:lstStyle/>
          <a:p>
            <a:r>
              <a:rPr lang="en-US" dirty="0">
                <a:solidFill>
                  <a:srgbClr val="222222"/>
                </a:solidFill>
                <a:latin typeface="Palatino Linotype" panose="02040502050505030304" pitchFamily="18" charset="0"/>
              </a:rPr>
              <a:t>mongoexport is a utility that produces a JSON or CSV export of data stored in a MongoDB instance.</a:t>
            </a:r>
            <a:endParaRPr lang="en-US" dirty="0">
              <a:latin typeface="Palatino Linotype" panose="02040502050505030304" pitchFamily="18" charset="0"/>
            </a:endParaRPr>
          </a:p>
        </p:txBody>
      </p:sp>
      <p:pic>
        <p:nvPicPr>
          <p:cNvPr id="4" name="Picture 3">
            <a:extLst>
              <a:ext uri="{FF2B5EF4-FFF2-40B4-BE49-F238E27FC236}">
                <a16:creationId xmlns:a16="http://schemas.microsoft.com/office/drawing/2014/main" xmlns="" id="{32BB0954-A7F2-4076-B7F7-C4C87C879DA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A137FD2-3209-4B84-B56D-E5CDA349BD3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6963115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Comments in MySQL</a:t>
            </a:r>
          </a:p>
        </p:txBody>
      </p:sp>
      <p:sp>
        <p:nvSpPr>
          <p:cNvPr id="4" name="Rectangle 3"/>
          <p:cNvSpPr/>
          <p:nvPr/>
        </p:nvSpPr>
        <p:spPr>
          <a:xfrm>
            <a:off x="1676182" y="1065600"/>
            <a:ext cx="8838049" cy="1754326"/>
          </a:xfrm>
          <a:prstGeom prst="rect">
            <a:avLst/>
          </a:prstGeom>
        </p:spPr>
        <p:txBody>
          <a:bodyPr wrap="square">
            <a:spAutoFit/>
          </a:bodyPr>
          <a:lstStyle/>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character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end of the line.</a:t>
            </a:r>
          </a:p>
          <a:p>
            <a:pPr marL="342900" indent="-342900">
              <a:lnSpc>
                <a:spcPct val="150000"/>
              </a:lnSpc>
              <a:buFont typeface="Arial" panose="020B0604020202020204" pitchFamily="34" charset="0"/>
              <a:buChar char="•"/>
            </a:pPr>
            <a:r>
              <a:rPr lang="en-IN" sz="2400" dirty="0">
                <a:latin typeface="Arial" panose="020B0604020202020204" pitchFamily="34" charset="0"/>
                <a:cs typeface="Arial" panose="020B0604020202020204" pitchFamily="34" charset="0"/>
              </a:rPr>
              <a:t>From a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 to the following </a:t>
            </a:r>
            <a:r>
              <a:rPr lang="en-IN" sz="2400" b="1" dirty="0">
                <a:solidFill>
                  <a:srgbClr val="FF0000"/>
                </a:solidFill>
                <a:latin typeface="Arial" panose="020B0604020202020204" pitchFamily="34" charset="0"/>
                <a:cs typeface="Arial" panose="020B0604020202020204" pitchFamily="34" charset="0"/>
              </a:rPr>
              <a:t>*/</a:t>
            </a:r>
            <a:r>
              <a:rPr lang="en-IN" sz="2400" dirty="0">
                <a:latin typeface="Arial" panose="020B0604020202020204" pitchFamily="34" charset="0"/>
                <a:cs typeface="Arial" panose="020B0604020202020204" pitchFamily="34" charset="0"/>
              </a:rPr>
              <a:t> sequence.</a:t>
            </a:r>
          </a:p>
        </p:txBody>
      </p:sp>
      <p:pic>
        <p:nvPicPr>
          <p:cNvPr id="6" name="Picture 5">
            <a:extLst>
              <a:ext uri="{FF2B5EF4-FFF2-40B4-BE49-F238E27FC236}">
                <a16:creationId xmlns:a16="http://schemas.microsoft.com/office/drawing/2014/main" xmlns="" id="{97EE94EB-26CC-4B7A-8D73-DA540C54622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9F84F02F-9B17-43DD-911F-5A906783F83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611232029"/>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2"/>
            <a:ext cx="9142810" cy="584775"/>
          </a:xfrm>
          <a:prstGeom prst="rect">
            <a:avLst/>
          </a:prstGeom>
          <a:solidFill>
            <a:schemeClr val="bg1"/>
          </a:solidFill>
        </p:spPr>
        <p:txBody>
          <a:bodyPr wrap="square">
            <a:spAutoFit/>
          </a:bodyPr>
          <a:lstStyle/>
          <a:p>
            <a:pPr algn="r"/>
            <a:r>
              <a:rPr lang="en-IN" sz="3200" b="1" i="1" dirty="0">
                <a:latin typeface="Arial" pitchFamily="34" charset="0"/>
                <a:cs typeface="Arial" pitchFamily="34" charset="0"/>
              </a:rPr>
              <a:t>mongoexport </a:t>
            </a:r>
          </a:p>
        </p:txBody>
      </p:sp>
      <p:sp>
        <p:nvSpPr>
          <p:cNvPr id="7" name="Rectangle 6"/>
          <p:cNvSpPr/>
          <p:nvPr/>
        </p:nvSpPr>
        <p:spPr>
          <a:xfrm>
            <a:off x="606815" y="1148825"/>
            <a:ext cx="10744975" cy="369332"/>
          </a:xfrm>
          <a:prstGeom prst="rect">
            <a:avLst/>
          </a:prstGeom>
        </p:spPr>
        <p:txBody>
          <a:bodyPr wrap="square">
            <a:spAutoFit/>
          </a:bodyPr>
          <a:lstStyle/>
          <a:p>
            <a:r>
              <a:rPr lang="en-US" b="1" i="1" dirty="0">
                <a:solidFill>
                  <a:srgbClr val="036883"/>
                </a:solidFill>
                <a:latin typeface="Palatino Linotype" panose="02040502050505030304" pitchFamily="18" charset="0"/>
              </a:rPr>
              <a:t>mongoexport</a:t>
            </a:r>
            <a:r>
              <a:rPr lang="en-US" dirty="0">
                <a:latin typeface="Palatino Linotype" panose="02040502050505030304" pitchFamily="18" charset="0"/>
              </a:rPr>
              <a:t> is a utility that produces a JSON or CSV export of data stored in a MongoDB instance.</a:t>
            </a:r>
            <a:r>
              <a:rPr lang="en-IN" dirty="0">
                <a:latin typeface="Palatino Linotype" panose="02040502050505030304" pitchFamily="18" charset="0"/>
              </a:rPr>
              <a:t>.</a:t>
            </a:r>
            <a:endParaRPr lang="en-US" dirty="0">
              <a:latin typeface="Palatino Linotype" panose="02040502050505030304" pitchFamily="18" charset="0"/>
            </a:endParaRPr>
          </a:p>
        </p:txBody>
      </p:sp>
      <p:sp>
        <p:nvSpPr>
          <p:cNvPr id="4" name="Rectangle 3"/>
          <p:cNvSpPr/>
          <p:nvPr/>
        </p:nvSpPr>
        <p:spPr>
          <a:xfrm>
            <a:off x="5028545" y="5791200"/>
            <a:ext cx="4571405" cy="369332"/>
          </a:xfrm>
          <a:prstGeom prst="rect">
            <a:avLst/>
          </a:prstGeom>
        </p:spPr>
        <p:txBody>
          <a:bodyPr>
            <a:spAutoFit/>
          </a:bodyPr>
          <a:lstStyle/>
          <a:p>
            <a:r>
              <a:rPr lang="en-US" dirty="0"/>
              <a:t>		</a:t>
            </a:r>
          </a:p>
        </p:txBody>
      </p:sp>
      <p:sp>
        <p:nvSpPr>
          <p:cNvPr id="5" name="Rectangle 4"/>
          <p:cNvSpPr/>
          <p:nvPr/>
        </p:nvSpPr>
        <p:spPr>
          <a:xfrm>
            <a:off x="606815" y="1920534"/>
            <a:ext cx="10744975" cy="646331"/>
          </a:xfrm>
          <a:prstGeom prst="rect">
            <a:avLst/>
          </a:prstGeom>
        </p:spPr>
        <p:txBody>
          <a:bodyPr wrap="square">
            <a:spAutoFit/>
          </a:bodyPr>
          <a:lstStyle/>
          <a:p>
            <a:r>
              <a:rPr lang="en-US" dirty="0">
                <a:solidFill>
                  <a:srgbClr val="049DC8"/>
                </a:solidFill>
                <a:latin typeface="Consolas" panose="020B0609020204030204" pitchFamily="49" charset="0"/>
                <a:cs typeface="Calibri" panose="020F0502020204030204" pitchFamily="34" charset="0"/>
              </a:rPr>
              <a:t>mongoexport &lt; --host &gt; &lt; --port &gt; &lt; --db &gt; &lt; --collection &gt; &lt; --type &gt; &lt; --out &gt; &lt;  --fields "Field-List" &gt;</a:t>
            </a:r>
          </a:p>
        </p:txBody>
      </p:sp>
      <p:sp>
        <p:nvSpPr>
          <p:cNvPr id="8" name="Rectangle 7"/>
          <p:cNvSpPr/>
          <p:nvPr/>
        </p:nvSpPr>
        <p:spPr>
          <a:xfrm>
            <a:off x="606815" y="2708920"/>
            <a:ext cx="11105015" cy="3016210"/>
          </a:xfrm>
          <a:prstGeom prst="rect">
            <a:avLst/>
          </a:prstGeom>
        </p:spPr>
        <p:txBody>
          <a:bodyPr wrap="square">
            <a:spAutoFit/>
          </a:bodyPr>
          <a:lstStyle/>
          <a:p>
            <a:pPr marL="285750" indent="-285750">
              <a:buFont typeface="Arial" panose="020B0604020202020204" pitchFamily="34" charset="0"/>
              <a:buChar char="•"/>
            </a:pPr>
            <a:r>
              <a:rPr lang="fr-FR" sz="2000" b="1" dirty="0">
                <a:solidFill>
                  <a:schemeClr val="accent2">
                    <a:lumMod val="50000"/>
                  </a:schemeClr>
                </a:solidFill>
                <a:latin typeface="Calibri" panose="020F0502020204030204" pitchFamily="34" charset="0"/>
                <a:cs typeface="Calibri" panose="020F0502020204030204" pitchFamily="34" charset="0"/>
              </a:rPr>
              <a:t>mongoexport</a:t>
            </a:r>
            <a:r>
              <a:rPr lang="fr-FR" sz="2000" dirty="0">
                <a:solidFill>
                  <a:schemeClr val="accent2">
                    <a:lumMod val="50000"/>
                  </a:schemeClr>
                </a:solidFill>
                <a:latin typeface="Calibri" panose="020F0502020204030204" pitchFamily="34" charset="0"/>
                <a:cs typeface="Calibri" panose="020F0502020204030204" pitchFamily="34" charset="0"/>
              </a:rPr>
              <a:t>  </a:t>
            </a:r>
            <a:r>
              <a:rPr lang="fr-FR" sz="2000" b="1" dirty="0">
                <a:solidFill>
                  <a:schemeClr val="accent2">
                    <a:lumMod val="50000"/>
                  </a:schemeClr>
                </a:solidFill>
                <a:latin typeface="Calibri" panose="020F0502020204030204" pitchFamily="34" charset="0"/>
                <a:cs typeface="Calibri" panose="020F0502020204030204" pitchFamily="34" charset="0"/>
              </a:rPr>
              <a:t>--host</a:t>
            </a:r>
            <a:r>
              <a:rPr lang="fr-FR" sz="2000" dirty="0">
                <a:solidFill>
                  <a:schemeClr val="accent2">
                    <a:lumMod val="50000"/>
                  </a:schemeClr>
                </a:solidFill>
                <a:latin typeface="Calibri" panose="020F0502020204030204" pitchFamily="34" charset="0"/>
                <a:cs typeface="Calibri" panose="020F0502020204030204" pitchFamily="34" charset="0"/>
              </a:rPr>
              <a:t> "192.168.100.20" </a:t>
            </a:r>
            <a:r>
              <a:rPr lang="fr-FR" sz="2000" b="1" dirty="0">
                <a:solidFill>
                  <a:schemeClr val="accent2">
                    <a:lumMod val="50000"/>
                  </a:schemeClr>
                </a:solidFill>
                <a:latin typeface="Calibri" panose="020F0502020204030204" pitchFamily="34" charset="0"/>
                <a:cs typeface="Calibri" panose="020F0502020204030204" pitchFamily="34" charset="0"/>
              </a:rPr>
              <a:t>--port</a:t>
            </a:r>
            <a:r>
              <a:rPr lang="fr-FR" sz="2000" dirty="0">
                <a:solidFill>
                  <a:schemeClr val="accent2">
                    <a:lumMod val="50000"/>
                  </a:schemeClr>
                </a:solidFill>
                <a:latin typeface="Calibri" panose="020F0502020204030204" pitchFamily="34" charset="0"/>
                <a:cs typeface="Calibri" panose="020F0502020204030204" pitchFamily="34" charset="0"/>
              </a:rPr>
              <a:t> 27017  </a:t>
            </a:r>
            <a:r>
              <a:rPr lang="fr-FR" sz="2000" b="1" dirty="0">
                <a:solidFill>
                  <a:schemeClr val="accent2">
                    <a:lumMod val="50000"/>
                  </a:schemeClr>
                </a:solidFill>
                <a:latin typeface="Calibri" panose="020F0502020204030204" pitchFamily="34" charset="0"/>
                <a:cs typeface="Calibri" panose="020F0502020204030204" pitchFamily="34" charset="0"/>
              </a:rPr>
              <a:t>--db</a:t>
            </a:r>
            <a:r>
              <a:rPr lang="fr-FR" sz="2000" dirty="0">
                <a:solidFill>
                  <a:schemeClr val="accent2">
                    <a:lumMod val="50000"/>
                  </a:schemeClr>
                </a:solidFill>
                <a:latin typeface="Calibri" panose="020F0502020204030204" pitchFamily="34" charset="0"/>
                <a:cs typeface="Calibri" panose="020F0502020204030204" pitchFamily="34" charset="0"/>
              </a:rPr>
              <a:t> "db1" </a:t>
            </a:r>
            <a:r>
              <a:rPr lang="fr-FR" sz="2000" b="1" dirty="0">
                <a:solidFill>
                  <a:schemeClr val="accent2">
                    <a:lumMod val="50000"/>
                  </a:schemeClr>
                </a:solidFill>
                <a:latin typeface="Calibri" panose="020F0502020204030204" pitchFamily="34" charset="0"/>
                <a:cs typeface="Calibri" panose="020F0502020204030204" pitchFamily="34" charset="0"/>
              </a:rPr>
              <a:t>--collection</a:t>
            </a:r>
            <a:r>
              <a:rPr lang="fr-FR" sz="2000" dirty="0">
                <a:solidFill>
                  <a:schemeClr val="accent2">
                    <a:lumMod val="50000"/>
                  </a:schemeClr>
                </a:solidFill>
                <a:latin typeface="Calibri" panose="020F0502020204030204" pitchFamily="34" charset="0"/>
                <a:cs typeface="Calibri" panose="020F0502020204030204" pitchFamily="34" charset="0"/>
              </a:rPr>
              <a:t> emp </a:t>
            </a:r>
            <a:r>
              <a:rPr lang="fr-FR" sz="2000" b="1" dirty="0">
                <a:solidFill>
                  <a:schemeClr val="accent2">
                    <a:lumMod val="50000"/>
                  </a:schemeClr>
                </a:solidFill>
                <a:latin typeface="Calibri" panose="020F0502020204030204" pitchFamily="34" charset="0"/>
                <a:cs typeface="Calibri" panose="020F0502020204030204" pitchFamily="34" charset="0"/>
              </a:rPr>
              <a:t>--out</a:t>
            </a:r>
            <a:r>
              <a:rPr lang="fr-FR" sz="2000" dirty="0">
                <a:solidFill>
                  <a:schemeClr val="accent2">
                    <a:lumMod val="50000"/>
                  </a:schemeClr>
                </a:solidFill>
                <a:latin typeface="Calibri" panose="020F0502020204030204" pitchFamily="34" charset="0"/>
                <a:cs typeface="Calibri" panose="020F0502020204030204" pitchFamily="34" charset="0"/>
              </a:rPr>
              <a:t> "d:\e.json"</a:t>
            </a:r>
          </a:p>
          <a:p>
            <a:pPr marL="285750" indent="-285750">
              <a:buFont typeface="Arial" panose="020B0604020202020204" pitchFamily="34" charset="0"/>
              <a:buChar char="•"/>
            </a:pPr>
            <a:endParaRPr lang="fr-FR" sz="800" dirty="0">
              <a:solidFill>
                <a:schemeClr val="accent2">
                  <a:lumMod val="50000"/>
                </a:schemeClr>
              </a:solidFill>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b="1" dirty="0">
                <a:solidFill>
                  <a:schemeClr val="accent2">
                    <a:lumMod val="50000"/>
                  </a:schemeClr>
                </a:solidFill>
                <a:latin typeface="Calibri" panose="020F0502020204030204" pitchFamily="34" charset="0"/>
                <a:cs typeface="Calibri" panose="020F0502020204030204" pitchFamily="34" charset="0"/>
              </a:rPr>
              <a:t>mongoexport</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mbria" panose="02040503050406030204" pitchFamily="18" charset="0"/>
                <a:ea typeface="Cambria" panose="02040503050406030204" pitchFamily="18" charset="0"/>
              </a:rPr>
              <a:t>-</a:t>
            </a:r>
            <a:r>
              <a:rPr lang="en-IN" sz="2000" b="1" dirty="0">
                <a:solidFill>
                  <a:schemeClr val="accent2">
                    <a:lumMod val="50000"/>
                  </a:schemeClr>
                </a:solidFill>
                <a:latin typeface="Calibri" panose="020F0502020204030204" pitchFamily="34" charset="0"/>
                <a:cs typeface="Calibri" panose="020F0502020204030204" pitchFamily="34" charset="0"/>
              </a:rPr>
              <a:t>-host</a:t>
            </a:r>
            <a:r>
              <a:rPr lang="en-IN" sz="2000" dirty="0">
                <a:solidFill>
                  <a:schemeClr val="accent2">
                    <a:lumMod val="50000"/>
                  </a:schemeClr>
                </a:solidFill>
                <a:latin typeface="Cambria" panose="02040503050406030204" pitchFamily="18" charset="0"/>
                <a:ea typeface="Cambria" panose="02040503050406030204" pitchFamily="18" charset="0"/>
              </a:rPr>
              <a:t> 192.168.0.6 </a:t>
            </a:r>
            <a:r>
              <a:rPr lang="en-IN" sz="2000" b="1" dirty="0">
                <a:solidFill>
                  <a:schemeClr val="accent2">
                    <a:lumMod val="50000"/>
                  </a:schemeClr>
                </a:solidFill>
                <a:latin typeface="Calibri" panose="020F0502020204030204" pitchFamily="34" charset="0"/>
                <a:cs typeface="Calibri" panose="020F0502020204030204" pitchFamily="34" charset="0"/>
              </a:rPr>
              <a:t>--port </a:t>
            </a:r>
            <a:r>
              <a:rPr lang="en-IN" sz="2000" dirty="0">
                <a:solidFill>
                  <a:schemeClr val="accent2">
                    <a:lumMod val="50000"/>
                  </a:schemeClr>
                </a:solidFill>
                <a:latin typeface="Cambria" panose="02040503050406030204" pitchFamily="18" charset="0"/>
                <a:ea typeface="Cambria" panose="02040503050406030204" pitchFamily="18" charset="0"/>
              </a:rPr>
              <a:t>27017 </a:t>
            </a:r>
            <a:r>
              <a:rPr lang="en-IN" sz="2000" b="1" dirty="0">
                <a:solidFill>
                  <a:schemeClr val="accent2">
                    <a:lumMod val="50000"/>
                  </a:schemeClr>
                </a:solidFill>
                <a:latin typeface="Calibri" panose="020F0502020204030204" pitchFamily="34" charset="0"/>
                <a:cs typeface="Calibri" panose="020F0502020204030204" pitchFamily="34" charset="0"/>
              </a:rPr>
              <a:t>--db </a:t>
            </a:r>
            <a:r>
              <a:rPr lang="fr-FR" sz="2000" dirty="0">
                <a:solidFill>
                  <a:schemeClr val="accent2">
                    <a:lumMod val="50000"/>
                  </a:schemeClr>
                </a:solidFill>
                <a:latin typeface="Calibri" panose="020F0502020204030204" pitchFamily="34" charset="0"/>
                <a:cs typeface="Calibri" panose="020F0502020204030204" pitchFamily="34" charset="0"/>
              </a:rPr>
              <a:t>db1</a:t>
            </a:r>
            <a:r>
              <a:rPr lang="en-IN" sz="2000" dirty="0">
                <a:solidFill>
                  <a:schemeClr val="accent2">
                    <a:lumMod val="50000"/>
                  </a:schemeClr>
                </a:solidFill>
                <a:latin typeface="Cambria" panose="02040503050406030204" pitchFamily="18" charset="0"/>
                <a:ea typeface="Cambria" panose="02040503050406030204" pitchFamily="18" charset="0"/>
              </a:rPr>
              <a:t> </a:t>
            </a:r>
            <a:r>
              <a:rPr lang="en-IN" sz="2000" b="1" dirty="0">
                <a:solidFill>
                  <a:schemeClr val="accent2">
                    <a:lumMod val="50000"/>
                  </a:schemeClr>
                </a:solidFill>
                <a:latin typeface="Calibri" panose="020F0502020204030204" pitchFamily="34" charset="0"/>
                <a:cs typeface="Calibri" panose="020F0502020204030204" pitchFamily="34" charset="0"/>
              </a:rPr>
              <a:t>--collection </a:t>
            </a:r>
            <a:r>
              <a:rPr lang="en-IN" sz="2000" dirty="0">
                <a:solidFill>
                  <a:schemeClr val="accent2">
                    <a:lumMod val="50000"/>
                  </a:schemeClr>
                </a:solidFill>
                <a:latin typeface="Cambria" panose="02040503050406030204" pitchFamily="18" charset="0"/>
                <a:ea typeface="Cambria" panose="02040503050406030204" pitchFamily="18" charset="0"/>
              </a:rPr>
              <a:t>e </a:t>
            </a:r>
            <a:r>
              <a:rPr lang="en-IN" sz="2000" b="1" dirty="0">
                <a:solidFill>
                  <a:schemeClr val="accent2">
                    <a:lumMod val="50000"/>
                  </a:schemeClr>
                </a:solidFill>
                <a:latin typeface="Calibri" panose="020F0502020204030204" pitchFamily="34" charset="0"/>
                <a:cs typeface="Calibri" panose="020F0502020204030204" pitchFamily="34" charset="0"/>
              </a:rPr>
              <a:t>--type </a:t>
            </a:r>
            <a:r>
              <a:rPr lang="en-IN" sz="2000" dirty="0">
                <a:solidFill>
                  <a:schemeClr val="accent2">
                    <a:lumMod val="50000"/>
                  </a:schemeClr>
                </a:solidFill>
                <a:latin typeface="Cambria" panose="02040503050406030204" pitchFamily="18" charset="0"/>
                <a:ea typeface="Cambria" panose="02040503050406030204" pitchFamily="18" charset="0"/>
              </a:rPr>
              <a:t>csv </a:t>
            </a:r>
            <a:r>
              <a:rPr lang="en-IN" sz="2000" b="1" dirty="0">
                <a:solidFill>
                  <a:schemeClr val="accent2">
                    <a:lumMod val="50000"/>
                  </a:schemeClr>
                </a:solidFill>
                <a:latin typeface="Calibri" panose="020F0502020204030204" pitchFamily="34" charset="0"/>
                <a:cs typeface="Calibri" panose="020F0502020204030204" pitchFamily="34" charset="0"/>
              </a:rPr>
              <a:t>--out </a:t>
            </a:r>
            <a:r>
              <a:rPr lang="en-IN" sz="2000" dirty="0">
                <a:solidFill>
                  <a:schemeClr val="accent2">
                    <a:lumMod val="50000"/>
                  </a:schemeClr>
                </a:solidFill>
                <a:latin typeface="Cambria" panose="02040503050406030204" pitchFamily="18" charset="0"/>
                <a:ea typeface="Cambria" panose="02040503050406030204" pitchFamily="18" charset="0"/>
              </a:rPr>
              <a:t>d:\e.csv </a:t>
            </a:r>
            <a:r>
              <a:rPr lang="en-IN" sz="2000" b="1" dirty="0">
                <a:solidFill>
                  <a:schemeClr val="accent2">
                    <a:lumMod val="50000"/>
                  </a:schemeClr>
                </a:solidFill>
                <a:latin typeface="Calibri" panose="020F0502020204030204" pitchFamily="34" charset="0"/>
                <a:cs typeface="Calibri" panose="020F0502020204030204" pitchFamily="34" charset="0"/>
              </a:rPr>
              <a:t>--fields </a:t>
            </a:r>
            <a:r>
              <a:rPr lang="fr-FR" sz="2000" dirty="0">
                <a:solidFill>
                  <a:schemeClr val="accent2">
                    <a:lumMod val="50000"/>
                  </a:schemeClr>
                </a:solidFill>
                <a:latin typeface="Calibri" panose="020F0502020204030204" pitchFamily="34" charset="0"/>
                <a:cs typeface="Calibri" panose="020F0502020204030204" pitchFamily="34" charset="0"/>
              </a:rPr>
              <a:t>"empno</a:t>
            </a:r>
            <a:r>
              <a:rPr lang="en-IN" sz="2000" dirty="0">
                <a:solidFill>
                  <a:schemeClr val="accent2">
                    <a:lumMod val="50000"/>
                  </a:schemeClr>
                </a:solidFill>
                <a:latin typeface="Cambria" panose="02040503050406030204" pitchFamily="18" charset="0"/>
                <a:ea typeface="Cambria" panose="02040503050406030204" pitchFamily="18" charset="0"/>
              </a:rPr>
              <a:t>,ename,salary</a:t>
            </a:r>
            <a:r>
              <a:rPr lang="fr-FR" sz="2000" dirty="0">
                <a:solidFill>
                  <a:schemeClr val="accent2">
                    <a:lumMod val="50000"/>
                  </a:schemeClr>
                </a:solidFill>
                <a:latin typeface="Calibri" panose="020F0502020204030204" pitchFamily="34" charset="0"/>
                <a:cs typeface="Calibri" panose="020F0502020204030204" pitchFamily="34" charset="0"/>
              </a:rPr>
              <a:t>"</a:t>
            </a:r>
            <a:endParaRPr lang="en-IN" sz="2000" dirty="0">
              <a:solidFill>
                <a:schemeClr val="accent2">
                  <a:lumMod val="50000"/>
                </a:schemeClr>
              </a:solidFill>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endParaRPr lang="en-IN" dirty="0">
              <a:latin typeface="Cambria" panose="02040503050406030204" pitchFamily="18" charset="0"/>
              <a:ea typeface="Cambria" panose="02040503050406030204" pitchFamily="18" charset="0"/>
            </a:endParaRPr>
          </a:p>
          <a:p>
            <a:r>
              <a:rPr lang="en-US" sz="2400" b="1" i="1" dirty="0">
                <a:solidFill>
                  <a:srgbClr val="FF0000"/>
                </a:solidFill>
                <a:latin typeface="Palatino Linotype" panose="02040502050505030304" pitchFamily="18" charset="0"/>
              </a:rPr>
              <a:t>Note:</a:t>
            </a:r>
          </a:p>
          <a:p>
            <a:endParaRPr lang="en-US" sz="800" b="1" i="1" dirty="0">
              <a:solidFill>
                <a:srgbClr val="FF0000"/>
              </a:solidFill>
              <a:latin typeface="Palatino Linotype" panose="02040502050505030304" pitchFamily="18" charset="0"/>
            </a:endParaRPr>
          </a:p>
          <a:p>
            <a:pPr marL="285750" indent="-285750">
              <a:buFont typeface="Arial" panose="020B0604020202020204" pitchFamily="34" charset="0"/>
              <a:buChar char="•"/>
            </a:pPr>
            <a:r>
              <a:rPr lang="en-US" dirty="0">
                <a:latin typeface="Palatino Linotype" panose="02040502050505030304" pitchFamily="18" charset="0"/>
              </a:rPr>
              <a:t> there should be no space in the field list.</a:t>
            </a:r>
          </a:p>
          <a:p>
            <a:r>
              <a:rPr lang="en-US" dirty="0">
                <a:solidFill>
                  <a:srgbClr val="FF0000"/>
                </a:solidFill>
                <a:latin typeface="Palatino Linotype" panose="02040502050505030304" pitchFamily="18" charset="0"/>
              </a:rPr>
              <a:t>      e.g.</a:t>
            </a:r>
          </a:p>
          <a:p>
            <a:r>
              <a:rPr lang="en-US" dirty="0">
                <a:solidFill>
                  <a:srgbClr val="FF0000"/>
                </a:solidFill>
                <a:latin typeface="Palatino Linotype" panose="02040502050505030304" pitchFamily="18" charset="0"/>
              </a:rPr>
              <a:t>       </a:t>
            </a:r>
            <a:r>
              <a:rPr lang="en-IN" dirty="0">
                <a:latin typeface="Cambria" panose="02040503050406030204" pitchFamily="18" charset="0"/>
                <a:ea typeface="Cambria" panose="02040503050406030204" pitchFamily="18" charset="0"/>
              </a:rPr>
              <a:t>_id, ename, salary    </a:t>
            </a:r>
            <a:r>
              <a:rPr lang="en-IN" dirty="0">
                <a:solidFill>
                  <a:srgbClr val="00B050"/>
                </a:solidFill>
                <a:latin typeface="Cambria" panose="02040503050406030204" pitchFamily="18" charset="0"/>
                <a:ea typeface="Cambria" panose="02040503050406030204" pitchFamily="18" charset="0"/>
              </a:rPr>
              <a:t>#this is an error</a:t>
            </a:r>
            <a:endParaRPr lang="en-US" dirty="0">
              <a:solidFill>
                <a:srgbClr val="00B050"/>
              </a:solidFill>
              <a:latin typeface="Palatino Linotype" panose="02040502050505030304" pitchFamily="18" charset="0"/>
            </a:endParaRPr>
          </a:p>
        </p:txBody>
      </p:sp>
      <p:pic>
        <p:nvPicPr>
          <p:cNvPr id="9" name="Picture 8">
            <a:extLst>
              <a:ext uri="{FF2B5EF4-FFF2-40B4-BE49-F238E27FC236}">
                <a16:creationId xmlns:a16="http://schemas.microsoft.com/office/drawing/2014/main" xmlns="" id="{46BA6B13-68C6-4FCA-A347-5E0A6F504B8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548C19DA-AA66-4BB5-AC5F-E56AE01FABF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352711780"/>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lvl="0"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a:t>
            </a:r>
          </a:p>
        </p:txBody>
      </p:sp>
      <p:pic>
        <p:nvPicPr>
          <p:cNvPr id="3" name="Picture 2">
            <a:extLst>
              <a:ext uri="{FF2B5EF4-FFF2-40B4-BE49-F238E27FC236}">
                <a16:creationId xmlns:a16="http://schemas.microsoft.com/office/drawing/2014/main" xmlns="" id="{BC0B3649-1063-43D7-A33F-88F0F2A9222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941F517-C35E-4D6B-A94A-715BD2E694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17488170"/>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8" name="Rectangle 7"/>
          <p:cNvSpPr/>
          <p:nvPr/>
        </p:nvSpPr>
        <p:spPr>
          <a:xfrm>
            <a:off x="1621762" y="3429002"/>
            <a:ext cx="8892471" cy="1646605"/>
          </a:xfrm>
          <a:prstGeom prst="rect">
            <a:avLst/>
          </a:prstGeom>
        </p:spPr>
        <p:txBody>
          <a:bodyPr wrap="square">
            <a:spAutoFit/>
          </a:bodyPr>
          <a:lstStyle/>
          <a:p>
            <a:r>
              <a:rPr lang="en-IN" sz="2000" dirty="0">
                <a:latin typeface="Palatino Linotype" panose="02040502050505030304" pitchFamily="18" charset="0"/>
                <a:cs typeface="Arial" panose="020B0604020202020204" pitchFamily="34" charset="0"/>
              </a:rPr>
              <a:t>Selects column values and stores them into variables.</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a:p>
            <a:endParaRPr lang="en-IN" sz="1050" dirty="0">
              <a:latin typeface="Palatino Linotype" panose="02040502050505030304" pitchFamily="18" charset="0"/>
              <a:cs typeface="Arial" panose="020B0604020202020204" pitchFamily="34" charset="0"/>
            </a:endParaRPr>
          </a:p>
          <a:p>
            <a:r>
              <a:rPr lang="en-IN" sz="2000" dirty="0">
                <a:latin typeface="Palatino Linotype" panose="02040502050505030304" pitchFamily="18" charset="0"/>
                <a:cs typeface="Arial" panose="020B0604020202020204" pitchFamily="34" charset="0"/>
              </a:rPr>
              <a:t>Writes a single row to a file without any formatting.</a:t>
            </a:r>
            <a:endParaRPr lang="en-IN" sz="2000" b="1" i="1" dirty="0">
              <a:latin typeface="Palatino Linotype" panose="02040502050505030304" pitchFamily="18" charset="0"/>
              <a:cs typeface="Arial" panose="020B0604020202020204" pitchFamily="34" charset="0"/>
            </a:endParaRPr>
          </a:p>
        </p:txBody>
      </p:sp>
      <p:sp>
        <p:nvSpPr>
          <p:cNvPr id="9" name="Rectangle 8"/>
          <p:cNvSpPr/>
          <p:nvPr/>
        </p:nvSpPr>
        <p:spPr>
          <a:xfrm>
            <a:off x="1676182" y="1598474"/>
            <a:ext cx="8838049" cy="1477328"/>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a:p>
            <a:endParaRPr lang="en-IN" dirty="0">
              <a:solidFill>
                <a:srgbClr val="298AE5"/>
              </a:solidFill>
              <a:latin typeface="Arial" panose="020B0604020202020204" pitchFamily="34" charset="0"/>
              <a:cs typeface="Arial" panose="020B0604020202020204" pitchFamily="34" charset="0"/>
            </a:endParaRPr>
          </a:p>
          <a:p>
            <a:r>
              <a:rPr lang="en-IN" dirty="0">
                <a:solidFill>
                  <a:srgbClr val="298AE5"/>
                </a:solidFill>
                <a:latin typeface="Arial" panose="020B0604020202020204" pitchFamily="34" charset="0"/>
                <a:cs typeface="Arial" panose="020B0604020202020204" pitchFamily="34" charset="0"/>
              </a:rPr>
              <a:t>SELECT ... INTO OUTFILE</a:t>
            </a:r>
          </a:p>
          <a:p>
            <a:endParaRPr lang="en-IN" dirty="0">
              <a:solidFill>
                <a:srgbClr val="298AE5"/>
              </a:solidFill>
              <a:latin typeface="Arial" panose="020B0604020202020204" pitchFamily="34" charset="0"/>
              <a:cs typeface="Arial" panose="020B0604020202020204" pitchFamily="34" charset="0"/>
            </a:endParaRPr>
          </a:p>
          <a:p>
            <a:r>
              <a:rPr lang="en-US" dirty="0">
                <a:solidFill>
                  <a:srgbClr val="298AE5"/>
                </a:solidFill>
                <a:latin typeface="Arial" panose="020B0604020202020204" pitchFamily="34" charset="0"/>
                <a:cs typeface="Arial" panose="020B0604020202020204" pitchFamily="34" charset="0"/>
              </a:rPr>
              <a:t>SELECT ... INTO DUMPFILE</a:t>
            </a:r>
          </a:p>
        </p:txBody>
      </p:sp>
      <p:sp>
        <p:nvSpPr>
          <p:cNvPr id="3" name="Rectangle 2"/>
          <p:cNvSpPr/>
          <p:nvPr/>
        </p:nvSpPr>
        <p:spPr>
          <a:xfrm>
            <a:off x="5246231" y="1438870"/>
            <a:ext cx="5333306" cy="923330"/>
          </a:xfrm>
          <a:prstGeom prst="rect">
            <a:avLst/>
          </a:prstGeom>
          <a:noFill/>
        </p:spPr>
        <p:txBody>
          <a:bodyPr wrap="square">
            <a:spAutoFit/>
          </a:bodyPr>
          <a:lstStyle/>
          <a:p>
            <a:r>
              <a:rPr lang="en-IN" b="1" dirty="0">
                <a:latin typeface="Palatino Linotype" panose="02040502050505030304" pitchFamily="18" charset="0"/>
                <a:cs typeface="Arial" panose="020B0604020202020204" pitchFamily="34" charset="0"/>
              </a:rPr>
              <a:t>An INTO clause should not be used in a nested SELECT because such a SELECT must return its result to the outer context.</a:t>
            </a:r>
          </a:p>
        </p:txBody>
      </p:sp>
      <p:pic>
        <p:nvPicPr>
          <p:cNvPr id="7" name="Picture 6">
            <a:extLst>
              <a:ext uri="{FF2B5EF4-FFF2-40B4-BE49-F238E27FC236}">
                <a16:creationId xmlns:a16="http://schemas.microsoft.com/office/drawing/2014/main" xmlns="" id="{37185685-2B20-4E3E-9E0D-704549993D5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745B95F3-0ECC-4DA3-85EA-FE0246CF85C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825806765"/>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var_list</a:t>
            </a:r>
          </a:p>
        </p:txBody>
      </p:sp>
      <p:pic>
        <p:nvPicPr>
          <p:cNvPr id="3" name="Picture 2">
            <a:extLst>
              <a:ext uri="{FF2B5EF4-FFF2-40B4-BE49-F238E27FC236}">
                <a16:creationId xmlns:a16="http://schemas.microsoft.com/office/drawing/2014/main" xmlns="" id="{BEF4F3B9-3B81-404B-9279-18DE7F1211E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F763E295-B320-4438-863B-EDD39372175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73225215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454993" y="908720"/>
            <a:ext cx="1128042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550590" y="1668992"/>
            <a:ext cx="11089232"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550590" y="2244928"/>
            <a:ext cx="11089232" cy="3416320"/>
          </a:xfrm>
          <a:prstGeom prst="rect">
            <a:avLst/>
          </a:prstGeom>
        </p:spPr>
        <p:txBody>
          <a:bodyPr wrap="square">
            <a:spAutoFit/>
          </a:bodyPr>
          <a:lstStyle/>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selected values are assigned to the variables.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number of variables must match the number of columns.</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query should return a single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no rows, a warning with error code 1329 occurs (No data), and the variable values remain unchanged.</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If the query returns multiple rows, error 1172 occurs (Result consisted of more than one row).</a:t>
            </a:r>
          </a:p>
          <a:p>
            <a:pPr marL="285750" indent="-285750">
              <a:buFont typeface="Arial" panose="020B0604020202020204" pitchFamily="34" charset="0"/>
              <a:buChar char="•"/>
            </a:pPr>
            <a:endParaRPr lang="en-IN"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The statement may retrieve multiple rows, you can use LIMIT 1 to limit the result set to a single row.</a:t>
            </a:r>
          </a:p>
        </p:txBody>
      </p:sp>
      <p:pic>
        <p:nvPicPr>
          <p:cNvPr id="7" name="Picture 6">
            <a:extLst>
              <a:ext uri="{FF2B5EF4-FFF2-40B4-BE49-F238E27FC236}">
                <a16:creationId xmlns:a16="http://schemas.microsoft.com/office/drawing/2014/main" xmlns="" id="{E9AC9E31-936A-49F5-A50F-8088B64B628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7309F36B-B93B-448C-AD52-94CF7B9338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06251988"/>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var_list</a:t>
            </a:r>
            <a:endParaRPr lang="en-IN" sz="3200" b="1" i="1" dirty="0">
              <a:latin typeface="Arial" pitchFamily="34" charset="0"/>
              <a:cs typeface="Arial" pitchFamily="34" charset="0"/>
            </a:endParaRPr>
          </a:p>
        </p:txBody>
      </p:sp>
      <p:sp>
        <p:nvSpPr>
          <p:cNvPr id="6" name="Rectangle 5"/>
          <p:cNvSpPr/>
          <p:nvPr/>
        </p:nvSpPr>
        <p:spPr>
          <a:xfrm>
            <a:off x="1599992" y="838202"/>
            <a:ext cx="8990430" cy="646331"/>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SELECT ... INTO form of SELECT enables a query result to be stored in variables or written to a file.</a:t>
            </a:r>
          </a:p>
        </p:txBody>
      </p:sp>
      <p:sp>
        <p:nvSpPr>
          <p:cNvPr id="9" name="Rectangle 8"/>
          <p:cNvSpPr/>
          <p:nvPr/>
        </p:nvSpPr>
        <p:spPr>
          <a:xfrm>
            <a:off x="1676182" y="1598474"/>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var_list</a:t>
            </a:r>
          </a:p>
        </p:txBody>
      </p:sp>
      <p:sp>
        <p:nvSpPr>
          <p:cNvPr id="5" name="Rectangle 4"/>
          <p:cNvSpPr/>
          <p:nvPr/>
        </p:nvSpPr>
        <p:spPr>
          <a:xfrm>
            <a:off x="1676182" y="2081749"/>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empno, ename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sp>
        <p:nvSpPr>
          <p:cNvPr id="7" name="Rectangle 6"/>
          <p:cNvSpPr/>
          <p:nvPr/>
        </p:nvSpPr>
        <p:spPr>
          <a:xfrm>
            <a:off x="1676182" y="3251537"/>
            <a:ext cx="8838049" cy="923330"/>
          </a:xfrm>
          <a:prstGeom prst="rect">
            <a:avLst/>
          </a:prstGeom>
        </p:spPr>
        <p:txBody>
          <a:bodyPr wrap="square">
            <a:spAutoFit/>
          </a:bodyPr>
          <a:lstStyle/>
          <a:p>
            <a:pPr marL="342900" indent="-342900">
              <a:buFont typeface="Arial" panose="020B0604020202020204" pitchFamily="34" charset="0"/>
              <a:buChar char="•"/>
            </a:pPr>
            <a:r>
              <a:rPr lang="en-IN" dirty="0">
                <a:latin typeface="Liberation Mono"/>
                <a:cs typeface="Arial" panose="020B0604020202020204" pitchFamily="34" charset="0"/>
              </a:rPr>
              <a:t>SET @x = 0;</a:t>
            </a:r>
          </a:p>
          <a:p>
            <a:r>
              <a:rPr lang="en-IN" dirty="0">
                <a:latin typeface="Liberation Mono"/>
                <a:cs typeface="Arial" panose="020B0604020202020204" pitchFamily="34" charset="0"/>
              </a:rPr>
              <a:t>      SET @y = null;</a:t>
            </a:r>
          </a:p>
          <a:p>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max(sal), min(sal)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@x, @y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empno=7788;</a:t>
            </a:r>
          </a:p>
        </p:txBody>
      </p:sp>
      <p:pic>
        <p:nvPicPr>
          <p:cNvPr id="8" name="Picture 7">
            <a:extLst>
              <a:ext uri="{FF2B5EF4-FFF2-40B4-BE49-F238E27FC236}">
                <a16:creationId xmlns:a16="http://schemas.microsoft.com/office/drawing/2014/main" xmlns="" id="{E366F6DA-EF6B-4640-A09E-7F38EC70639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EEB1DF26-DECB-4BF6-9BC3-7561BC30E19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95405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OUTFILE</a:t>
            </a:r>
          </a:p>
        </p:txBody>
      </p:sp>
      <p:sp>
        <p:nvSpPr>
          <p:cNvPr id="3" name="Rectangle 2"/>
          <p:cNvSpPr/>
          <p:nvPr/>
        </p:nvSpPr>
        <p:spPr>
          <a:xfrm>
            <a:off x="406574" y="1019213"/>
            <a:ext cx="7278108" cy="954107"/>
          </a:xfrm>
          <a:prstGeom prst="rect">
            <a:avLst/>
          </a:prstGeom>
        </p:spPr>
        <p:txBody>
          <a:bodyPr wrap="square">
            <a:spAutoFit/>
          </a:bodyPr>
          <a:lstStyle/>
          <a:p>
            <a:r>
              <a:rPr lang="en-US" sz="2400" dirty="0">
                <a:solidFill>
                  <a:schemeClr val="tx1">
                    <a:lumMod val="95000"/>
                    <a:lumOff val="5000"/>
                  </a:schemeClr>
                </a:solidFill>
              </a:rPr>
              <a:t>If not working then do changes in </a:t>
            </a:r>
            <a:r>
              <a:rPr lang="en-US" sz="2400" i="1" dirty="0">
                <a:solidFill>
                  <a:schemeClr val="accent6">
                    <a:lumMod val="50000"/>
                  </a:schemeClr>
                </a:solidFill>
              </a:rPr>
              <a:t>my.ini</a:t>
            </a:r>
            <a:r>
              <a:rPr lang="en-US" sz="2400" dirty="0">
                <a:solidFill>
                  <a:schemeClr val="accent6">
                    <a:lumMod val="50000"/>
                  </a:schemeClr>
                </a:solidFill>
              </a:rPr>
              <a:t> </a:t>
            </a:r>
            <a:r>
              <a:rPr lang="en-US" sz="2400" dirty="0">
                <a:solidFill>
                  <a:schemeClr val="tx1">
                    <a:lumMod val="95000"/>
                    <a:lumOff val="5000"/>
                  </a:schemeClr>
                </a:solidFill>
              </a:rPr>
              <a:t>file.</a:t>
            </a:r>
          </a:p>
          <a:p>
            <a:endParaRPr lang="en-US" sz="800" dirty="0">
              <a:solidFill>
                <a:schemeClr val="tx1">
                  <a:lumMod val="95000"/>
                  <a:lumOff val="5000"/>
                </a:schemeClr>
              </a:solidFill>
            </a:endParaRPr>
          </a:p>
          <a:p>
            <a:pPr marL="342900" indent="-342900">
              <a:buFont typeface="Arial" panose="020B0604020202020204" pitchFamily="34" charset="0"/>
              <a:buChar char="•"/>
            </a:pPr>
            <a:r>
              <a:rPr lang="en-US" sz="2400" dirty="0">
                <a:solidFill>
                  <a:srgbClr val="0077AA"/>
                </a:solidFill>
                <a:latin typeface="Liberation Mono"/>
                <a:cs typeface="Times New Roman" panose="02020603050405020304" pitchFamily="18" charset="0"/>
              </a:rPr>
              <a:t>secure_file_priv = ""</a:t>
            </a:r>
          </a:p>
        </p:txBody>
      </p:sp>
      <p:pic>
        <p:nvPicPr>
          <p:cNvPr id="4" name="Picture 3">
            <a:extLst>
              <a:ext uri="{FF2B5EF4-FFF2-40B4-BE49-F238E27FC236}">
                <a16:creationId xmlns:a16="http://schemas.microsoft.com/office/drawing/2014/main" xmlns="" id="{E0AC41A4-2200-4B69-94D9-695BFB1864D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CBE2C74D-4E1F-4E1F-B825-7DB09780EE4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7" name="Rectangle 6">
            <a:extLst>
              <a:ext uri="{FF2B5EF4-FFF2-40B4-BE49-F238E27FC236}">
                <a16:creationId xmlns:a16="http://schemas.microsoft.com/office/drawing/2014/main" xmlns="" id="{A58BB2BF-6D33-42F8-AD51-7AD9DA652ABE}"/>
              </a:ext>
            </a:extLst>
          </p:cNvPr>
          <p:cNvSpPr/>
          <p:nvPr/>
        </p:nvSpPr>
        <p:spPr>
          <a:xfrm>
            <a:off x="406574" y="4847507"/>
            <a:ext cx="11377263" cy="707886"/>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mongoimport</a:t>
            </a:r>
            <a:r>
              <a:rPr lang="en-US" sz="2000" dirty="0">
                <a:latin typeface="Calibri" panose="020F0502020204030204" pitchFamily="34" charset="0"/>
                <a:cs typeface="Calibri" panose="020F0502020204030204" pitchFamily="34" charset="0"/>
              </a:rPr>
              <a:t> </a:t>
            </a:r>
            <a:r>
              <a:rPr lang="en-US" sz="2000" b="1" dirty="0">
                <a:latin typeface="Calibri" panose="020F0502020204030204" pitchFamily="34" charset="0"/>
                <a:cs typeface="Calibri" panose="020F0502020204030204" pitchFamily="34" charset="0"/>
              </a:rPr>
              <a:t>--host </a:t>
            </a:r>
            <a:r>
              <a:rPr lang="en-US" sz="2000" dirty="0">
                <a:latin typeface="Calibri" panose="020F0502020204030204" pitchFamily="34" charset="0"/>
                <a:cs typeface="Calibri" panose="020F0502020204030204" pitchFamily="34" charset="0"/>
              </a:rPr>
              <a:t>192.168.100.20 </a:t>
            </a:r>
            <a:r>
              <a:rPr lang="en-US" sz="2000" b="1" dirty="0">
                <a:latin typeface="Calibri" panose="020F0502020204030204" pitchFamily="34" charset="0"/>
                <a:cs typeface="Calibri" panose="020F0502020204030204" pitchFamily="34" charset="0"/>
              </a:rPr>
              <a:t>--port </a:t>
            </a:r>
            <a:r>
              <a:rPr lang="en-US" sz="2000" dirty="0">
                <a:latin typeface="Calibri" panose="020F0502020204030204" pitchFamily="34" charset="0"/>
                <a:cs typeface="Calibri" panose="020F0502020204030204" pitchFamily="34" charset="0"/>
              </a:rPr>
              <a:t>27017  </a:t>
            </a:r>
            <a:r>
              <a:rPr lang="en-US" sz="2000" b="1" dirty="0">
                <a:latin typeface="Calibri" panose="020F0502020204030204" pitchFamily="34" charset="0"/>
                <a:cs typeface="Calibri" panose="020F0502020204030204" pitchFamily="34" charset="0"/>
              </a:rPr>
              <a:t>--db </a:t>
            </a:r>
            <a:r>
              <a:rPr lang="en-US" sz="2000" dirty="0">
                <a:latin typeface="Calibri" panose="020F0502020204030204" pitchFamily="34" charset="0"/>
                <a:cs typeface="Calibri" panose="020F0502020204030204" pitchFamily="34" charset="0"/>
              </a:rPr>
              <a:t>db1 </a:t>
            </a:r>
            <a:r>
              <a:rPr lang="en-US" sz="2000" b="1" dirty="0">
                <a:latin typeface="Calibri" panose="020F0502020204030204" pitchFamily="34" charset="0"/>
                <a:cs typeface="Calibri" panose="020F0502020204030204" pitchFamily="34" charset="0"/>
              </a:rPr>
              <a:t>–collection</a:t>
            </a:r>
            <a:r>
              <a:rPr lang="en-US" sz="2000" dirty="0">
                <a:latin typeface="Calibri" panose="020F0502020204030204" pitchFamily="34" charset="0"/>
                <a:cs typeface="Calibri" panose="020F0502020204030204" pitchFamily="34" charset="0"/>
              </a:rPr>
              <a:t> emp  </a:t>
            </a:r>
            <a:r>
              <a:rPr lang="en-US" sz="2000" b="1" dirty="0">
                <a:latin typeface="Calibri" panose="020F0502020204030204" pitchFamily="34" charset="0"/>
                <a:cs typeface="Calibri" panose="020F0502020204030204" pitchFamily="34" charset="0"/>
              </a:rPr>
              <a:t>--type </a:t>
            </a:r>
            <a:r>
              <a:rPr lang="en-US" sz="2000" dirty="0">
                <a:latin typeface="Calibri" panose="020F0502020204030204" pitchFamily="34" charset="0"/>
                <a:cs typeface="Calibri" panose="020F0502020204030204" pitchFamily="34" charset="0"/>
              </a:rPr>
              <a:t>csv  </a:t>
            </a:r>
            <a:r>
              <a:rPr lang="en-US" sz="2000" b="1" dirty="0">
                <a:latin typeface="Calibri" panose="020F0502020204030204" pitchFamily="34" charset="0"/>
                <a:cs typeface="Calibri" panose="020F0502020204030204" pitchFamily="34" charset="0"/>
              </a:rPr>
              <a:t>--file </a:t>
            </a:r>
            <a:r>
              <a:rPr lang="en-US" sz="2000" dirty="0">
                <a:latin typeface="Calibri" panose="020F0502020204030204" pitchFamily="34" charset="0"/>
                <a:cs typeface="Calibri" panose="020F0502020204030204" pitchFamily="34" charset="0"/>
              </a:rPr>
              <a:t>d:\o.csv </a:t>
            </a:r>
            <a:r>
              <a:rPr lang="en-US" sz="2000" b="1" dirty="0">
                <a:latin typeface="Calibri" panose="020F0502020204030204" pitchFamily="34" charset="0"/>
                <a:cs typeface="Calibri" panose="020F0502020204030204" pitchFamily="34" charset="0"/>
              </a:rPr>
              <a:t>--fields </a:t>
            </a:r>
            <a:r>
              <a:rPr lang="en-US" sz="2000" dirty="0">
                <a:latin typeface="Calibri" panose="020F0502020204030204" pitchFamily="34" charset="0"/>
                <a:cs typeface="Calibri" panose="020F0502020204030204" pitchFamily="34" charset="0"/>
              </a:rPr>
              <a:t>"EMPNO, ENAME, JOB, MGR,HIREDATE, SAL, COMM, DEPTNO,BONUSID, USERNAME, PWD"</a:t>
            </a:r>
          </a:p>
        </p:txBody>
      </p:sp>
      <p:sp>
        <p:nvSpPr>
          <p:cNvPr id="9" name="TextBox 8">
            <a:extLst>
              <a:ext uri="{FF2B5EF4-FFF2-40B4-BE49-F238E27FC236}">
                <a16:creationId xmlns:a16="http://schemas.microsoft.com/office/drawing/2014/main" xmlns="" id="{00469720-9868-4951-9F02-027B782F6C30}"/>
              </a:ext>
            </a:extLst>
          </p:cNvPr>
          <p:cNvSpPr txBox="1"/>
          <p:nvPr/>
        </p:nvSpPr>
        <p:spPr>
          <a:xfrm>
            <a:off x="406574" y="4054359"/>
            <a:ext cx="11161240" cy="36933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endParaRPr>
          </a:p>
        </p:txBody>
      </p:sp>
    </p:spTree>
    <p:extLst>
      <p:ext uri="{BB962C8B-B14F-4D97-AF65-F5344CB8AC3E}">
        <p14:creationId xmlns:p14="http://schemas.microsoft.com/office/powerpoint/2010/main" xmlns="" val="3259051249"/>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OUTFILE</a:t>
            </a:r>
            <a:endParaRPr lang="en-IN" sz="3200" b="1" i="1" dirty="0">
              <a:latin typeface="Arial" pitchFamily="34" charset="0"/>
              <a:cs typeface="Arial" pitchFamily="34" charset="0"/>
            </a:endParaRPr>
          </a:p>
        </p:txBody>
      </p:sp>
      <p:sp>
        <p:nvSpPr>
          <p:cNvPr id="6" name="Rectangle 5"/>
          <p:cNvSpPr/>
          <p:nvPr/>
        </p:nvSpPr>
        <p:spPr>
          <a:xfrm>
            <a:off x="144015" y="971436"/>
            <a:ext cx="11855847"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Writes the selected rows to a file. Column and line terminators can be specified to produce a specific output format.</a:t>
            </a:r>
          </a:p>
        </p:txBody>
      </p:sp>
      <p:sp>
        <p:nvSpPr>
          <p:cNvPr id="9" name="Rectangle 8"/>
          <p:cNvSpPr/>
          <p:nvPr/>
        </p:nvSpPr>
        <p:spPr>
          <a:xfrm>
            <a:off x="334566" y="1649461"/>
            <a:ext cx="8838049" cy="369332"/>
          </a:xfrm>
          <a:prstGeom prst="rect">
            <a:avLst/>
          </a:prstGeom>
        </p:spPr>
        <p:txBody>
          <a:bodyPr wrap="square">
            <a:spAutoFit/>
          </a:bodyPr>
          <a:lstStyle/>
          <a:p>
            <a:r>
              <a:rPr lang="en-IN" dirty="0">
                <a:solidFill>
                  <a:srgbClr val="298AE5"/>
                </a:solidFill>
                <a:latin typeface="Arial" panose="020B0604020202020204" pitchFamily="34" charset="0"/>
                <a:cs typeface="Arial" panose="020B0604020202020204" pitchFamily="34" charset="0"/>
              </a:rPr>
              <a:t>SELECT ... INTO OUTFILE</a:t>
            </a:r>
          </a:p>
        </p:txBody>
      </p:sp>
      <p:sp>
        <p:nvSpPr>
          <p:cNvPr id="7" name="Rectangle 6"/>
          <p:cNvSpPr/>
          <p:nvPr/>
        </p:nvSpPr>
        <p:spPr>
          <a:xfrm>
            <a:off x="334566" y="2438886"/>
            <a:ext cx="11548828" cy="2585323"/>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OUTFILE</a:t>
            </a:r>
            <a:r>
              <a:rPr lang="en-IN" dirty="0">
                <a:latin typeface="Liberation Mono"/>
                <a:cs typeface="Arial" panose="020B0604020202020204" pitchFamily="34" charset="0"/>
              </a:rPr>
              <a:t> "d:/o.txt" fields terminated by ',' optionally enclosed by '"' lines terminated by '\n';</a:t>
            </a:r>
          </a:p>
          <a:p>
            <a:pPr marL="342900" indent="-342900">
              <a:buFont typeface="Arial" panose="020B0604020202020204" pitchFamily="34" charset="0"/>
              <a:buChar char="•"/>
            </a:pPr>
            <a:endParaRPr lang="en-IN" dirty="0">
              <a:latin typeface="Liberation Mono"/>
              <a:cs typeface="Arial" panose="020B0604020202020204" pitchFamily="34" charset="0"/>
            </a:endParaRPr>
          </a:p>
          <a:p>
            <a:pPr marL="342900" indent="-342900">
              <a:buFont typeface="Arial" panose="020B0604020202020204" pitchFamily="34" charset="0"/>
              <a:buChar char="•"/>
            </a:pPr>
            <a:r>
              <a:rPr lang="en-US" dirty="0">
                <a:solidFill>
                  <a:srgbClr val="0077AA"/>
                </a:solidFill>
                <a:latin typeface="Liberation Mono"/>
                <a:cs typeface="Times New Roman" panose="02020603050405020304" pitchFamily="18" charset="0"/>
              </a:rPr>
              <a:t>SELECT</a:t>
            </a:r>
            <a:r>
              <a:rPr lang="en-US" dirty="0">
                <a:latin typeface="Liberation Mono"/>
                <a:cs typeface="Arial" panose="020B0604020202020204" pitchFamily="34" charset="0"/>
              </a:rPr>
              <a:t> * </a:t>
            </a:r>
            <a:r>
              <a:rPr lang="en-US" dirty="0">
                <a:solidFill>
                  <a:srgbClr val="0077AA"/>
                </a:solidFill>
                <a:latin typeface="Liberation Mono"/>
                <a:cs typeface="Times New Roman" panose="02020603050405020304" pitchFamily="18" charset="0"/>
              </a:rPr>
              <a:t>FROM</a:t>
            </a:r>
            <a:r>
              <a:rPr lang="en-US" dirty="0">
                <a:latin typeface="Liberation Mono"/>
                <a:cs typeface="Arial" panose="020B0604020202020204" pitchFamily="34" charset="0"/>
              </a:rPr>
              <a:t> emp </a:t>
            </a:r>
            <a:r>
              <a:rPr lang="en-US" dirty="0">
                <a:solidFill>
                  <a:srgbClr val="0077AA"/>
                </a:solidFill>
                <a:latin typeface="Liberation Mono"/>
                <a:cs typeface="Times New Roman" panose="02020603050405020304" pitchFamily="18" charset="0"/>
              </a:rPr>
              <a:t>INTO</a:t>
            </a:r>
            <a:r>
              <a:rPr lang="en-US" dirty="0">
                <a:latin typeface="Liberation Mono"/>
                <a:cs typeface="Arial" panose="020B0604020202020204" pitchFamily="34" charset="0"/>
              </a:rPr>
              <a:t> </a:t>
            </a:r>
            <a:r>
              <a:rPr lang="en-US" dirty="0">
                <a:solidFill>
                  <a:srgbClr val="0077AA"/>
                </a:solidFill>
                <a:latin typeface="Liberation Mono"/>
                <a:cs typeface="Times New Roman" panose="02020603050405020304" pitchFamily="18" charset="0"/>
              </a:rPr>
              <a:t>OUTFILE</a:t>
            </a:r>
            <a:r>
              <a:rPr lang="en-US" dirty="0">
                <a:latin typeface="Liberation Mono"/>
                <a:cs typeface="Arial" panose="020B0604020202020204" pitchFamily="34" charset="0"/>
              </a:rPr>
              <a:t> "d:/o.csv" fields terminated by ',';</a:t>
            </a:r>
            <a:endParaRPr lang="en-IN" dirty="0">
              <a:latin typeface="Liberation Mono"/>
              <a:cs typeface="Arial" panose="020B0604020202020204" pitchFamily="34" charset="0"/>
            </a:endParaRPr>
          </a:p>
        </p:txBody>
      </p:sp>
      <p:pic>
        <p:nvPicPr>
          <p:cNvPr id="8" name="Picture 7">
            <a:extLst>
              <a:ext uri="{FF2B5EF4-FFF2-40B4-BE49-F238E27FC236}">
                <a16:creationId xmlns:a16="http://schemas.microsoft.com/office/drawing/2014/main" xmlns="" id="{52539951-7F30-49FD-B588-F90FF7635E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92D547C6-B4F4-4291-B9D1-07AE7543DC4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84714962"/>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spcBef>
                <a:spcPct val="0"/>
              </a:spcBef>
              <a:defRPr/>
            </a:pPr>
            <a:r>
              <a:rPr lang="en-US" sz="4800" dirty="0">
                <a:solidFill>
                  <a:srgbClr val="DC525C"/>
                </a:solidFill>
                <a:latin typeface="Segoe UI Light" panose="020B0502040204020203" pitchFamily="34" charset="0"/>
                <a:cs typeface="Segoe UI Light" panose="020B0502040204020203" pitchFamily="34" charset="0"/>
              </a:rPr>
              <a:t>SELECT ... INTO DUMPFILE</a:t>
            </a:r>
          </a:p>
        </p:txBody>
      </p:sp>
      <p:pic>
        <p:nvPicPr>
          <p:cNvPr id="3" name="Picture 2">
            <a:extLst>
              <a:ext uri="{FF2B5EF4-FFF2-40B4-BE49-F238E27FC236}">
                <a16:creationId xmlns:a16="http://schemas.microsoft.com/office/drawing/2014/main" xmlns="" id="{B5C1FD02-D961-4CAF-BF5C-47309320BD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AC76C4F-4C95-4C8D-AF8A-E786504CFA0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32469797"/>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2"/>
            <a:ext cx="9142810" cy="584775"/>
          </a:xfrm>
          <a:prstGeom prst="rect">
            <a:avLst/>
          </a:prstGeom>
          <a:solidFill>
            <a:schemeClr val="bg1"/>
          </a:solidFill>
        </p:spPr>
        <p:txBody>
          <a:bodyPr wrap="square">
            <a:spAutoFit/>
          </a:bodyPr>
          <a:lstStyle/>
          <a:p>
            <a:pPr algn="r"/>
            <a:r>
              <a:rPr lang="en-US" sz="3200" b="1" i="1" dirty="0">
                <a:latin typeface="Arial" pitchFamily="34" charset="0"/>
                <a:cs typeface="Arial" pitchFamily="34" charset="0"/>
              </a:rPr>
              <a:t>Select … INTO DUMPFILE</a:t>
            </a:r>
            <a:endParaRPr lang="en-IN" sz="3200" b="1" i="1" dirty="0">
              <a:latin typeface="Arial" pitchFamily="34" charset="0"/>
              <a:cs typeface="Arial" pitchFamily="34" charset="0"/>
            </a:endParaRPr>
          </a:p>
        </p:txBody>
      </p:sp>
      <p:sp>
        <p:nvSpPr>
          <p:cNvPr id="6" name="Rectangle 5"/>
          <p:cNvSpPr/>
          <p:nvPr/>
        </p:nvSpPr>
        <p:spPr>
          <a:xfrm>
            <a:off x="1599992" y="838200"/>
            <a:ext cx="8990430" cy="923330"/>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If you use INTO DUMPFILE instead of INTO OUTFILE, MySQL writes only one row into the file, without any column or line termination and without performing any escape processing. This is useful if you want to store a BLOB value in a file.</a:t>
            </a:r>
          </a:p>
        </p:txBody>
      </p:sp>
      <p:sp>
        <p:nvSpPr>
          <p:cNvPr id="9" name="Rectangle 8"/>
          <p:cNvSpPr/>
          <p:nvPr/>
        </p:nvSpPr>
        <p:spPr>
          <a:xfrm>
            <a:off x="1676182" y="1916668"/>
            <a:ext cx="8838049" cy="369332"/>
          </a:xfrm>
          <a:prstGeom prst="rect">
            <a:avLst/>
          </a:prstGeom>
        </p:spPr>
        <p:txBody>
          <a:bodyPr wrap="square">
            <a:spAutoFit/>
          </a:bodyPr>
          <a:lstStyle/>
          <a:p>
            <a:r>
              <a:rPr lang="en-US" dirty="0">
                <a:solidFill>
                  <a:srgbClr val="298AE5"/>
                </a:solidFill>
                <a:latin typeface="Arial" panose="020B0604020202020204" pitchFamily="34" charset="0"/>
                <a:cs typeface="Arial" panose="020B0604020202020204" pitchFamily="34" charset="0"/>
              </a:rPr>
              <a:t>SELECT ... INTO DUMPFILE</a:t>
            </a:r>
            <a:endParaRPr lang="en-IN" dirty="0">
              <a:solidFill>
                <a:srgbClr val="298AE5"/>
              </a:solidFill>
              <a:latin typeface="Arial" panose="020B0604020202020204" pitchFamily="34" charset="0"/>
              <a:cs typeface="Arial" panose="020B0604020202020204" pitchFamily="34" charset="0"/>
            </a:endParaRPr>
          </a:p>
        </p:txBody>
      </p:sp>
      <p:sp>
        <p:nvSpPr>
          <p:cNvPr id="7" name="Rectangle 6"/>
          <p:cNvSpPr/>
          <p:nvPr/>
        </p:nvSpPr>
        <p:spPr>
          <a:xfrm>
            <a:off x="1676182" y="2492514"/>
            <a:ext cx="8838049" cy="369332"/>
          </a:xfrm>
          <a:prstGeom prst="rect">
            <a:avLst/>
          </a:prstGeom>
        </p:spPr>
        <p:txBody>
          <a:bodyPr wrap="square">
            <a:spAutoFit/>
          </a:bodyPr>
          <a:lstStyle/>
          <a:p>
            <a:pPr marL="342900" indent="-342900">
              <a:buFont typeface="Arial" panose="020B0604020202020204" pitchFamily="34" charset="0"/>
              <a:buChar char="•"/>
            </a:pPr>
            <a:r>
              <a:rPr lang="en-IN" dirty="0">
                <a:solidFill>
                  <a:srgbClr val="0077AA"/>
                </a:solidFill>
                <a:latin typeface="Liberation Mono"/>
                <a:cs typeface="Times New Roman" panose="02020603050405020304" pitchFamily="18" charset="0"/>
              </a:rPr>
              <a:t>SELECT</a:t>
            </a:r>
            <a:r>
              <a:rPr lang="en-IN" dirty="0">
                <a:latin typeface="Liberation Mono"/>
                <a:cs typeface="Arial" panose="020B0604020202020204" pitchFamily="34" charset="0"/>
              </a:rPr>
              <a:t> * </a:t>
            </a:r>
            <a:r>
              <a:rPr lang="en-IN" dirty="0">
                <a:solidFill>
                  <a:srgbClr val="0077AA"/>
                </a:solidFill>
                <a:latin typeface="Liberation Mono"/>
                <a:cs typeface="Times New Roman" panose="02020603050405020304" pitchFamily="18" charset="0"/>
              </a:rPr>
              <a:t>FROM</a:t>
            </a:r>
            <a:r>
              <a:rPr lang="en-IN" dirty="0">
                <a:latin typeface="Liberation Mono"/>
                <a:cs typeface="Arial" panose="020B0604020202020204" pitchFamily="34" charset="0"/>
              </a:rPr>
              <a:t> emp </a:t>
            </a:r>
            <a:r>
              <a:rPr lang="en-IN" dirty="0">
                <a:solidFill>
                  <a:srgbClr val="0077AA"/>
                </a:solidFill>
                <a:latin typeface="Liberation Mono"/>
                <a:cs typeface="Times New Roman" panose="02020603050405020304" pitchFamily="18" charset="0"/>
              </a:rPr>
              <a:t>WHERE</a:t>
            </a:r>
            <a:r>
              <a:rPr lang="en-IN" dirty="0">
                <a:latin typeface="Liberation Mono"/>
                <a:cs typeface="Arial" panose="020B0604020202020204" pitchFamily="34" charset="0"/>
              </a:rPr>
              <a:t> empno = 7788 </a:t>
            </a:r>
            <a:r>
              <a:rPr lang="en-IN" dirty="0">
                <a:solidFill>
                  <a:srgbClr val="0077AA"/>
                </a:solidFill>
                <a:latin typeface="Liberation Mono"/>
                <a:cs typeface="Times New Roman" panose="02020603050405020304" pitchFamily="18" charset="0"/>
              </a:rPr>
              <a:t>INTO</a:t>
            </a:r>
            <a:r>
              <a:rPr lang="en-IN" dirty="0">
                <a:latin typeface="Liberation Mono"/>
                <a:cs typeface="Arial" panose="020B0604020202020204" pitchFamily="34" charset="0"/>
              </a:rPr>
              <a:t> </a:t>
            </a:r>
            <a:r>
              <a:rPr lang="en-IN" dirty="0">
                <a:solidFill>
                  <a:srgbClr val="0077AA"/>
                </a:solidFill>
                <a:latin typeface="Liberation Mono"/>
                <a:cs typeface="Times New Roman" panose="02020603050405020304" pitchFamily="18" charset="0"/>
              </a:rPr>
              <a:t>DUMPFILE</a:t>
            </a:r>
            <a:r>
              <a:rPr lang="en-IN" dirty="0">
                <a:latin typeface="Liberation Mono"/>
                <a:cs typeface="Arial" panose="020B0604020202020204" pitchFamily="34" charset="0"/>
              </a:rPr>
              <a:t> "d:/Test/o.txt";</a:t>
            </a:r>
          </a:p>
        </p:txBody>
      </p:sp>
      <p:pic>
        <p:nvPicPr>
          <p:cNvPr id="8" name="Picture 7">
            <a:extLst>
              <a:ext uri="{FF2B5EF4-FFF2-40B4-BE49-F238E27FC236}">
                <a16:creationId xmlns:a16="http://schemas.microsoft.com/office/drawing/2014/main" xmlns="" id="{A8A24A56-13D3-49CB-B49F-3FE2C15194F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BFDC1F86-9C20-4D66-B89A-70CB64227DD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597802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dirty="0">
                <a:solidFill>
                  <a:srgbClr val="DC525C"/>
                </a:solidFill>
                <a:latin typeface="Segoe UI Light" panose="020B0502040204020203" pitchFamily="34" charset="0"/>
                <a:cs typeface="Segoe UI Light" panose="020B0502040204020203" pitchFamily="34" charset="0"/>
              </a:rPr>
              <a:t>Login to MySQL</a:t>
            </a:r>
            <a:endParaRPr lang="en-US" sz="46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21DD9377-39A2-4E49-9E49-9B1DD623533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E85F71A9-E804-40C5-940A-A9BCD35EC5D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184542814"/>
      </p:ext>
    </p:extLst>
  </p:cSld>
  <p:clrMapOvr>
    <a:masterClrMapping/>
  </p:clrMapOvr>
  <p:transition/>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Class Room</a:t>
            </a:r>
            <a:endParaRPr lang="en-US" sz="3600" b="1" i="1" dirty="0">
              <a:solidFill>
                <a:schemeClr val="bg1"/>
              </a:solidFill>
              <a:latin typeface="Arial" pitchFamily="34" charset="0"/>
              <a:cs typeface="Arial" pitchFamily="34" charset="0"/>
            </a:endParaRPr>
          </a:p>
        </p:txBody>
      </p:sp>
      <p:sp>
        <p:nvSpPr>
          <p:cNvPr id="3" name="Title 1"/>
          <p:cNvSpPr txBox="1">
            <a:spLocks/>
          </p:cNvSpPr>
          <p:nvPr/>
        </p:nvSpPr>
        <p:spPr>
          <a:xfrm>
            <a:off x="1828562" y="1981200"/>
            <a:ext cx="8609479" cy="914400"/>
          </a:xfrm>
          <a:prstGeom prst="rect">
            <a:avLst/>
          </a:prstGeom>
        </p:spPr>
        <p:txBody>
          <a:bodyPr>
            <a:noAutofit/>
          </a:bodyPr>
          <a:lstStyle/>
          <a:p>
            <a:pPr lvl="0" algn="ctr">
              <a:spcBef>
                <a:spcPct val="0"/>
              </a:spcBef>
              <a:defRPr/>
            </a:pPr>
            <a:r>
              <a:rPr lang="en-US" sz="6600" b="1" dirty="0">
                <a:latin typeface="Arial" pitchFamily="34" charset="0"/>
                <a:cs typeface="Arial" pitchFamily="34" charset="0"/>
              </a:rPr>
              <a:t>Session 20</a:t>
            </a:r>
            <a:endParaRPr lang="en-US" sz="6600" b="1" i="1" dirty="0">
              <a:latin typeface="Arial" pitchFamily="34" charset="0"/>
              <a:cs typeface="Arial" pitchFamily="34" charset="0"/>
            </a:endParaRPr>
          </a:p>
        </p:txBody>
      </p:sp>
      <p:pic>
        <p:nvPicPr>
          <p:cNvPr id="4" name="Picture 3">
            <a:extLst>
              <a:ext uri="{FF2B5EF4-FFF2-40B4-BE49-F238E27FC236}">
                <a16:creationId xmlns:a16="http://schemas.microsoft.com/office/drawing/2014/main" xmlns="" id="{B7E42E69-A794-4DA2-8F3A-60D7377611C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AC925351-5E74-4C64-A264-F3B2183449F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90248914"/>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28562" y="228600"/>
            <a:ext cx="8609479" cy="685800"/>
          </a:xfrm>
          <a:prstGeom prst="rect">
            <a:avLst/>
          </a:prstGeom>
          <a:solidFill>
            <a:srgbClr val="FF0000"/>
          </a:solidFill>
        </p:spPr>
        <p:txBody>
          <a:bodyPr>
            <a:normAutofit/>
          </a:bodyPr>
          <a:lstStyle/>
          <a:p>
            <a:pPr lvl="0" algn="ctr">
              <a:spcBef>
                <a:spcPct val="0"/>
              </a:spcBef>
              <a:defRPr/>
            </a:pPr>
            <a:r>
              <a:rPr lang="en-US" sz="3600" b="1" dirty="0">
                <a:solidFill>
                  <a:schemeClr val="bg1"/>
                </a:solidFill>
                <a:latin typeface="Arial" pitchFamily="34" charset="0"/>
                <a:cs typeface="Arial" pitchFamily="34" charset="0"/>
              </a:rPr>
              <a:t>Topics to be covered in session 20</a:t>
            </a:r>
            <a:endParaRPr lang="en-US" sz="3600" b="1" i="1" dirty="0">
              <a:solidFill>
                <a:schemeClr val="bg1"/>
              </a:solidFill>
              <a:latin typeface="Arial" pitchFamily="34" charset="0"/>
              <a:cs typeface="Arial" pitchFamily="34" charset="0"/>
            </a:endParaRPr>
          </a:p>
        </p:txBody>
      </p:sp>
      <p:sp>
        <p:nvSpPr>
          <p:cNvPr id="2" name="Rectangle 1"/>
          <p:cNvSpPr/>
          <p:nvPr/>
        </p:nvSpPr>
        <p:spPr>
          <a:xfrm>
            <a:off x="1904752" y="1221352"/>
            <a:ext cx="4571405" cy="1084015"/>
          </a:xfrm>
          <a:prstGeom prst="rect">
            <a:avLst/>
          </a:prstGeom>
        </p:spPr>
        <p:txBody>
          <a:bodyPr>
            <a:spAutoFit/>
          </a:bodyPr>
          <a:lstStyle/>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What is Big Data</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MySQL as a NoSQL Solution</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IN" dirty="0">
                <a:latin typeface="Calibri" panose="020F0502020204030204" pitchFamily="34" charset="0"/>
                <a:ea typeface="Calibri" panose="020F0502020204030204" pitchFamily="34" charset="0"/>
                <a:cs typeface="Times New Roman" panose="02020603050405020304" pitchFamily="18" charset="0"/>
              </a:rPr>
              <a:t>Migrating from RDBMS to NoSQL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xmlns="" id="{9096013B-DA4A-4AE3-8CAF-53C938844DF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03C3C82F-4FB5-4F1E-BFE4-A291B7DD502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95167041"/>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Big Data?</a:t>
            </a:r>
          </a:p>
        </p:txBody>
      </p:sp>
      <p:sp>
        <p:nvSpPr>
          <p:cNvPr id="2" name="Rectangle 1"/>
          <p:cNvSpPr/>
          <p:nvPr/>
        </p:nvSpPr>
        <p:spPr>
          <a:xfrm>
            <a:off x="1714277" y="1059413"/>
            <a:ext cx="8761859" cy="769441"/>
          </a:xfrm>
          <a:prstGeom prst="rect">
            <a:avLst/>
          </a:prstGeom>
        </p:spPr>
        <p:txBody>
          <a:bodyPr wrap="square">
            <a:spAutoFit/>
          </a:bodyPr>
          <a:lstStyle/>
          <a:p>
            <a:r>
              <a:rPr lang="en-IN" sz="2200" b="1" i="1" dirty="0">
                <a:solidFill>
                  <a:schemeClr val="tx1">
                    <a:lumMod val="95000"/>
                    <a:lumOff val="5000"/>
                  </a:schemeClr>
                </a:solidFill>
                <a:latin typeface="Palatino Linotype" panose="02040502050505030304" pitchFamily="18" charset="0"/>
              </a:rPr>
              <a:t>Big</a:t>
            </a:r>
            <a:r>
              <a:rPr lang="en-IN" sz="2200" dirty="0">
                <a:solidFill>
                  <a:schemeClr val="tx1">
                    <a:lumMod val="95000"/>
                    <a:lumOff val="5000"/>
                  </a:schemeClr>
                </a:solidFill>
                <a:latin typeface="Palatino Linotype" panose="02040502050505030304" pitchFamily="18" charset="0"/>
              </a:rPr>
              <a:t> </a:t>
            </a:r>
            <a:r>
              <a:rPr lang="en-IN" sz="2200" b="1" i="1" dirty="0">
                <a:solidFill>
                  <a:schemeClr val="tx1">
                    <a:lumMod val="95000"/>
                    <a:lumOff val="5000"/>
                  </a:schemeClr>
                </a:solidFill>
                <a:latin typeface="Palatino Linotype" panose="02040502050505030304" pitchFamily="18" charset="0"/>
              </a:rPr>
              <a:t>data</a:t>
            </a:r>
            <a:r>
              <a:rPr lang="en-IN" sz="2200" dirty="0">
                <a:solidFill>
                  <a:schemeClr val="tx1">
                    <a:lumMod val="95000"/>
                    <a:lumOff val="5000"/>
                  </a:schemeClr>
                </a:solidFill>
                <a:latin typeface="Palatino Linotype" panose="02040502050505030304" pitchFamily="18" charset="0"/>
              </a:rPr>
              <a:t> is a term that describes the large volume of data – both structured and unstructured</a:t>
            </a:r>
          </a:p>
        </p:txBody>
      </p:sp>
      <p:sp>
        <p:nvSpPr>
          <p:cNvPr id="3" name="Rectangle 2"/>
          <p:cNvSpPr/>
          <p:nvPr/>
        </p:nvSpPr>
        <p:spPr>
          <a:xfrm>
            <a:off x="1746930" y="2278613"/>
            <a:ext cx="8729207" cy="646331"/>
          </a:xfrm>
          <a:prstGeom prst="rect">
            <a:avLst/>
          </a:prstGeom>
        </p:spPr>
        <p:txBody>
          <a:bodyPr wrap="square">
            <a:spAutoFit/>
          </a:bodyPr>
          <a:lstStyle/>
          <a:p>
            <a:r>
              <a:rPr lang="en-US" dirty="0">
                <a:solidFill>
                  <a:schemeClr val="tx1">
                    <a:lumMod val="95000"/>
                    <a:lumOff val="5000"/>
                  </a:schemeClr>
                </a:solidFill>
                <a:latin typeface="Palatino Linotype" panose="02040502050505030304" pitchFamily="18" charset="0"/>
              </a:rPr>
              <a:t>Big data is often characterized by the 3Vs: the extreme volume of data, the wide variety of data types and the velocity at which the data must be processed.</a:t>
            </a:r>
          </a:p>
        </p:txBody>
      </p:sp>
      <p:pic>
        <p:nvPicPr>
          <p:cNvPr id="5" name="Picture 4">
            <a:extLst>
              <a:ext uri="{FF2B5EF4-FFF2-40B4-BE49-F238E27FC236}">
                <a16:creationId xmlns:a16="http://schemas.microsoft.com/office/drawing/2014/main" xmlns="" id="{794BD75D-1A96-4EFD-A546-38F496D3788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B8E2A84E-6C34-4A1E-8C9B-56184911159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654640705"/>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7" name="Rectangle 6"/>
          <p:cNvSpPr/>
          <p:nvPr/>
        </p:nvSpPr>
        <p:spPr>
          <a:xfrm>
            <a:off x="1094546" y="977800"/>
            <a:ext cx="9929882" cy="2339102"/>
          </a:xfrm>
          <a:prstGeom prst="rect">
            <a:avLst/>
          </a:prstGeom>
        </p:spPr>
        <p:txBody>
          <a:bodyPr wrap="square">
            <a:spAutoFit/>
          </a:bodyPr>
          <a:lstStyle/>
          <a:p>
            <a:r>
              <a:rPr lang="en-US" sz="1900" b="1" dirty="0">
                <a:latin typeface="Palatino Linotype" panose="02040502050505030304" pitchFamily="18" charset="0"/>
              </a:rPr>
              <a:t>3Vs (volume, variety and velocity)</a:t>
            </a:r>
            <a:r>
              <a:rPr lang="en-US" sz="1900" dirty="0">
                <a:latin typeface="Palatino Linotype" panose="02040502050505030304" pitchFamily="18" charset="0"/>
              </a:rPr>
              <a:t> are three defining properties or dimensions of big data.</a:t>
            </a:r>
          </a:p>
          <a:p>
            <a:endParaRPr lang="en-US" sz="1900" dirty="0">
              <a:solidFill>
                <a:srgbClr val="036883"/>
              </a:solidFill>
              <a:latin typeface="Palatino Linotype" panose="02040502050505030304" pitchFamily="18" charset="0"/>
            </a:endParaRP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Volume refers to the amount of data. </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Variety refers to the number of types of data.</a:t>
            </a:r>
          </a:p>
          <a:p>
            <a:pPr marL="285750" indent="-285750">
              <a:lnSpc>
                <a:spcPct val="200000"/>
              </a:lnSpc>
              <a:buFont typeface="Arial" panose="020B0604020202020204" pitchFamily="34" charset="0"/>
              <a:buChar char="•"/>
            </a:pPr>
            <a:r>
              <a:rPr lang="en-US" sz="1900" dirty="0">
                <a:solidFill>
                  <a:srgbClr val="036883"/>
                </a:solidFill>
                <a:latin typeface="Palatino Linotype" panose="02040502050505030304" pitchFamily="18" charset="0"/>
              </a:rPr>
              <a:t>Velocity refers to the speed of data processing.</a:t>
            </a:r>
            <a:endParaRPr lang="en-IN" sz="1900" dirty="0">
              <a:solidFill>
                <a:srgbClr val="036883"/>
              </a:solidFill>
              <a:latin typeface="Palatino Linotype" panose="02040502050505030304" pitchFamily="18" charset="0"/>
            </a:endParaRPr>
          </a:p>
        </p:txBody>
      </p:sp>
      <p:pic>
        <p:nvPicPr>
          <p:cNvPr id="4" name="Picture 3">
            <a:extLst>
              <a:ext uri="{FF2B5EF4-FFF2-40B4-BE49-F238E27FC236}">
                <a16:creationId xmlns:a16="http://schemas.microsoft.com/office/drawing/2014/main" xmlns="" id="{1DE14802-599B-43D6-A3A1-5BAFCD97D52D}"/>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12210FE9-2488-4F96-9AE4-8554D74B5F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60629717"/>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3802" y="1"/>
            <a:ext cx="9142810" cy="523220"/>
          </a:xfrm>
          <a:prstGeom prst="rect">
            <a:avLst/>
          </a:prstGeom>
          <a:solidFill>
            <a:schemeClr val="bg1"/>
          </a:solidFill>
        </p:spPr>
        <p:txBody>
          <a:bodyPr wrap="square">
            <a:spAutoFit/>
          </a:bodyPr>
          <a:lstStyle/>
          <a:p>
            <a:pPr algn="r"/>
            <a:r>
              <a:rPr lang="en-IN" sz="2800" b="1" i="1" dirty="0">
                <a:latin typeface="Arial" pitchFamily="34" charset="0"/>
                <a:cs typeface="Arial" pitchFamily="34" charset="0"/>
              </a:rPr>
              <a:t>3Vs </a:t>
            </a:r>
          </a:p>
        </p:txBody>
      </p:sp>
      <p:sp>
        <p:nvSpPr>
          <p:cNvPr id="4" name="Rectangle 3"/>
          <p:cNvSpPr/>
          <p:nvPr/>
        </p:nvSpPr>
        <p:spPr>
          <a:xfrm>
            <a:off x="165852" y="757153"/>
            <a:ext cx="8143932" cy="1015663"/>
          </a:xfrm>
          <a:prstGeom prst="rect">
            <a:avLst/>
          </a:prstGeom>
        </p:spPr>
        <p:txBody>
          <a:bodyPr wrap="square">
            <a:spAutoFit/>
          </a:bodyPr>
          <a:lstStyle/>
          <a:p>
            <a:r>
              <a:rPr lang="en-US" sz="2000" dirty="0">
                <a:latin typeface="Palatino Linotype" panose="02040502050505030304" pitchFamily="18" charset="0"/>
              </a:rPr>
              <a:t>Volume refers to the ‘amount of data’, which is growing day by day at a very fast pace. The size of data generated by humans, machines and their interactions on social media itself is massive.</a:t>
            </a:r>
          </a:p>
        </p:txBody>
      </p:sp>
      <p:sp>
        <p:nvSpPr>
          <p:cNvPr id="5" name="Rectangle 4"/>
          <p:cNvSpPr/>
          <p:nvPr/>
        </p:nvSpPr>
        <p:spPr>
          <a:xfrm>
            <a:off x="237290" y="2216264"/>
            <a:ext cx="4786346" cy="1015663"/>
          </a:xfrm>
          <a:prstGeom prst="rect">
            <a:avLst/>
          </a:prstGeom>
        </p:spPr>
        <p:txBody>
          <a:bodyPr wrap="square">
            <a:spAutoFit/>
          </a:bodyPr>
          <a:lstStyle/>
          <a:p>
            <a:r>
              <a:rPr lang="en-US" sz="2000" dirty="0">
                <a:latin typeface="Palatino Linotype" panose="02040502050505030304" pitchFamily="18" charset="0"/>
              </a:rPr>
              <a:t>Velocity is defined as the pace at which different sources generate the data every day. This flow of data is massive.</a:t>
            </a:r>
          </a:p>
        </p:txBody>
      </p:sp>
      <p:sp>
        <p:nvSpPr>
          <p:cNvPr id="8" name="Rectangle 7"/>
          <p:cNvSpPr/>
          <p:nvPr/>
        </p:nvSpPr>
        <p:spPr>
          <a:xfrm>
            <a:off x="0" y="3898712"/>
            <a:ext cx="12190413" cy="1631216"/>
          </a:xfrm>
          <a:prstGeom prst="rect">
            <a:avLst/>
          </a:prstGeom>
        </p:spPr>
        <p:txBody>
          <a:bodyPr wrap="square">
            <a:spAutoFit/>
          </a:bodyPr>
          <a:lstStyle/>
          <a:p>
            <a:r>
              <a:rPr lang="en-US" sz="2000" dirty="0">
                <a:latin typeface="Palatino Linotype" panose="02040502050505030304" pitchFamily="18" charset="0"/>
              </a:rPr>
              <a:t>As there are many sources which are contributing to Big Data, the type of data they are generating is different. It can be structured, semi-structured or unstructured. Hence, there is a variety of data which is getting generated every day. Earlier, we used to get the data from excel and databases, now the data are coming in the form of images, audios, videos, sensor data etc. as shown in below image. Hence, this variety of unstructured data creates problems in capturing, storage, mining and analyzing the data.</a:t>
            </a:r>
          </a:p>
        </p:txBody>
      </p:sp>
      <p:pic>
        <p:nvPicPr>
          <p:cNvPr id="1026" name="Picture 2" descr="Big Data Volume Growth - Big Data Tutorial - Edureka"/>
          <p:cNvPicPr>
            <a:picLocks noChangeAspect="1" noChangeArrowheads="1"/>
          </p:cNvPicPr>
          <p:nvPr/>
        </p:nvPicPr>
        <p:blipFill>
          <a:blip r:embed="rId2" cstate="print"/>
          <a:srcRect/>
          <a:stretch>
            <a:fillRect/>
          </a:stretch>
        </p:blipFill>
        <p:spPr bwMode="auto">
          <a:xfrm>
            <a:off x="8738412" y="0"/>
            <a:ext cx="3452001" cy="2621773"/>
          </a:xfrm>
          <a:prstGeom prst="rect">
            <a:avLst/>
          </a:prstGeom>
          <a:noFill/>
        </p:spPr>
      </p:pic>
      <p:pic>
        <p:nvPicPr>
          <p:cNvPr id="9" name="Picture 4" descr="Big Data Velocity - Big Data Tutorial - Edureka"/>
          <p:cNvPicPr>
            <a:picLocks noChangeAspect="1" noChangeArrowheads="1"/>
          </p:cNvPicPr>
          <p:nvPr/>
        </p:nvPicPr>
        <p:blipFill>
          <a:blip r:embed="rId3" cstate="print"/>
          <a:srcRect/>
          <a:stretch>
            <a:fillRect/>
          </a:stretch>
        </p:blipFill>
        <p:spPr bwMode="auto">
          <a:xfrm>
            <a:off x="3309124" y="1930512"/>
            <a:ext cx="5232730" cy="1714512"/>
          </a:xfrm>
          <a:prstGeom prst="rect">
            <a:avLst/>
          </a:prstGeom>
          <a:noFill/>
        </p:spPr>
      </p:pic>
      <p:pic>
        <p:nvPicPr>
          <p:cNvPr id="1030" name="Picture 6" descr="Big Data Variety - Big Data Tutorial - Edureka"/>
          <p:cNvPicPr>
            <a:picLocks noChangeAspect="1" noChangeArrowheads="1"/>
          </p:cNvPicPr>
          <p:nvPr/>
        </p:nvPicPr>
        <p:blipFill>
          <a:blip r:embed="rId4" cstate="print"/>
          <a:srcRect/>
          <a:stretch>
            <a:fillRect/>
          </a:stretch>
        </p:blipFill>
        <p:spPr bwMode="auto">
          <a:xfrm>
            <a:off x="451604" y="5756100"/>
            <a:ext cx="7572428" cy="1057276"/>
          </a:xfrm>
          <a:prstGeom prst="rect">
            <a:avLst/>
          </a:prstGeom>
          <a:noFill/>
        </p:spPr>
      </p:pic>
      <p:pic>
        <p:nvPicPr>
          <p:cNvPr id="10" name="Picture 9">
            <a:extLst>
              <a:ext uri="{FF2B5EF4-FFF2-40B4-BE49-F238E27FC236}">
                <a16:creationId xmlns:a16="http://schemas.microsoft.com/office/drawing/2014/main" xmlns="" id="{16729DAB-0410-4657-AAC3-AB3DE269DF9C}"/>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3860629717"/>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5852" y="1522527"/>
            <a:ext cx="11787270" cy="2554545"/>
          </a:xfrm>
          <a:prstGeom prst="rect">
            <a:avLst/>
          </a:prstGeom>
        </p:spPr>
        <p:txBody>
          <a:bodyPr wrap="square">
            <a:spAutoFit/>
          </a:bodyPr>
          <a:lstStyle/>
          <a:p>
            <a:r>
              <a:rPr lang="en-US" sz="2000" b="1" i="1" dirty="0">
                <a:solidFill>
                  <a:schemeClr val="tx2"/>
                </a:solidFill>
                <a:latin typeface="Palatino Linotype" panose="02040502050505030304" pitchFamily="18" charset="0"/>
              </a:rPr>
              <a:t>Camel Case</a:t>
            </a:r>
            <a:r>
              <a:rPr lang="en-US" sz="2000" dirty="0">
                <a:latin typeface="Palatino Linotype" panose="02040502050505030304" pitchFamily="18" charset="0"/>
              </a:rPr>
              <a:t>: Second and subsequent words are capitalized, to make word boundaries easier to see. </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Pascal Case: </a:t>
            </a:r>
            <a:r>
              <a:rPr lang="en-US" sz="2000" dirty="0">
                <a:latin typeface="Palatino Linotype" panose="02040502050505030304" pitchFamily="18" charset="0"/>
              </a:rPr>
              <a:t>Identical to Camel Case, except the first word is also capitalized.</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NumberOfCollegeGraduates</a:t>
            </a:r>
          </a:p>
          <a:p>
            <a:endParaRPr lang="en-US" sz="2000" dirty="0">
              <a:latin typeface="Palatino Linotype" panose="02040502050505030304" pitchFamily="18" charset="0"/>
            </a:endParaRPr>
          </a:p>
          <a:p>
            <a:r>
              <a:rPr lang="en-US" sz="2000" b="1" i="1" dirty="0">
                <a:solidFill>
                  <a:schemeClr val="tx2"/>
                </a:solidFill>
                <a:latin typeface="Palatino Linotype" panose="02040502050505030304" pitchFamily="18" charset="0"/>
              </a:rPr>
              <a:t>Snake Case: </a:t>
            </a:r>
            <a:r>
              <a:rPr lang="en-US" sz="2000" dirty="0">
                <a:latin typeface="Palatino Linotype" panose="02040502050505030304" pitchFamily="18" charset="0"/>
              </a:rPr>
              <a:t>Words are separated by underscores.</a:t>
            </a:r>
          </a:p>
          <a:p>
            <a:r>
              <a:rPr lang="en-US" sz="2000" dirty="0">
                <a:solidFill>
                  <a:srgbClr val="C00000"/>
                </a:solidFill>
                <a:latin typeface="Palatino Linotype" panose="02040502050505030304" pitchFamily="18" charset="0"/>
              </a:rPr>
              <a:t>Example</a:t>
            </a:r>
            <a:r>
              <a:rPr lang="en-US" sz="2000" dirty="0">
                <a:latin typeface="Palatino Linotype" panose="02040502050505030304" pitchFamily="18" charset="0"/>
              </a:rPr>
              <a:t>: number_of_college_graduates</a:t>
            </a:r>
          </a:p>
        </p:txBody>
      </p:sp>
      <p:pic>
        <p:nvPicPr>
          <p:cNvPr id="3" name="Picture 2">
            <a:extLst>
              <a:ext uri="{FF2B5EF4-FFF2-40B4-BE49-F238E27FC236}">
                <a16:creationId xmlns:a16="http://schemas.microsoft.com/office/drawing/2014/main" xmlns="" id="{9A752F8B-07E6-4E65-A7E7-E00EE75A67B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64F1A063-286E-4A84-A382-EF0DC5133E7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48130326"/>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bvctch.vn/vnt_upload/weblink/thks.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19025" y="1447801"/>
            <a:ext cx="3123793" cy="4881563"/>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676182" y="156629"/>
            <a:ext cx="9531592" cy="1200329"/>
          </a:xfrm>
          <a:prstGeom prst="rect">
            <a:avLst/>
          </a:prstGeom>
        </p:spPr>
        <p:txBody>
          <a:bodyPr wrap="square">
            <a:spAutoFit/>
          </a:bodyPr>
          <a:lstStyle/>
          <a:p>
            <a:pPr algn="ctr"/>
            <a:r>
              <a:rPr lang="en-IN" sz="3600" dirty="0">
                <a:solidFill>
                  <a:srgbClr val="FE1212"/>
                </a:solidFill>
                <a:latin typeface="Segoe Print" panose="02000600000000000000" pitchFamily="2" charset="0"/>
              </a:rPr>
              <a:t>"Live as if you were to die tomorrow.</a:t>
            </a:r>
          </a:p>
          <a:p>
            <a:pPr algn="ctr"/>
            <a:r>
              <a:rPr lang="en-IN" sz="3600" dirty="0">
                <a:solidFill>
                  <a:srgbClr val="FE1212"/>
                </a:solidFill>
                <a:latin typeface="Segoe Print" panose="02000600000000000000" pitchFamily="2" charset="0"/>
              </a:rPr>
              <a:t>Learn as if you were to live forever"</a:t>
            </a:r>
          </a:p>
        </p:txBody>
      </p:sp>
      <p:pic>
        <p:nvPicPr>
          <p:cNvPr id="4" name="Picture 3">
            <a:extLst>
              <a:ext uri="{FF2B5EF4-FFF2-40B4-BE49-F238E27FC236}">
                <a16:creationId xmlns:a16="http://schemas.microsoft.com/office/drawing/2014/main" xmlns="" id="{4B3E96E4-8532-4FFA-8020-A53D8FBA2F23}"/>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70AFCD6D-DBA1-4EE8-A96A-D9652119B5F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481303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2"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7" y="-144463"/>
            <a:ext cx="304760" cy="304801"/>
          </a:xfrm>
          <a:prstGeom prst="rect">
            <a:avLst/>
          </a:prstGeom>
          <a:noFill/>
        </p:spPr>
        <p:txBody>
          <a:bodyPr vert="horz" wrap="square" lIns="91440" tIns="45720" rIns="91440" bIns="45720" numCol="1" anchor="t" anchorCtr="0" compatLnSpc="1">
            <a:prstTxWarp prst="textNoShape">
              <a:avLst/>
            </a:prstTxWarp>
          </a:bodyPr>
          <a:lstStyle/>
          <a:p>
            <a:endParaRPr lang="en-US" dirty="0">
              <a:latin typeface="Arial" pitchFamily="34" charset="0"/>
              <a:cs typeface="Arial" pitchFamily="34" charset="0"/>
            </a:endParaRPr>
          </a:p>
        </p:txBody>
      </p:sp>
      <p:sp>
        <p:nvSpPr>
          <p:cNvPr id="7" name="Rectangle 6"/>
          <p:cNvSpPr/>
          <p:nvPr/>
        </p:nvSpPr>
        <p:spPr>
          <a:xfrm>
            <a:off x="1523802" y="1"/>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Login</a:t>
            </a:r>
            <a:endParaRPr lang="en-US" sz="3600" dirty="0">
              <a:latin typeface="Arial" panose="020B0604020202020204" pitchFamily="34" charset="0"/>
              <a:cs typeface="Arial" panose="020B0604020202020204" pitchFamily="34" charset="0"/>
            </a:endParaRPr>
          </a:p>
        </p:txBody>
      </p:sp>
      <p:sp>
        <p:nvSpPr>
          <p:cNvPr id="4" name="Rectangle 3"/>
          <p:cNvSpPr/>
          <p:nvPr/>
        </p:nvSpPr>
        <p:spPr>
          <a:xfrm>
            <a:off x="1523802" y="968025"/>
            <a:ext cx="9142810" cy="1546577"/>
          </a:xfrm>
          <a:prstGeom prst="rect">
            <a:avLst/>
          </a:prstGeom>
        </p:spPr>
        <p:txBody>
          <a:bodyPr wrap="square">
            <a:spAutoFit/>
          </a:bodyPr>
          <a:lstStyle/>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–hstp5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 user01</a:t>
            </a:r>
          </a:p>
          <a:p>
            <a:pPr marL="342900" indent="-342900">
              <a:lnSpc>
                <a:spcPct val="150000"/>
              </a:lnSpc>
              <a:buFont typeface="Wingdings" panose="05000000000000000000" pitchFamily="2" charset="2"/>
              <a:buChar char="§"/>
            </a:pPr>
            <a:r>
              <a:rPr lang="en-IN" sz="2100" dirty="0">
                <a:solidFill>
                  <a:srgbClr val="006C86"/>
                </a:solidFill>
                <a:latin typeface="Consolas" panose="020B0609020204030204" pitchFamily="49" charset="0"/>
                <a:cs typeface="Arial" panose="020B0604020202020204" pitchFamily="34" charset="0"/>
              </a:rPr>
              <a:t>C:\&gt; mysql –h192.168.100.14 –P3307 –usaleel –psaleel user01</a:t>
            </a:r>
          </a:p>
        </p:txBody>
      </p:sp>
      <p:sp>
        <p:nvSpPr>
          <p:cNvPr id="2" name="Rectangle 1"/>
          <p:cNvSpPr/>
          <p:nvPr/>
        </p:nvSpPr>
        <p:spPr>
          <a:xfrm>
            <a:off x="1717453" y="153888"/>
            <a:ext cx="5121248" cy="400110"/>
          </a:xfrm>
          <a:prstGeom prst="rect">
            <a:avLst/>
          </a:prstGeom>
          <a:solidFill>
            <a:srgbClr val="EDE701"/>
          </a:solidFill>
        </p:spPr>
        <p:txBody>
          <a:bodyPr wrap="none">
            <a:spAutoFit/>
          </a:bodyPr>
          <a:lstStyle/>
          <a:p>
            <a:r>
              <a:rPr lang="en-IN" sz="2000" dirty="0">
                <a:latin typeface="Consolas" panose="020B0609020204030204" pitchFamily="49" charset="0"/>
                <a:ea typeface="Calibri" panose="020F0502020204030204" pitchFamily="34" charset="0"/>
              </a:rPr>
              <a:t>Default port for MySQL Server: </a:t>
            </a:r>
            <a:r>
              <a:rPr lang="en-IN" sz="2000" b="1" dirty="0">
                <a:latin typeface="Consolas" panose="020B0609020204030204" pitchFamily="49" charset="0"/>
                <a:ea typeface="Calibri" panose="020F0502020204030204" pitchFamily="34" charset="0"/>
              </a:rPr>
              <a:t>3306</a:t>
            </a:r>
            <a:endParaRPr lang="en-IN" sz="2000" b="1" dirty="0">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654248" y="2819400"/>
            <a:ext cx="8859983" cy="2840182"/>
          </a:xfrm>
          <a:prstGeom prst="rect">
            <a:avLst/>
          </a:prstGeom>
        </p:spPr>
      </p:pic>
      <p:pic>
        <p:nvPicPr>
          <p:cNvPr id="8" name="Picture 7">
            <a:extLst>
              <a:ext uri="{FF2B5EF4-FFF2-40B4-BE49-F238E27FC236}">
                <a16:creationId xmlns:a16="http://schemas.microsoft.com/office/drawing/2014/main" xmlns="" id="{22C5233A-4BA0-4F78-A17C-1C46EDE623BC}"/>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EEEDCE17-8362-4934-ABCB-CFE864737F5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6126467"/>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defPPr>
              <a:defRPr lang="en-US"/>
            </a:defPPr>
            <a:lvl1pPr lvl="0" algn="ctr">
              <a:spcBef>
                <a:spcPct val="0"/>
              </a:spcBef>
              <a:defRPr sz="4800">
                <a:solidFill>
                  <a:srgbClr val="DC525C"/>
                </a:solidFill>
                <a:latin typeface="Segoe UI Light" panose="020B0502040204020203" pitchFamily="34" charset="0"/>
                <a:cs typeface="Segoe UI Light" panose="020B0502040204020203" pitchFamily="34" charset="0"/>
              </a:defRPr>
            </a:lvl1pPr>
          </a:lstStyle>
          <a:p>
            <a:r>
              <a:rPr lang="en-IN" i="1" dirty="0"/>
              <a:t>STORAGE ENGINES</a:t>
            </a:r>
            <a:endParaRPr lang="en-US" i="1" dirty="0"/>
          </a:p>
        </p:txBody>
      </p:sp>
      <p:sp>
        <p:nvSpPr>
          <p:cNvPr id="3" name="Rectangle 2"/>
          <p:cNvSpPr/>
          <p:nvPr/>
        </p:nvSpPr>
        <p:spPr>
          <a:xfrm>
            <a:off x="1688880" y="1330404"/>
            <a:ext cx="8825351" cy="1107996"/>
          </a:xfrm>
          <a:prstGeom prst="rect">
            <a:avLst/>
          </a:prstGeom>
        </p:spPr>
        <p:txBody>
          <a:bodyPr wrap="square">
            <a:spAutoFit/>
          </a:bodyPr>
          <a:lstStyle/>
          <a:p>
            <a:pPr algn="just"/>
            <a:r>
              <a:rPr lang="en-IN" sz="2200" dirty="0">
                <a:solidFill>
                  <a:srgbClr val="000000"/>
                </a:solidFill>
                <a:latin typeface="Segoe UI Light" panose="020B0502040204020203" pitchFamily="34" charset="0"/>
                <a:cs typeface="Segoe UI Light" panose="020B0502040204020203" pitchFamily="34" charset="0"/>
              </a:rPr>
              <a:t>A storage engine is a software module that a database management system uses to create, read, update data from a database. There are two types of storage engines in MySQL: </a:t>
            </a:r>
            <a:r>
              <a:rPr lang="en-IN" sz="2200" b="1" dirty="0">
                <a:solidFill>
                  <a:srgbClr val="000000"/>
                </a:solidFill>
                <a:latin typeface="Segoe UI Light" panose="020B0502040204020203" pitchFamily="34" charset="0"/>
                <a:cs typeface="Segoe UI Light" panose="020B0502040204020203" pitchFamily="34" charset="0"/>
              </a:rPr>
              <a:t>transactional </a:t>
            </a:r>
            <a:r>
              <a:rPr lang="en-IN" sz="2200" dirty="0">
                <a:solidFill>
                  <a:srgbClr val="000000"/>
                </a:solidFill>
                <a:latin typeface="Segoe UI Light" panose="020B0502040204020203" pitchFamily="34" charset="0"/>
                <a:cs typeface="Segoe UI Light" panose="020B0502040204020203" pitchFamily="34" charset="0"/>
              </a:rPr>
              <a:t>and</a:t>
            </a:r>
            <a:r>
              <a:rPr lang="en-IN" sz="2200" b="1" dirty="0">
                <a:solidFill>
                  <a:srgbClr val="000000"/>
                </a:solidFill>
                <a:latin typeface="Segoe UI Light" panose="020B0502040204020203" pitchFamily="34" charset="0"/>
                <a:cs typeface="Segoe UI Light" panose="020B0502040204020203" pitchFamily="34" charset="0"/>
              </a:rPr>
              <a:t> non-transactional.</a:t>
            </a:r>
            <a:endParaRPr lang="en-IN" sz="2200" b="1" dirty="0">
              <a:latin typeface="Segoe UI Light" panose="020B0502040204020203" pitchFamily="34" charset="0"/>
              <a:cs typeface="Segoe UI Light" panose="020B0502040204020203" pitchFamily="34" charset="0"/>
            </a:endParaRPr>
          </a:p>
        </p:txBody>
      </p:sp>
      <p:sp>
        <p:nvSpPr>
          <p:cNvPr id="4" name="Rectangle 3"/>
          <p:cNvSpPr/>
          <p:nvPr/>
        </p:nvSpPr>
        <p:spPr>
          <a:xfrm>
            <a:off x="1638995" y="76200"/>
            <a:ext cx="8951428" cy="1107996"/>
          </a:xfrm>
          <a:prstGeom prst="rect">
            <a:avLst/>
          </a:prstGeom>
        </p:spPr>
        <p:txBody>
          <a:bodyPr wrap="square">
            <a:spAutoFit/>
          </a:bodyPr>
          <a:lstStyle/>
          <a:p>
            <a:r>
              <a:rPr lang="en-IN" sz="2200" dirty="0">
                <a:solidFill>
                  <a:schemeClr val="bg2">
                    <a:lumMod val="50000"/>
                  </a:schemeClr>
                </a:solidFill>
                <a:latin typeface="Segoe UI Light" panose="020B0502040204020203" pitchFamily="34" charset="0"/>
                <a:cs typeface="Segoe UI Light" panose="020B0502040204020203" pitchFamily="34" charset="0"/>
              </a:rPr>
              <a:t>Before MySQL version 5.5, MyISAM is the default storage engine when you create a table without specifying the storage engine explicitly. From version 5.5, MySQL uses </a:t>
            </a:r>
            <a:r>
              <a:rPr lang="en-IN" sz="2200" b="1" i="1" dirty="0">
                <a:solidFill>
                  <a:schemeClr val="bg2">
                    <a:lumMod val="50000"/>
                  </a:schemeClr>
                </a:solidFill>
                <a:latin typeface="Segoe UI Light" panose="020B0502040204020203" pitchFamily="34" charset="0"/>
                <a:cs typeface="Segoe UI Light" panose="020B0502040204020203" pitchFamily="34" charset="0"/>
              </a:rPr>
              <a:t>InnoDB as the default storage engine</a:t>
            </a:r>
            <a:r>
              <a:rPr lang="en-IN" sz="2200" dirty="0">
                <a:solidFill>
                  <a:schemeClr val="bg2">
                    <a:lumMod val="50000"/>
                  </a:schemeClr>
                </a:solidFill>
                <a:latin typeface="Segoe UI Light" panose="020B0502040204020203" pitchFamily="34" charset="0"/>
                <a:cs typeface="Segoe UI Light" panose="020B0502040204020203" pitchFamily="34" charset="0"/>
              </a:rPr>
              <a:t>.</a:t>
            </a:r>
          </a:p>
        </p:txBody>
      </p:sp>
      <p:graphicFrame>
        <p:nvGraphicFramePr>
          <p:cNvPr id="6" name="Table 5"/>
          <p:cNvGraphicFramePr>
            <a:graphicFrameLocks noGrp="1"/>
          </p:cNvGraphicFramePr>
          <p:nvPr/>
        </p:nvGraphicFramePr>
        <p:xfrm>
          <a:off x="1980942" y="4394200"/>
          <a:ext cx="8152338" cy="1854200"/>
        </p:xfrm>
        <a:graphic>
          <a:graphicData uri="http://schemas.openxmlformats.org/drawingml/2006/table">
            <a:tbl>
              <a:tblPr firstRow="1" bandRow="1">
                <a:tableStyleId>{D27102A9-8310-4765-A935-A1911B00CA55}</a:tableStyleId>
              </a:tblPr>
              <a:tblGrid>
                <a:gridCol w="4076169">
                  <a:extLst>
                    <a:ext uri="{9D8B030D-6E8A-4147-A177-3AD203B41FA5}">
                      <a16:colId xmlns:a16="http://schemas.microsoft.com/office/drawing/2014/main" xmlns="" val="20000"/>
                    </a:ext>
                  </a:extLst>
                </a:gridCol>
                <a:gridCol w="4076169">
                  <a:extLst>
                    <a:ext uri="{9D8B030D-6E8A-4147-A177-3AD203B41FA5}">
                      <a16:colId xmlns:a16="http://schemas.microsoft.com/office/drawing/2014/main" xmlns="" val="20001"/>
                    </a:ext>
                  </a:extLst>
                </a:gridCol>
              </a:tblGrid>
              <a:tr h="370840">
                <a:tc>
                  <a:txBody>
                    <a:bodyPr/>
                    <a:lstStyle/>
                    <a:p>
                      <a:pPr algn="ctr"/>
                      <a:r>
                        <a:rPr lang="en-IN" sz="1800" dirty="0"/>
                        <a:t>Storage Engine</a:t>
                      </a:r>
                    </a:p>
                  </a:txBody>
                  <a:tcPr marL="91428" marR="91428"/>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IN" sz="1800" dirty="0"/>
                        <a:t>File on disk</a:t>
                      </a:r>
                    </a:p>
                  </a:txBody>
                  <a:tcPr marL="91428" marR="91428"/>
                </a:tc>
                <a:extLst>
                  <a:ext uri="{0D108BD9-81ED-4DB2-BD59-A6C34878D82A}">
                    <a16:rowId xmlns:a16="http://schemas.microsoft.com/office/drawing/2014/main" xmlns="" val="10000"/>
                  </a:ext>
                </a:extLst>
              </a:tr>
              <a:tr h="370840">
                <a:tc>
                  <a:txBody>
                    <a:bodyPr/>
                    <a:lstStyle/>
                    <a:p>
                      <a:pPr algn="l"/>
                      <a:r>
                        <a:rPr lang="en-IN" sz="1800" dirty="0"/>
                        <a:t>MEMORY </a:t>
                      </a:r>
                    </a:p>
                  </a:txBody>
                  <a:tcPr marL="91428" marR="9142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800" dirty="0"/>
                        <a:t>Data is not stores on the</a:t>
                      </a:r>
                      <a:r>
                        <a:rPr lang="en-IN" sz="1800" baseline="0" dirty="0"/>
                        <a:t> disk</a:t>
                      </a:r>
                      <a:endParaRPr lang="en-IN" sz="1800" dirty="0"/>
                    </a:p>
                  </a:txBody>
                  <a:tcPr marL="91428" marR="91428"/>
                </a:tc>
                <a:extLst>
                  <a:ext uri="{0D108BD9-81ED-4DB2-BD59-A6C34878D82A}">
                    <a16:rowId xmlns:a16="http://schemas.microsoft.com/office/drawing/2014/main" xmlns="" val="10001"/>
                  </a:ext>
                </a:extLst>
              </a:tr>
              <a:tr h="370840">
                <a:tc>
                  <a:txBody>
                    <a:bodyPr/>
                    <a:lstStyle/>
                    <a:p>
                      <a:pPr algn="l"/>
                      <a:r>
                        <a:rPr lang="en-IN" sz="1800" dirty="0"/>
                        <a:t>InnoDB</a:t>
                      </a:r>
                    </a:p>
                  </a:txBody>
                  <a:tcPr marL="91428" marR="91428"/>
                </a:tc>
                <a:tc>
                  <a:txBody>
                    <a:bodyPr/>
                    <a:lstStyle/>
                    <a:p>
                      <a:r>
                        <a:rPr lang="en-IN" sz="1800" dirty="0"/>
                        <a:t>.idb (data and index)</a:t>
                      </a:r>
                    </a:p>
                  </a:txBody>
                  <a:tcPr marL="91428" marR="91428"/>
                </a:tc>
                <a:extLst>
                  <a:ext uri="{0D108BD9-81ED-4DB2-BD59-A6C34878D82A}">
                    <a16:rowId xmlns:a16="http://schemas.microsoft.com/office/drawing/2014/main" xmlns="" val="10002"/>
                  </a:ext>
                </a:extLst>
              </a:tr>
              <a:tr h="370840">
                <a:tc>
                  <a:txBody>
                    <a:bodyPr/>
                    <a:lstStyle/>
                    <a:p>
                      <a:pPr algn="l"/>
                      <a:r>
                        <a:rPr lang="en-IN" sz="1800" dirty="0"/>
                        <a:t>MyISAM</a:t>
                      </a:r>
                    </a:p>
                  </a:txBody>
                  <a:tcPr marL="91428" marR="91428"/>
                </a:tc>
                <a:tc>
                  <a:txBody>
                    <a:bodyPr/>
                    <a:lstStyle/>
                    <a:p>
                      <a:r>
                        <a:rPr lang="en-IN" sz="1800" dirty="0"/>
                        <a:t>MYD (data), .MYI (index)</a:t>
                      </a:r>
                    </a:p>
                  </a:txBody>
                  <a:tcPr marL="91428" marR="91428"/>
                </a:tc>
                <a:extLst>
                  <a:ext uri="{0D108BD9-81ED-4DB2-BD59-A6C34878D82A}">
                    <a16:rowId xmlns:a16="http://schemas.microsoft.com/office/drawing/2014/main" xmlns="" val="10003"/>
                  </a:ext>
                </a:extLst>
              </a:tr>
              <a:tr h="370840">
                <a:tc>
                  <a:txBody>
                    <a:bodyPr/>
                    <a:lstStyle/>
                    <a:p>
                      <a:pPr algn="l"/>
                      <a:r>
                        <a:rPr lang="en-IN" sz="1800" dirty="0"/>
                        <a:t>CSV</a:t>
                      </a:r>
                    </a:p>
                  </a:txBody>
                  <a:tcPr marL="91428" marR="91428"/>
                </a:tc>
                <a:tc>
                  <a:txBody>
                    <a:bodyPr/>
                    <a:lstStyle/>
                    <a:p>
                      <a:r>
                        <a:rPr lang="en-IN" sz="1800" dirty="0"/>
                        <a:t>.CSV (data), CSM (metadata)</a:t>
                      </a:r>
                    </a:p>
                  </a:txBody>
                  <a:tcPr marL="91428" marR="91428"/>
                </a:tc>
                <a:extLst>
                  <a:ext uri="{0D108BD9-81ED-4DB2-BD59-A6C34878D82A}">
                    <a16:rowId xmlns:a16="http://schemas.microsoft.com/office/drawing/2014/main" xmlns="" val="10004"/>
                  </a:ext>
                </a:extLst>
              </a:tr>
            </a:tbl>
          </a:graphicData>
        </a:graphic>
      </p:graphicFrame>
      <p:sp>
        <p:nvSpPr>
          <p:cNvPr id="5" name="TextBox 4"/>
          <p:cNvSpPr txBox="1"/>
          <p:nvPr/>
        </p:nvSpPr>
        <p:spPr>
          <a:xfrm>
            <a:off x="1523803" y="3200906"/>
            <a:ext cx="8884506" cy="1015663"/>
          </a:xfrm>
          <a:prstGeom prst="rect">
            <a:avLst/>
          </a:prstGeom>
          <a:noFill/>
        </p:spPr>
        <p:txBody>
          <a:bodyPr wrap="square" rtlCol="0">
            <a:spAutoFit/>
          </a:bodyPr>
          <a:lstStyle/>
          <a:p>
            <a:r>
              <a:rPr lang="en-IN" dirty="0"/>
              <a:t>When you create  a table, MySQL creates a disk file that contains the table’s format (that is, its definition) . The format file has a basename that is the same name as the table name and an </a:t>
            </a:r>
            <a:r>
              <a:rPr lang="en-IN" sz="2400" dirty="0">
                <a:solidFill>
                  <a:srgbClr val="FE1212"/>
                </a:solidFill>
              </a:rPr>
              <a:t>.frm</a:t>
            </a:r>
            <a:r>
              <a:rPr lang="en-IN" dirty="0"/>
              <a:t> extension.</a:t>
            </a:r>
          </a:p>
        </p:txBody>
      </p:sp>
      <p:pic>
        <p:nvPicPr>
          <p:cNvPr id="7" name="Picture 6">
            <a:extLst>
              <a:ext uri="{FF2B5EF4-FFF2-40B4-BE49-F238E27FC236}">
                <a16:creationId xmlns:a16="http://schemas.microsoft.com/office/drawing/2014/main" xmlns="" id="{B5E96EB3-A555-45A2-9E45-6B352FAC9D5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7AD51144-8D0B-483A-9387-61519A9DBE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66186409"/>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75192" y="599433"/>
            <a:ext cx="5860174" cy="574748"/>
          </a:xfrm>
        </p:spPr>
        <p:txBody>
          <a:bodyPr>
            <a:normAutofit fontScale="90000"/>
          </a:bodyPr>
          <a:lstStyle/>
          <a:p>
            <a:pPr algn="l">
              <a:spcBef>
                <a:spcPts val="700"/>
              </a:spcBef>
              <a:buClr>
                <a:schemeClr val="accent2"/>
              </a:buClr>
              <a:buSzPct val="60000"/>
              <a:defRPr/>
            </a:pPr>
            <a:r>
              <a:rPr lang="en-IN" sz="3600" b="1" dirty="0">
                <a:latin typeface="Arial" pitchFamily="34" charset="0"/>
                <a:cs typeface="Arial" pitchFamily="34" charset="0"/>
              </a:rPr>
              <a:t>SHOW ENGINES Syntax</a:t>
            </a:r>
          </a:p>
        </p:txBody>
      </p:sp>
      <p:sp>
        <p:nvSpPr>
          <p:cNvPr id="5" name="Rectangle 4"/>
          <p:cNvSpPr/>
          <p:nvPr/>
        </p:nvSpPr>
        <p:spPr>
          <a:xfrm>
            <a:off x="1676182" y="1425714"/>
            <a:ext cx="8761859" cy="400110"/>
          </a:xfrm>
          <a:prstGeom prst="rect">
            <a:avLst/>
          </a:prstGeom>
          <a:solidFill>
            <a:schemeClr val="bg1"/>
          </a:solidFill>
        </p:spPr>
        <p:txBody>
          <a:bodyPr wrap="square">
            <a:spAutoFit/>
          </a:bodyPr>
          <a:lstStyle/>
          <a:p>
            <a:r>
              <a:rPr lang="en-US" sz="2000" dirty="0">
                <a:solidFill>
                  <a:srgbClr val="0077AA"/>
                </a:solidFill>
                <a:latin typeface="Leelawadee UI Semilight" panose="020B0402040204020203" pitchFamily="34" charset="-34"/>
                <a:cs typeface="Leelawadee UI Semilight" panose="020B0402040204020203" pitchFamily="34" charset="-34"/>
              </a:rPr>
              <a:t>SHOW </a:t>
            </a:r>
            <a:r>
              <a:rPr lang="en-US" dirty="0">
                <a:solidFill>
                  <a:srgbClr val="A67F59"/>
                </a:solidFill>
                <a:latin typeface="Leelawadee UI Semilight" panose="020B0402040204020203" pitchFamily="34" charset="-34"/>
                <a:cs typeface="Leelawadee UI Semilight" panose="020B0402040204020203" pitchFamily="34" charset="-34"/>
              </a:rPr>
              <a:t>[STORAGE] </a:t>
            </a:r>
            <a:r>
              <a:rPr lang="en-US" sz="2000" dirty="0">
                <a:solidFill>
                  <a:srgbClr val="0077AA"/>
                </a:solidFill>
                <a:latin typeface="Leelawadee UI Semilight" panose="020B0402040204020203" pitchFamily="34" charset="-34"/>
                <a:cs typeface="Leelawadee UI Semilight" panose="020B0402040204020203" pitchFamily="34" charset="-34"/>
              </a:rPr>
              <a:t>ENGINES</a:t>
            </a:r>
            <a:endParaRPr lang="en-IN" sz="2000" dirty="0">
              <a:solidFill>
                <a:srgbClr val="0077AA"/>
              </a:solidFill>
              <a:latin typeface="Leelawadee UI Semilight" panose="020B0402040204020203" pitchFamily="34" charset="-34"/>
              <a:cs typeface="Leelawadee UI Semilight" panose="020B0402040204020203" pitchFamily="34" charset="-34"/>
            </a:endParaRPr>
          </a:p>
        </p:txBody>
      </p:sp>
      <p:sp>
        <p:nvSpPr>
          <p:cNvPr id="3" name="Rectangle 2"/>
          <p:cNvSpPr/>
          <p:nvPr/>
        </p:nvSpPr>
        <p:spPr>
          <a:xfrm>
            <a:off x="1676182" y="3207603"/>
            <a:ext cx="3580934" cy="923330"/>
          </a:xfrm>
          <a:prstGeom prst="rect">
            <a:avLst/>
          </a:prstGeom>
        </p:spPr>
        <p:txBody>
          <a:bodyPr wrap="square">
            <a:spAutoFit/>
          </a:bodyPr>
          <a:lstStyle/>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engines;</a:t>
            </a:r>
          </a:p>
          <a:p>
            <a:pPr marL="342900" indent="-342900">
              <a:lnSpc>
                <a:spcPct val="150000"/>
              </a:lnSpc>
              <a:buFont typeface="Arial" panose="020B0604020202020204" pitchFamily="34" charset="0"/>
              <a:buChar char="•"/>
            </a:pPr>
            <a:r>
              <a:rPr lang="en-IN" dirty="0">
                <a:solidFill>
                  <a:srgbClr val="0070C0"/>
                </a:solidFill>
                <a:latin typeface="Arial" panose="020B0604020202020204" pitchFamily="34" charset="0"/>
                <a:ea typeface="Arial Unicode MS"/>
                <a:cs typeface="Arial" panose="020B0604020202020204" pitchFamily="34" charset="0"/>
              </a:rPr>
              <a:t>show STORAGE engines;</a:t>
            </a:r>
          </a:p>
        </p:txBody>
      </p:sp>
      <p:sp>
        <p:nvSpPr>
          <p:cNvPr id="4" name="Rectangle 3"/>
          <p:cNvSpPr/>
          <p:nvPr/>
        </p:nvSpPr>
        <p:spPr>
          <a:xfrm>
            <a:off x="6552347" y="2830708"/>
            <a:ext cx="4038074"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INFORMATION_SCHEMA.ENGINES</a:t>
            </a:r>
          </a:p>
        </p:txBody>
      </p:sp>
      <p:sp>
        <p:nvSpPr>
          <p:cNvPr id="6" name="Rectangle 5"/>
          <p:cNvSpPr/>
          <p:nvPr/>
        </p:nvSpPr>
        <p:spPr>
          <a:xfrm>
            <a:off x="1714277" y="1828800"/>
            <a:ext cx="8761859" cy="923330"/>
          </a:xfrm>
          <a:prstGeom prst="rect">
            <a:avLst/>
          </a:prstGeom>
        </p:spPr>
        <p:txBody>
          <a:bodyPr wrap="square">
            <a:spAutoFit/>
          </a:bodyPr>
          <a:lstStyle/>
          <a:p>
            <a:pPr algn="just"/>
            <a:r>
              <a:rPr lang="en-IN" dirty="0">
                <a:latin typeface="Arial" panose="020B0604020202020204" pitchFamily="34" charset="0"/>
                <a:cs typeface="Arial" panose="020B0604020202020204" pitchFamily="34" charset="0"/>
              </a:rPr>
              <a:t>SHOW ENGINES displays status information about the server's storage engines. This is particularly useful for checking whether a storage engine is supported, or to see what the default engine is.</a:t>
            </a:r>
          </a:p>
        </p:txBody>
      </p:sp>
      <p:sp>
        <p:nvSpPr>
          <p:cNvPr id="7" name="Rectangle 6"/>
          <p:cNvSpPr/>
          <p:nvPr/>
        </p:nvSpPr>
        <p:spPr>
          <a:xfrm>
            <a:off x="1675192" y="4574255"/>
            <a:ext cx="8839039" cy="923330"/>
          </a:xfrm>
          <a:prstGeom prst="rect">
            <a:avLst/>
          </a:prstGeom>
          <a:solidFill>
            <a:schemeClr val="accent3">
              <a:lumMod val="20000"/>
              <a:lumOff val="80000"/>
            </a:schemeClr>
          </a:solidFill>
        </p:spPr>
        <p:txBody>
          <a:bodyPr wrap="square">
            <a:spAutoFit/>
          </a:bodyPr>
          <a:lstStyle/>
          <a:p>
            <a:pPr algn="just"/>
            <a:r>
              <a:rPr lang="en-IN" b="1" dirty="0">
                <a:solidFill>
                  <a:srgbClr val="0070C0"/>
                </a:solidFill>
                <a:latin typeface="Arial" panose="020B0604020202020204" pitchFamily="34" charset="0"/>
                <a:cs typeface="Arial" panose="020B0604020202020204" pitchFamily="34" charset="0"/>
              </a:rPr>
              <a:t>INFORMATION_SCHEMA</a:t>
            </a:r>
            <a:r>
              <a:rPr lang="en-IN" dirty="0">
                <a:latin typeface="Arial" panose="020B0604020202020204" pitchFamily="34" charset="0"/>
                <a:cs typeface="Arial" panose="020B0604020202020204" pitchFamily="34" charset="0"/>
              </a:rPr>
              <a:t> provides access to database metadata, information about the MySQL server such as the name of a database or table, the data type of a column, or access privileges.</a:t>
            </a:r>
          </a:p>
        </p:txBody>
      </p:sp>
      <p:sp>
        <p:nvSpPr>
          <p:cNvPr id="8" name="Rectangle 7"/>
          <p:cNvSpPr/>
          <p:nvPr/>
        </p:nvSpPr>
        <p:spPr>
          <a:xfrm>
            <a:off x="7880917" y="84028"/>
            <a:ext cx="4190454" cy="1200329"/>
          </a:xfrm>
          <a:prstGeom prst="rect">
            <a:avLst/>
          </a:prstGeom>
          <a:solidFill>
            <a:srgbClr val="CFFF21"/>
          </a:solidFill>
        </p:spPr>
        <p:txBody>
          <a:bodyPr wrap="square">
            <a:spAutoFit/>
          </a:bodyPr>
          <a:lstStyle/>
          <a:p>
            <a:pPr algn="just"/>
            <a:r>
              <a:rPr lang="en-IN" dirty="0">
                <a:solidFill>
                  <a:srgbClr val="000000"/>
                </a:solidFill>
                <a:latin typeface="georgia" panose="02040502050405020303" pitchFamily="18" charset="0"/>
              </a:rPr>
              <a:t>For MySQL 5.5 and later, the default storage engine is </a:t>
            </a:r>
            <a:r>
              <a:rPr lang="en-IN" i="1" dirty="0">
                <a:solidFill>
                  <a:srgbClr val="000000"/>
                </a:solidFill>
                <a:latin typeface="georgia" panose="02040502050405020303" pitchFamily="18" charset="0"/>
              </a:rPr>
              <a:t>InnoDB</a:t>
            </a:r>
            <a:r>
              <a:rPr lang="en-IN" dirty="0">
                <a:solidFill>
                  <a:srgbClr val="000000"/>
                </a:solidFill>
                <a:latin typeface="georgia" panose="02040502050405020303" pitchFamily="18" charset="0"/>
              </a:rPr>
              <a:t>. The default storage engine for MySQL prior to version 5.5 was </a:t>
            </a:r>
            <a:r>
              <a:rPr lang="en-IN" i="1" dirty="0">
                <a:solidFill>
                  <a:srgbClr val="000000"/>
                </a:solidFill>
                <a:latin typeface="georgia" panose="02040502050405020303" pitchFamily="18" charset="0"/>
              </a:rPr>
              <a:t>MyISAM</a:t>
            </a:r>
            <a:r>
              <a:rPr lang="en-IN" dirty="0">
                <a:solidFill>
                  <a:srgbClr val="000000"/>
                </a:solidFill>
                <a:latin typeface="georgia" panose="02040502050405020303" pitchFamily="18" charset="0"/>
              </a:rPr>
              <a:t>.</a:t>
            </a:r>
            <a:endParaRPr lang="en-IN" dirty="0"/>
          </a:p>
        </p:txBody>
      </p:sp>
      <p:pic>
        <p:nvPicPr>
          <p:cNvPr id="9" name="Picture 8">
            <a:extLst>
              <a:ext uri="{FF2B5EF4-FFF2-40B4-BE49-F238E27FC236}">
                <a16:creationId xmlns:a16="http://schemas.microsoft.com/office/drawing/2014/main" xmlns="" id="{521DA3B1-4D8C-45A2-A937-80DF2121AF2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52EFB4F4-D4C9-402C-8D93-2C7F52BD016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18291802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521" y="199100"/>
            <a:ext cx="10971371" cy="616249"/>
          </a:xfrm>
        </p:spPr>
        <p:txBody>
          <a:bodyPr>
            <a:normAutofit fontScale="90000"/>
          </a:bodyPr>
          <a:lstStyle/>
          <a:p>
            <a:pPr>
              <a:spcBef>
                <a:spcPts val="700"/>
              </a:spcBef>
              <a:buClr>
                <a:schemeClr val="accent2"/>
              </a:buClr>
              <a:buSzPct val="60000"/>
              <a:defRPr/>
            </a:pPr>
            <a:r>
              <a:rPr lang="en-IN" b="1" dirty="0">
                <a:latin typeface="Arial" pitchFamily="34" charset="0"/>
                <a:cs typeface="Arial" pitchFamily="34" charset="0"/>
              </a:rPr>
              <a:t>ENGINES</a:t>
            </a:r>
          </a:p>
        </p:txBody>
      </p:sp>
      <p:sp>
        <p:nvSpPr>
          <p:cNvPr id="3" name="Rectangle 2"/>
          <p:cNvSpPr/>
          <p:nvPr/>
        </p:nvSpPr>
        <p:spPr>
          <a:xfrm>
            <a:off x="119320" y="6092949"/>
            <a:ext cx="6171396" cy="506226"/>
          </a:xfrm>
          <a:prstGeom prst="rect">
            <a:avLst/>
          </a:prstGeom>
        </p:spPr>
        <p:txBody>
          <a:bodyPr wrap="square">
            <a:spAutoFit/>
          </a:bodyPr>
          <a:lstStyle/>
          <a:p>
            <a:pPr marL="285721" indent="-285721">
              <a:lnSpc>
                <a:spcPct val="150000"/>
              </a:lnSpc>
              <a:buFont typeface="Arial" panose="020B0604020202020204" pitchFamily="34" charset="0"/>
              <a:buChar char="•"/>
            </a:pPr>
            <a:r>
              <a:rPr lang="en-IN" sz="2000" dirty="0">
                <a:solidFill>
                  <a:srgbClr val="0077AA"/>
                </a:solidFill>
                <a:latin typeface="Liberation Mono"/>
                <a:ea typeface="Times New Roman" panose="02020603050405020304" pitchFamily="18" charset="0"/>
              </a:rPr>
              <a:t>SET DEFAULT_STORAGE_ENGINE </a:t>
            </a:r>
            <a:r>
              <a:rPr lang="en-IN" sz="2000" dirty="0">
                <a:solidFill>
                  <a:schemeClr val="accent5">
                    <a:lumMod val="75000"/>
                  </a:schemeClr>
                </a:solidFill>
                <a:latin typeface="Liberation Mono"/>
                <a:ea typeface="Times New Roman" panose="02020603050405020304" pitchFamily="18" charset="0"/>
              </a:rPr>
              <a:t>=</a:t>
            </a:r>
            <a:r>
              <a:rPr lang="en-IN" sz="2000" dirty="0">
                <a:solidFill>
                  <a:srgbClr val="0077AA"/>
                </a:solidFill>
                <a:latin typeface="Liberation Mono"/>
                <a:ea typeface="Times New Roman" panose="02020603050405020304" pitchFamily="18" charset="0"/>
              </a:rPr>
              <a:t> </a:t>
            </a:r>
            <a:r>
              <a:rPr lang="en-IN" sz="2000" dirty="0">
                <a:solidFill>
                  <a:srgbClr val="669900"/>
                </a:solidFill>
                <a:latin typeface="Liberation Mono"/>
              </a:rPr>
              <a:t>InnoDB</a:t>
            </a:r>
            <a:r>
              <a:rPr lang="en-IN" sz="2000" dirty="0">
                <a:solidFill>
                  <a:srgbClr val="0077AA"/>
                </a:solidFill>
                <a:latin typeface="Liberation Mono"/>
                <a:ea typeface="Times New Roman" panose="02020603050405020304" pitchFamily="18" charset="0"/>
              </a:rPr>
              <a:t>;</a:t>
            </a:r>
          </a:p>
        </p:txBody>
      </p:sp>
      <p:pic>
        <p:nvPicPr>
          <p:cNvPr id="6" name="Picture 5">
            <a:extLst>
              <a:ext uri="{FF2B5EF4-FFF2-40B4-BE49-F238E27FC236}">
                <a16:creationId xmlns:a16="http://schemas.microsoft.com/office/drawing/2014/main" xmlns="" id="{986DE352-933A-49B1-B9D9-A55210F86E21}"/>
              </a:ext>
            </a:extLst>
          </p:cNvPr>
          <p:cNvPicPr>
            <a:picLocks noChangeAspect="1"/>
          </p:cNvPicPr>
          <p:nvPr/>
        </p:nvPicPr>
        <p:blipFill>
          <a:blip r:embed="rId2"/>
          <a:stretch>
            <a:fillRect/>
          </a:stretch>
        </p:blipFill>
        <p:spPr>
          <a:xfrm>
            <a:off x="263318" y="941092"/>
            <a:ext cx="11663777" cy="5121561"/>
          </a:xfrm>
          <a:prstGeom prst="rect">
            <a:avLst/>
          </a:prstGeom>
        </p:spPr>
      </p:pic>
      <p:pic>
        <p:nvPicPr>
          <p:cNvPr id="5" name="Picture 4">
            <a:extLst>
              <a:ext uri="{FF2B5EF4-FFF2-40B4-BE49-F238E27FC236}">
                <a16:creationId xmlns:a16="http://schemas.microsoft.com/office/drawing/2014/main" xmlns="" id="{B3E1DBA1-3905-4093-8062-ADB34C33760B}"/>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279924355"/>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SHOW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71E64430-66BC-4C49-9F00-942197D4E38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C69BAAF8-AD4D-4093-B532-9AE08D9DECE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8653879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SHOW DATABASES Syntax</a:t>
            </a:r>
          </a:p>
        </p:txBody>
      </p:sp>
      <p:sp>
        <p:nvSpPr>
          <p:cNvPr id="3" name="Rectangle 2"/>
          <p:cNvSpPr/>
          <p:nvPr/>
        </p:nvSpPr>
        <p:spPr>
          <a:xfrm>
            <a:off x="1676182" y="2819400"/>
            <a:ext cx="8838049" cy="1754326"/>
          </a:xfrm>
          <a:prstGeom prst="rect">
            <a:avLst/>
          </a:prstGeom>
        </p:spPr>
        <p:txBody>
          <a:bodyPr wrap="square">
            <a:spAutoFit/>
          </a:bodyPr>
          <a:lstStyle/>
          <a:p>
            <a:pPr>
              <a:lnSpc>
                <a:spcPct val="150000"/>
              </a:lnSpc>
            </a:pPr>
            <a:r>
              <a:rPr lang="en-IN" dirty="0">
                <a:solidFill>
                  <a:srgbClr val="0077AA"/>
                </a:solidFill>
                <a:latin typeface="Liberation Mono"/>
                <a:ea typeface="Times New Roman" panose="02020603050405020304" pitchFamily="18" charset="0"/>
              </a:rPr>
              <a:t>SHOW DATABASES;</a:t>
            </a:r>
          </a:p>
          <a:p>
            <a:pPr>
              <a:lnSpc>
                <a:spcPct val="150000"/>
              </a:lnSpc>
            </a:pPr>
            <a:r>
              <a:rPr lang="en-IN" dirty="0">
                <a:solidFill>
                  <a:srgbClr val="0077AA"/>
                </a:solidFill>
                <a:latin typeface="Liberation Mono"/>
                <a:ea typeface="Times New Roman" panose="02020603050405020304" pitchFamily="18" charset="0"/>
              </a:rPr>
              <a:t>SHOW SCHEMAS;</a:t>
            </a:r>
          </a:p>
          <a:p>
            <a:pPr>
              <a:lnSpc>
                <a:spcPct val="150000"/>
              </a:lnSpc>
            </a:pPr>
            <a:r>
              <a:rPr lang="en-IN" dirty="0">
                <a:solidFill>
                  <a:srgbClr val="0077AA"/>
                </a:solidFill>
                <a:latin typeface="Liberation Mono"/>
                <a:ea typeface="Times New Roman" panose="02020603050405020304" pitchFamily="18" charset="0"/>
              </a:rPr>
              <a:t>SHOW DATABASES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a:p>
            <a:pPr>
              <a:lnSpc>
                <a:spcPct val="150000"/>
              </a:lnSpc>
            </a:pPr>
            <a:r>
              <a:rPr lang="en-IN" dirty="0">
                <a:solidFill>
                  <a:srgbClr val="0077AA"/>
                </a:solidFill>
                <a:latin typeface="Liberation Mono"/>
                <a:ea typeface="Times New Roman" panose="02020603050405020304" pitchFamily="18" charset="0"/>
              </a:rPr>
              <a:t>SHOW SCHEMAS </a:t>
            </a:r>
            <a:r>
              <a:rPr lang="en-IN" dirty="0">
                <a:solidFill>
                  <a:srgbClr val="A67F59"/>
                </a:solidFill>
                <a:latin typeface="Liberation Mono"/>
              </a:rPr>
              <a:t>LIKE</a:t>
            </a:r>
            <a:r>
              <a:rPr lang="en-IN" dirty="0">
                <a:solidFill>
                  <a:srgbClr val="0077AA"/>
                </a:solidFill>
                <a:latin typeface="Liberation Mono"/>
                <a:ea typeface="Times New Roman" panose="02020603050405020304" pitchFamily="18" charset="0"/>
              </a:rPr>
              <a:t> </a:t>
            </a:r>
            <a:r>
              <a:rPr lang="en-IN" dirty="0">
                <a:solidFill>
                  <a:srgbClr val="669900"/>
                </a:solidFill>
                <a:latin typeface="Liberation Mono"/>
              </a:rPr>
              <a:t>'U%</a:t>
            </a:r>
            <a:r>
              <a:rPr lang="en-IN" dirty="0">
                <a:solidFill>
                  <a:srgbClr val="0077AA"/>
                </a:solidFill>
                <a:latin typeface="Liberation Mono"/>
                <a:ea typeface="Times New Roman" panose="02020603050405020304" pitchFamily="18" charset="0"/>
              </a:rPr>
              <a:t>';</a:t>
            </a:r>
          </a:p>
        </p:txBody>
      </p:sp>
      <p:sp>
        <p:nvSpPr>
          <p:cNvPr id="4" name="Rectangle 3"/>
          <p:cNvSpPr/>
          <p:nvPr/>
        </p:nvSpPr>
        <p:spPr>
          <a:xfrm>
            <a:off x="3961884" y="2325468"/>
            <a:ext cx="6476157" cy="369332"/>
          </a:xfrm>
          <a:prstGeom prst="rect">
            <a:avLst/>
          </a:prstGeom>
          <a:solidFill>
            <a:srgbClr val="0070C0"/>
          </a:solidFill>
        </p:spPr>
        <p:txBody>
          <a:bodyPr wrap="square">
            <a:spAutoFit/>
          </a:bodyPr>
          <a:lstStyle/>
          <a:p>
            <a:r>
              <a:rPr lang="en-IN" b="1" dirty="0">
                <a:solidFill>
                  <a:schemeClr val="bg1">
                    <a:lumMod val="95000"/>
                  </a:schemeClr>
                </a:solidFill>
                <a:latin typeface="Arial" panose="020B0604020202020204" pitchFamily="34" charset="0"/>
                <a:cs typeface="Arial" panose="020B0604020202020204" pitchFamily="34" charset="0"/>
              </a:rPr>
              <a:t>SHOW SCHEMAS is a synonym for SHOW DATABASES.</a:t>
            </a:r>
          </a:p>
        </p:txBody>
      </p:sp>
      <p:sp>
        <p:nvSpPr>
          <p:cNvPr id="6" name="Rectangle 5"/>
          <p:cNvSpPr/>
          <p:nvPr/>
        </p:nvSpPr>
        <p:spPr>
          <a:xfrm>
            <a:off x="1980942" y="1411071"/>
            <a:ext cx="4571405" cy="646331"/>
          </a:xfrm>
          <a:prstGeom prst="rect">
            <a:avLst/>
          </a:prstGeom>
        </p:spPr>
        <p:txBody>
          <a:bodyPr>
            <a:spAutoFit/>
          </a:bodyPr>
          <a:lstStyle/>
          <a:p>
            <a:r>
              <a:rPr lang="en-IN" dirty="0">
                <a:solidFill>
                  <a:srgbClr val="0077AA"/>
                </a:solidFill>
                <a:latin typeface="Liberation Mono"/>
              </a:rPr>
              <a:t>SHOW</a:t>
            </a:r>
            <a:r>
              <a:rPr lang="en-IN" dirty="0">
                <a:solidFill>
                  <a:srgbClr val="000000"/>
                </a:solidFill>
                <a:latin typeface="Liberation Mono"/>
              </a:rPr>
              <a:t> {</a:t>
            </a:r>
            <a:r>
              <a:rPr lang="en-IN" dirty="0">
                <a:solidFill>
                  <a:srgbClr val="0077AA"/>
                </a:solidFill>
                <a:latin typeface="Liberation Mono"/>
              </a:rPr>
              <a:t>DATABASES</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SCHEMAS</a:t>
            </a:r>
            <a:r>
              <a:rPr lang="en-IN" dirty="0">
                <a:solidFill>
                  <a:srgbClr val="000000"/>
                </a:solidFill>
                <a:latin typeface="Liberation Mono"/>
              </a:rPr>
              <a:t>} </a:t>
            </a:r>
            <a:r>
              <a:rPr lang="en-IN" dirty="0">
                <a:solidFill>
                  <a:srgbClr val="999999"/>
                </a:solidFill>
                <a:latin typeface="Liberation Mono"/>
              </a:rPr>
              <a:t>[</a:t>
            </a:r>
            <a:r>
              <a:rPr lang="en-IN" dirty="0">
                <a:solidFill>
                  <a:srgbClr val="A67F59"/>
                </a:solidFill>
                <a:latin typeface="Liberation Mono"/>
              </a:rPr>
              <a:t>LIKE</a:t>
            </a:r>
            <a:r>
              <a:rPr lang="en-IN" dirty="0">
                <a:solidFill>
                  <a:srgbClr val="000000"/>
                </a:solidFill>
                <a:latin typeface="Liberation Mono"/>
              </a:rPr>
              <a:t> </a:t>
            </a:r>
            <a:r>
              <a:rPr lang="en-IN" dirty="0">
                <a:solidFill>
                  <a:srgbClr val="669900"/>
                </a:solidFill>
                <a:latin typeface="Liberation Mono"/>
              </a:rPr>
              <a:t>'</a:t>
            </a:r>
            <a:r>
              <a:rPr lang="en-IN" i="1" dirty="0">
                <a:solidFill>
                  <a:srgbClr val="669900"/>
                </a:solidFill>
                <a:latin typeface="Liberation Mono"/>
              </a:rPr>
              <a:t>pattern</a:t>
            </a:r>
            <a:r>
              <a:rPr lang="en-IN" dirty="0">
                <a:solidFill>
                  <a:srgbClr val="669900"/>
                </a:solidFill>
                <a:latin typeface="Liberation Mono"/>
              </a:rPr>
              <a:t>'</a:t>
            </a:r>
            <a:r>
              <a:rPr lang="en-IN" dirty="0">
                <a:solidFill>
                  <a:srgbClr val="000000"/>
                </a:solidFill>
                <a:latin typeface="Liberation Mono"/>
              </a:rPr>
              <a:t> </a:t>
            </a:r>
            <a:r>
              <a:rPr lang="en-IN" dirty="0">
                <a:solidFill>
                  <a:srgbClr val="A67F59"/>
                </a:solidFill>
                <a:latin typeface="Liberation Mono"/>
              </a:rPr>
              <a:t>|</a:t>
            </a:r>
            <a:r>
              <a:rPr lang="en-IN" dirty="0">
                <a:solidFill>
                  <a:srgbClr val="000000"/>
                </a:solidFill>
                <a:latin typeface="Liberation Mono"/>
              </a:rPr>
              <a:t> </a:t>
            </a:r>
            <a:r>
              <a:rPr lang="en-IN" dirty="0">
                <a:solidFill>
                  <a:srgbClr val="0077AA"/>
                </a:solidFill>
                <a:latin typeface="Liberation Mono"/>
              </a:rPr>
              <a:t>WHERE</a:t>
            </a:r>
            <a:r>
              <a:rPr lang="en-IN" dirty="0">
                <a:solidFill>
                  <a:srgbClr val="000000"/>
                </a:solidFill>
                <a:latin typeface="Liberation Mono"/>
              </a:rPr>
              <a:t> </a:t>
            </a:r>
            <a:r>
              <a:rPr lang="en-IN" i="1" dirty="0">
                <a:solidFill>
                  <a:srgbClr val="000000"/>
                </a:solidFill>
                <a:latin typeface="Liberation Mono"/>
              </a:rPr>
              <a:t>expr</a:t>
            </a:r>
            <a:r>
              <a:rPr lang="en-IN" dirty="0">
                <a:solidFill>
                  <a:srgbClr val="999999"/>
                </a:solidFill>
                <a:latin typeface="Liberation Mono"/>
              </a:rPr>
              <a:t>]</a:t>
            </a:r>
            <a:endParaRPr lang="en-IN" dirty="0"/>
          </a:p>
        </p:txBody>
      </p:sp>
      <p:sp>
        <p:nvSpPr>
          <p:cNvPr id="5" name="TextBox 4"/>
          <p:cNvSpPr txBox="1"/>
          <p:nvPr/>
        </p:nvSpPr>
        <p:spPr>
          <a:xfrm>
            <a:off x="1752372" y="5151060"/>
            <a:ext cx="8685669" cy="707886"/>
          </a:xfrm>
          <a:prstGeom prst="rect">
            <a:avLst/>
          </a:prstGeom>
          <a:noFill/>
        </p:spPr>
        <p:txBody>
          <a:bodyPr wrap="square" rtlCol="0">
            <a:spAutoFit/>
          </a:bodyPr>
          <a:lstStyle/>
          <a:p>
            <a:r>
              <a:rPr lang="en-IN" sz="2000" b="1" i="1" dirty="0">
                <a:solidFill>
                  <a:srgbClr val="C74C49"/>
                </a:solidFill>
                <a:latin typeface="Arial" panose="020B0604020202020204" pitchFamily="34" charset="0"/>
                <a:cs typeface="Arial" panose="020B0604020202020204" pitchFamily="34" charset="0"/>
              </a:rPr>
              <a:t>NULL</a:t>
            </a:r>
            <a:r>
              <a:rPr lang="en-IN" sz="2000" dirty="0">
                <a:latin typeface="Arial" panose="020B0604020202020204" pitchFamily="34" charset="0"/>
                <a:cs typeface="Arial" panose="020B0604020202020204" pitchFamily="34" charset="0"/>
              </a:rPr>
              <a:t> means “no database is selected”. Issue the </a:t>
            </a:r>
            <a:r>
              <a:rPr lang="en-IN" sz="2000" b="1" i="1" dirty="0">
                <a:solidFill>
                  <a:srgbClr val="C74C49"/>
                </a:solidFill>
                <a:latin typeface="Arial" panose="020B0604020202020204" pitchFamily="34" charset="0"/>
                <a:cs typeface="Arial" panose="020B0604020202020204" pitchFamily="34" charset="0"/>
              </a:rPr>
              <a:t>USE dbName</a:t>
            </a:r>
            <a:r>
              <a:rPr lang="en-IN" sz="2000" dirty="0">
                <a:latin typeface="Arial" panose="020B0604020202020204" pitchFamily="34" charset="0"/>
                <a:cs typeface="Arial" panose="020B0604020202020204" pitchFamily="34" charset="0"/>
              </a:rPr>
              <a:t> command to select the database.</a:t>
            </a:r>
          </a:p>
        </p:txBody>
      </p:sp>
      <p:pic>
        <p:nvPicPr>
          <p:cNvPr id="7" name="Picture 6">
            <a:extLst>
              <a:ext uri="{FF2B5EF4-FFF2-40B4-BE49-F238E27FC236}">
                <a16:creationId xmlns:a16="http://schemas.microsoft.com/office/drawing/2014/main" xmlns="" id="{C1B383C4-43DD-4AAD-9BB1-9556754AA22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748CFF8B-036A-4834-83DF-7D242C8298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08958250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057578"/>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What is Relation and Relationship?</a:t>
            </a:r>
            <a:endParaRPr lang="en-US" dirty="0">
              <a:solidFill>
                <a:srgbClr val="DC525C"/>
              </a:solidFill>
              <a:latin typeface="Segoe UI Light" panose="020B0502040204020203" pitchFamily="34" charset="0"/>
              <a:cs typeface="Segoe UI Light" panose="020B0502040204020203" pitchFamily="34" charset="0"/>
            </a:endParaRPr>
          </a:p>
        </p:txBody>
      </p:sp>
      <p:pic>
        <p:nvPicPr>
          <p:cNvPr id="4" name="Picture 3">
            <a:extLst>
              <a:ext uri="{FF2B5EF4-FFF2-40B4-BE49-F238E27FC236}">
                <a16:creationId xmlns:a16="http://schemas.microsoft.com/office/drawing/2014/main" xmlns="" id="{AFC461F5-72CF-4306-BB20-C6626E5E784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DACF8C03-229A-4FF9-AA6B-55DE09A64B6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623244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Autofit/>
          </a:bodyPr>
          <a:lstStyle/>
          <a:p>
            <a:pPr lvl="0" algn="ctr">
              <a:spcBef>
                <a:spcPct val="0"/>
              </a:spcBef>
              <a:defRPr/>
            </a:pPr>
            <a:r>
              <a:rPr lang="en-IN" sz="4800" i="1" dirty="0">
                <a:solidFill>
                  <a:srgbClr val="DC525C"/>
                </a:solidFill>
                <a:latin typeface="Segoe UI Light" panose="020B0502040204020203" pitchFamily="34" charset="0"/>
                <a:cs typeface="Segoe UI Light" panose="020B0502040204020203" pitchFamily="34" charset="0"/>
              </a:rPr>
              <a:t>USE DATABASES</a:t>
            </a:r>
            <a:endParaRPr lang="en-US" sz="4600" i="1" dirty="0">
              <a:solidFill>
                <a:srgbClr val="DC525C"/>
              </a:solidFill>
              <a:latin typeface="Segoe UI Light" panose="020B0502040204020203" pitchFamily="34" charset="0"/>
              <a:cs typeface="Segoe UI Light" panose="020B0502040204020203" pitchFamily="34" charset="0"/>
            </a:endParaRPr>
          </a:p>
        </p:txBody>
      </p:sp>
      <p:sp>
        <p:nvSpPr>
          <p:cNvPr id="4" name="Rectangle 3"/>
          <p:cNvSpPr/>
          <p:nvPr/>
        </p:nvSpPr>
        <p:spPr>
          <a:xfrm>
            <a:off x="1676182" y="3200400"/>
            <a:ext cx="8838049" cy="1446550"/>
          </a:xfrm>
          <a:prstGeom prst="rect">
            <a:avLst/>
          </a:prstGeom>
          <a:solidFill>
            <a:srgbClr val="EDE701"/>
          </a:solidFill>
        </p:spPr>
        <p:txBody>
          <a:bodyPr wrap="square">
            <a:spAutoFit/>
          </a:bodyPr>
          <a:lstStyle/>
          <a:p>
            <a:r>
              <a:rPr lang="en-IN" sz="2200" dirty="0">
                <a:latin typeface="Segoe UI Light" panose="020B0502040204020203" pitchFamily="34" charset="0"/>
                <a:cs typeface="Segoe UI Light" panose="020B0502040204020203" pitchFamily="34" charset="0"/>
              </a:rPr>
              <a:t>The USE db_name statement tells MySQL to use the db_name database as the default (current) database for subsequent statements. The database remains the default until the end of the session or another USE statement is issued.</a:t>
            </a:r>
          </a:p>
        </p:txBody>
      </p:sp>
      <p:pic>
        <p:nvPicPr>
          <p:cNvPr id="5" name="Picture 4">
            <a:extLst>
              <a:ext uri="{FF2B5EF4-FFF2-40B4-BE49-F238E27FC236}">
                <a16:creationId xmlns:a16="http://schemas.microsoft.com/office/drawing/2014/main" xmlns="" id="{E13DB787-9EAE-4AAD-8055-9F7FFE9BECD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A7C15BDC-84E6-49B3-BEA8-EF7180841925}"/>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756347576"/>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spcBef>
                <a:spcPts val="700"/>
              </a:spcBef>
              <a:buClr>
                <a:schemeClr val="accent2"/>
              </a:buClr>
              <a:buSzPct val="60000"/>
              <a:defRPr/>
            </a:pPr>
            <a:r>
              <a:rPr lang="en-IN" b="1" dirty="0">
                <a:latin typeface="Arial" pitchFamily="34" charset="0"/>
                <a:cs typeface="Arial" pitchFamily="34" charset="0"/>
              </a:rPr>
              <a:t>USE DATABASES Syntax</a:t>
            </a:r>
          </a:p>
        </p:txBody>
      </p:sp>
      <p:sp>
        <p:nvSpPr>
          <p:cNvPr id="3" name="Rectangle 2"/>
          <p:cNvSpPr/>
          <p:nvPr/>
        </p:nvSpPr>
        <p:spPr>
          <a:xfrm>
            <a:off x="1676182" y="3505200"/>
            <a:ext cx="8838049" cy="923330"/>
          </a:xfrm>
          <a:prstGeom prst="rect">
            <a:avLst/>
          </a:prstGeom>
        </p:spPr>
        <p:txBody>
          <a:bodyPr wrap="square">
            <a:spAutoFit/>
          </a:bodyPr>
          <a:lstStyle/>
          <a:p>
            <a:pPr>
              <a:lnSpc>
                <a:spcPct val="150000"/>
              </a:lnSpc>
            </a:pPr>
            <a:r>
              <a:rPr lang="en-IN" dirty="0">
                <a:solidFill>
                  <a:srgbClr val="0077AA"/>
                </a:solidFill>
                <a:latin typeface="Arial" panose="020B0604020202020204" pitchFamily="34" charset="0"/>
                <a:cs typeface="Arial" panose="020B0604020202020204" pitchFamily="34" charset="0"/>
              </a:rPr>
              <a:t>USE </a:t>
            </a:r>
            <a:r>
              <a:rPr lang="en-IN" dirty="0">
                <a:solidFill>
                  <a:srgbClr val="669900"/>
                </a:solidFill>
                <a:latin typeface="Arial" panose="020B0604020202020204" pitchFamily="34" charset="0"/>
                <a:cs typeface="Arial" panose="020B0604020202020204" pitchFamily="34" charset="0"/>
              </a:rPr>
              <a:t>db1</a:t>
            </a:r>
          </a:p>
          <a:p>
            <a:pPr>
              <a:lnSpc>
                <a:spcPct val="150000"/>
              </a:lnSpc>
            </a:pPr>
            <a:r>
              <a:rPr lang="en-IN" dirty="0">
                <a:solidFill>
                  <a:srgbClr val="0077AA"/>
                </a:solidFill>
                <a:latin typeface="Arial" panose="020B0604020202020204" pitchFamily="34" charset="0"/>
                <a:cs typeface="Arial" panose="020B0604020202020204" pitchFamily="34" charset="0"/>
              </a:rPr>
              <a:t>\U </a:t>
            </a:r>
            <a:r>
              <a:rPr lang="en-IN" dirty="0">
                <a:solidFill>
                  <a:srgbClr val="669900"/>
                </a:solidFill>
                <a:latin typeface="Arial" panose="020B0604020202020204" pitchFamily="34" charset="0"/>
                <a:cs typeface="Arial" panose="020B0604020202020204" pitchFamily="34" charset="0"/>
              </a:rPr>
              <a:t>db1</a:t>
            </a:r>
          </a:p>
        </p:txBody>
      </p:sp>
      <p:sp>
        <p:nvSpPr>
          <p:cNvPr id="4" name="Rectangle 3"/>
          <p:cNvSpPr/>
          <p:nvPr/>
        </p:nvSpPr>
        <p:spPr>
          <a:xfrm>
            <a:off x="3961884" y="2325468"/>
            <a:ext cx="6476157" cy="923330"/>
          </a:xfrm>
          <a:prstGeom prst="rect">
            <a:avLst/>
          </a:prstGeom>
          <a:solidFill>
            <a:srgbClr val="0070C0"/>
          </a:solidFill>
        </p:spPr>
        <p:txBody>
          <a:bodyPr wrap="square">
            <a:spAutoFit/>
          </a:bodyPr>
          <a:lstStyle/>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does not require a semicolon.</a:t>
            </a:r>
          </a:p>
          <a:p>
            <a:pPr marL="285750" indent="-285750">
              <a:lnSpc>
                <a:spcPct val="150000"/>
              </a:lnSpc>
              <a:buFont typeface="Arial" panose="020B0604020202020204" pitchFamily="34" charset="0"/>
              <a:buChar char="•"/>
            </a:pPr>
            <a:r>
              <a:rPr lang="en-IN" b="1" dirty="0">
                <a:solidFill>
                  <a:schemeClr val="bg1">
                    <a:lumMod val="95000"/>
                  </a:schemeClr>
                </a:solidFill>
                <a:latin typeface="Arial" panose="020B0604020202020204" pitchFamily="34" charset="0"/>
                <a:cs typeface="Arial" panose="020B0604020202020204" pitchFamily="34" charset="0"/>
              </a:rPr>
              <a:t>USE must be followed by a database name.</a:t>
            </a:r>
          </a:p>
        </p:txBody>
      </p:sp>
      <p:sp>
        <p:nvSpPr>
          <p:cNvPr id="6" name="Rectangle 5"/>
          <p:cNvSpPr/>
          <p:nvPr/>
        </p:nvSpPr>
        <p:spPr>
          <a:xfrm>
            <a:off x="1980943" y="1399402"/>
            <a:ext cx="1684858" cy="369332"/>
          </a:xfrm>
          <a:prstGeom prst="rect">
            <a:avLst/>
          </a:prstGeom>
        </p:spPr>
        <p:txBody>
          <a:bodyPr wrap="none">
            <a:spAutoFit/>
          </a:bodyPr>
          <a:lstStyle/>
          <a:p>
            <a:r>
              <a:rPr lang="en-IN" dirty="0">
                <a:solidFill>
                  <a:srgbClr val="0077AA"/>
                </a:solidFill>
                <a:latin typeface="Liberation Mono"/>
              </a:rPr>
              <a:t>USE</a:t>
            </a:r>
            <a:r>
              <a:rPr lang="en-IN" dirty="0">
                <a:solidFill>
                  <a:srgbClr val="000000"/>
                </a:solidFill>
                <a:latin typeface="Liberation Mono"/>
              </a:rPr>
              <a:t> </a:t>
            </a:r>
            <a:r>
              <a:rPr lang="en-IN" i="1" dirty="0">
                <a:solidFill>
                  <a:srgbClr val="000000"/>
                </a:solidFill>
                <a:latin typeface="Liberation Mono"/>
              </a:rPr>
              <a:t>db_name</a:t>
            </a:r>
            <a:endParaRPr lang="en-IN" dirty="0"/>
          </a:p>
        </p:txBody>
      </p:sp>
      <p:pic>
        <p:nvPicPr>
          <p:cNvPr id="7" name="Picture 6">
            <a:extLst>
              <a:ext uri="{FF2B5EF4-FFF2-40B4-BE49-F238E27FC236}">
                <a16:creationId xmlns:a16="http://schemas.microsoft.com/office/drawing/2014/main" xmlns="" id="{EB6E8475-E770-4335-A176-093D9551135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0079025B-B15D-4560-9F89-EEDE9DF830EF}"/>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68335498"/>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362200"/>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datatypes</a:t>
            </a:r>
          </a:p>
        </p:txBody>
      </p:sp>
      <p:graphicFrame>
        <p:nvGraphicFramePr>
          <p:cNvPr id="3" name="Table 2"/>
          <p:cNvGraphicFramePr>
            <a:graphicFrameLocks noGrp="1"/>
          </p:cNvGraphicFramePr>
          <p:nvPr>
            <p:extLst>
              <p:ext uri="{D42A27DB-BD31-4B8C-83A1-F6EECF244321}">
                <p14:modId xmlns:p14="http://schemas.microsoft.com/office/powerpoint/2010/main" xmlns="" val="269917002"/>
              </p:ext>
            </p:extLst>
          </p:nvPr>
        </p:nvGraphicFramePr>
        <p:xfrm>
          <a:off x="1635613" y="32766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t> LENGTH</a:t>
                      </a:r>
                      <a:r>
                        <a:rPr lang="en-IN" baseline="0" dirty="0"/>
                        <a:t> -&gt; 10</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VARCHAR2(10)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4" name="Rectangle 3"/>
          <p:cNvSpPr/>
          <p:nvPr/>
        </p:nvSpPr>
        <p:spPr>
          <a:xfrm>
            <a:off x="130884" y="917714"/>
            <a:ext cx="6128783" cy="707886"/>
          </a:xfrm>
          <a:prstGeom prst="rect">
            <a:avLst/>
          </a:prstGeom>
        </p:spPr>
        <p:txBody>
          <a:bodyPr wrap="square">
            <a:spAutoFit/>
          </a:bodyPr>
          <a:lstStyle/>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char</a:t>
            </a:r>
            <a:r>
              <a:rPr lang="en-IN" sz="2000" dirty="0">
                <a:solidFill>
                  <a:srgbClr val="0089A4"/>
                </a:solidFill>
                <a:latin typeface="Palatino Linotype" panose="02040502050505030304" pitchFamily="18" charset="0"/>
              </a:rPr>
              <a:t> is a fixed-length character data type, </a:t>
            </a:r>
          </a:p>
          <a:p>
            <a:r>
              <a:rPr lang="en-IN" sz="2000" dirty="0">
                <a:solidFill>
                  <a:srgbClr val="0089A4"/>
                </a:solidFill>
                <a:latin typeface="Palatino Linotype" panose="02040502050505030304" pitchFamily="18" charset="0"/>
              </a:rPr>
              <a:t>The </a:t>
            </a:r>
            <a:r>
              <a:rPr lang="en-IN" sz="2000" b="1" dirty="0">
                <a:solidFill>
                  <a:srgbClr val="0089A4"/>
                </a:solidFill>
                <a:latin typeface="Palatino Linotype" panose="02040502050505030304" pitchFamily="18" charset="0"/>
              </a:rPr>
              <a:t>varchar</a:t>
            </a:r>
            <a:r>
              <a:rPr lang="en-IN" sz="2000" dirty="0">
                <a:solidFill>
                  <a:srgbClr val="0089A4"/>
                </a:solidFill>
                <a:latin typeface="Palatino Linotype" panose="02040502050505030304" pitchFamily="18" charset="0"/>
              </a:rPr>
              <a:t> is a variable-length character data type.</a:t>
            </a:r>
          </a:p>
        </p:txBody>
      </p:sp>
      <p:graphicFrame>
        <p:nvGraphicFramePr>
          <p:cNvPr id="6" name="Table 5"/>
          <p:cNvGraphicFramePr>
            <a:graphicFrameLocks noGrp="1"/>
          </p:cNvGraphicFramePr>
          <p:nvPr>
            <p:extLst>
              <p:ext uri="{D42A27DB-BD31-4B8C-83A1-F6EECF244321}">
                <p14:modId xmlns:p14="http://schemas.microsoft.com/office/powerpoint/2010/main" xmlns="" val="773055089"/>
              </p:ext>
            </p:extLst>
          </p:nvPr>
        </p:nvGraphicFramePr>
        <p:xfrm>
          <a:off x="1647335" y="5511800"/>
          <a:ext cx="8904989" cy="736600"/>
        </p:xfrm>
        <a:graphic>
          <a:graphicData uri="http://schemas.openxmlformats.org/drawingml/2006/table">
            <a:tbl>
              <a:tblPr firstRow="1" bandRow="1">
                <a:tableStyleId>{2D5ABB26-0587-4C30-8999-92F81FD0307C}</a:tableStyleId>
              </a:tblPr>
              <a:tblGrid>
                <a:gridCol w="2591663">
                  <a:extLst>
                    <a:ext uri="{9D8B030D-6E8A-4147-A177-3AD203B41FA5}">
                      <a16:colId xmlns:a16="http://schemas.microsoft.com/office/drawing/2014/main" xmlns="" val="20000"/>
                    </a:ext>
                  </a:extLst>
                </a:gridCol>
                <a:gridCol w="451356">
                  <a:extLst>
                    <a:ext uri="{9D8B030D-6E8A-4147-A177-3AD203B41FA5}">
                      <a16:colId xmlns:a16="http://schemas.microsoft.com/office/drawing/2014/main" xmlns="" val="20001"/>
                    </a:ext>
                  </a:extLst>
                </a:gridCol>
                <a:gridCol w="451356">
                  <a:extLst>
                    <a:ext uri="{9D8B030D-6E8A-4147-A177-3AD203B41FA5}">
                      <a16:colId xmlns:a16="http://schemas.microsoft.com/office/drawing/2014/main" xmlns="" val="20002"/>
                    </a:ext>
                  </a:extLst>
                </a:gridCol>
                <a:gridCol w="451356">
                  <a:extLst>
                    <a:ext uri="{9D8B030D-6E8A-4147-A177-3AD203B41FA5}">
                      <a16:colId xmlns:a16="http://schemas.microsoft.com/office/drawing/2014/main" xmlns="" val="20003"/>
                    </a:ext>
                  </a:extLst>
                </a:gridCol>
                <a:gridCol w="451356">
                  <a:extLst>
                    <a:ext uri="{9D8B030D-6E8A-4147-A177-3AD203B41FA5}">
                      <a16:colId xmlns:a16="http://schemas.microsoft.com/office/drawing/2014/main" xmlns="" val="20004"/>
                    </a:ext>
                  </a:extLst>
                </a:gridCol>
                <a:gridCol w="451356">
                  <a:extLst>
                    <a:ext uri="{9D8B030D-6E8A-4147-A177-3AD203B41FA5}">
                      <a16:colId xmlns:a16="http://schemas.microsoft.com/office/drawing/2014/main" xmlns="" val="20005"/>
                    </a:ext>
                  </a:extLst>
                </a:gridCol>
                <a:gridCol w="451356">
                  <a:extLst>
                    <a:ext uri="{9D8B030D-6E8A-4147-A177-3AD203B41FA5}">
                      <a16:colId xmlns:a16="http://schemas.microsoft.com/office/drawing/2014/main" xmlns="" val="20006"/>
                    </a:ext>
                  </a:extLst>
                </a:gridCol>
                <a:gridCol w="451356">
                  <a:extLst>
                    <a:ext uri="{9D8B030D-6E8A-4147-A177-3AD203B41FA5}">
                      <a16:colId xmlns:a16="http://schemas.microsoft.com/office/drawing/2014/main" xmlns="" val="20007"/>
                    </a:ext>
                  </a:extLst>
                </a:gridCol>
                <a:gridCol w="451356">
                  <a:extLst>
                    <a:ext uri="{9D8B030D-6E8A-4147-A177-3AD203B41FA5}">
                      <a16:colId xmlns:a16="http://schemas.microsoft.com/office/drawing/2014/main" xmlns="" val="20008"/>
                    </a:ext>
                  </a:extLst>
                </a:gridCol>
                <a:gridCol w="451356">
                  <a:extLst>
                    <a:ext uri="{9D8B030D-6E8A-4147-A177-3AD203B41FA5}">
                      <a16:colId xmlns:a16="http://schemas.microsoft.com/office/drawing/2014/main" xmlns="" val="20009"/>
                    </a:ext>
                  </a:extLst>
                </a:gridCol>
                <a:gridCol w="451356">
                  <a:extLst>
                    <a:ext uri="{9D8B030D-6E8A-4147-A177-3AD203B41FA5}">
                      <a16:colId xmlns:a16="http://schemas.microsoft.com/office/drawing/2014/main" xmlns="" val="20010"/>
                    </a:ext>
                  </a:extLst>
                </a:gridCol>
                <a:gridCol w="1799766">
                  <a:extLst>
                    <a:ext uri="{9D8B030D-6E8A-4147-A177-3AD203B41FA5}">
                      <a16:colId xmlns:a16="http://schemas.microsoft.com/office/drawing/2014/main" xmlns="" val="20011"/>
                    </a:ext>
                  </a:extLst>
                </a:gridCol>
              </a:tblGrid>
              <a:tr h="370840">
                <a:tc>
                  <a:txBody>
                    <a:bodyPr/>
                    <a:lstStyle/>
                    <a:p>
                      <a:r>
                        <a:rPr lang="en-IN" dirty="0"/>
                        <a:t>ENAME</a:t>
                      </a:r>
                      <a:r>
                        <a:rPr lang="en-IN" baseline="0" dirty="0"/>
                        <a:t> </a:t>
                      </a:r>
                      <a:r>
                        <a:rPr lang="en-IN" dirty="0"/>
                        <a:t>CHAR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IN" dirty="0"/>
                        <a:t> LENGTH</a:t>
                      </a:r>
                      <a:r>
                        <a:rPr lang="en-IN" baseline="0" dirty="0"/>
                        <a:t> -&gt; 6</a:t>
                      </a: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r>
                        <a:rPr lang="en-IN" dirty="0"/>
                        <a:t>ENAME VARCHAR(10)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dirty="0"/>
                        <a:t>S</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A</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E</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IN" dirty="0"/>
                        <a:t>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t> LENGTH -&gt; 6</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Rectangle 8"/>
          <p:cNvSpPr/>
          <p:nvPr/>
        </p:nvSpPr>
        <p:spPr>
          <a:xfrm>
            <a:off x="1676182" y="5029200"/>
            <a:ext cx="1220206" cy="400110"/>
          </a:xfrm>
          <a:prstGeom prst="rect">
            <a:avLst/>
          </a:prstGeom>
        </p:spPr>
        <p:txBody>
          <a:bodyPr wrap="none">
            <a:spAutoFit/>
          </a:bodyPr>
          <a:lstStyle/>
          <a:p>
            <a:r>
              <a:rPr lang="en-US" sz="2000" dirty="0">
                <a:solidFill>
                  <a:srgbClr val="DC525C"/>
                </a:solidFill>
                <a:latin typeface="Segoe UI Light" panose="020B0502040204020203" pitchFamily="34" charset="0"/>
                <a:cs typeface="Segoe UI Light" panose="020B0502040204020203" pitchFamily="34" charset="0"/>
              </a:rPr>
              <a:t>In MySQL</a:t>
            </a:r>
            <a:endParaRPr lang="en-IN" sz="2000" dirty="0"/>
          </a:p>
        </p:txBody>
      </p:sp>
      <p:sp>
        <p:nvSpPr>
          <p:cNvPr id="10" name="Rectangle 9"/>
          <p:cNvSpPr/>
          <p:nvPr/>
        </p:nvSpPr>
        <p:spPr>
          <a:xfrm>
            <a:off x="3352363" y="4726885"/>
            <a:ext cx="7238058" cy="646331"/>
          </a:xfrm>
          <a:prstGeom prst="rect">
            <a:avLst/>
          </a:prstGeom>
          <a:solidFill>
            <a:schemeClr val="bg1"/>
          </a:solidFill>
        </p:spPr>
        <p:txBody>
          <a:bodyPr wrap="square">
            <a:spAutoFit/>
          </a:bodyPr>
          <a:lstStyle/>
          <a:p>
            <a:r>
              <a:rPr lang="en-IN" dirty="0">
                <a:solidFill>
                  <a:srgbClr val="006C86"/>
                </a:solidFill>
                <a:latin typeface="arial" panose="020B0604020202020204" pitchFamily="34" charset="0"/>
              </a:rPr>
              <a:t>When CHAR values are retrieved, the trailing spaces are removed (unless the </a:t>
            </a:r>
            <a:r>
              <a:rPr lang="en-IN" b="1" dirty="0">
                <a:solidFill>
                  <a:srgbClr val="006C86"/>
                </a:solidFill>
                <a:latin typeface="arial" panose="020B0604020202020204" pitchFamily="34" charset="0"/>
              </a:rPr>
              <a:t>PAD_CHAR_TO_FULL_LENGTH</a:t>
            </a:r>
            <a:r>
              <a:rPr lang="en-IN" b="1" i="1" dirty="0">
                <a:solidFill>
                  <a:srgbClr val="006C86"/>
                </a:solidFill>
                <a:latin typeface="arial" panose="020B0604020202020204" pitchFamily="34" charset="0"/>
              </a:rPr>
              <a:t> </a:t>
            </a:r>
            <a:r>
              <a:rPr lang="en-IN" dirty="0">
                <a:solidFill>
                  <a:srgbClr val="006C86"/>
                </a:solidFill>
                <a:latin typeface="arial" panose="020B0604020202020204" pitchFamily="34" charset="0"/>
              </a:rPr>
              <a:t>SQL mode is enabled)</a:t>
            </a:r>
          </a:p>
        </p:txBody>
      </p:sp>
      <p:sp>
        <p:nvSpPr>
          <p:cNvPr id="5" name="Rectangle 4">
            <a:extLst>
              <a:ext uri="{FF2B5EF4-FFF2-40B4-BE49-F238E27FC236}">
                <a16:creationId xmlns:a16="http://schemas.microsoft.com/office/drawing/2014/main" xmlns="" id="{E6D86212-23A7-43A8-9035-5D9324C85E6D}"/>
              </a:ext>
            </a:extLst>
          </p:cNvPr>
          <p:cNvSpPr/>
          <p:nvPr/>
        </p:nvSpPr>
        <p:spPr>
          <a:xfrm>
            <a:off x="6559338" y="848002"/>
            <a:ext cx="5543999" cy="1295868"/>
          </a:xfrm>
          <a:prstGeom prst="rect">
            <a:avLst/>
          </a:prstGeom>
        </p:spPr>
        <p:txBody>
          <a:bodyPr wrap="square">
            <a:spAutoFit/>
          </a:bodyPr>
          <a:lstStyle/>
          <a:p>
            <a:pPr>
              <a:lnSpc>
                <a:spcPct val="150000"/>
              </a:lnSpc>
            </a:pPr>
            <a:r>
              <a:rPr lang="en-IN" dirty="0">
                <a:solidFill>
                  <a:srgbClr val="0077AA"/>
                </a:solidFill>
                <a:latin typeface="Liberation Mono"/>
              </a:rPr>
              <a:t>CREATE</a:t>
            </a:r>
            <a:r>
              <a:rPr lang="en-IN" dirty="0">
                <a:latin typeface="Liberation Mono"/>
              </a:rPr>
              <a:t> </a:t>
            </a:r>
            <a:r>
              <a:rPr lang="en-IN" dirty="0">
                <a:solidFill>
                  <a:srgbClr val="0077AA"/>
                </a:solidFill>
                <a:latin typeface="Liberation Mono"/>
              </a:rPr>
              <a:t>TABLE</a:t>
            </a:r>
            <a:r>
              <a:rPr lang="en-IN" dirty="0">
                <a:latin typeface="Liberation Mono"/>
              </a:rPr>
              <a:t> temp </a:t>
            </a:r>
            <a:r>
              <a:rPr lang="en-IN" dirty="0">
                <a:solidFill>
                  <a:schemeClr val="bg1">
                    <a:lumMod val="65000"/>
                  </a:schemeClr>
                </a:solidFill>
                <a:latin typeface="Liberation Mono"/>
              </a:rPr>
              <a:t>(</a:t>
            </a:r>
            <a:r>
              <a:rPr lang="en-IN" dirty="0">
                <a:latin typeface="Liberation Mono"/>
              </a:rPr>
              <a:t>c1 </a:t>
            </a:r>
            <a:r>
              <a:rPr lang="en-IN" dirty="0">
                <a:solidFill>
                  <a:srgbClr val="834689"/>
                </a:solidFill>
                <a:latin typeface="Liberation Mono"/>
              </a:rPr>
              <a:t>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 c2 </a:t>
            </a:r>
            <a:r>
              <a:rPr lang="en-IN" dirty="0">
                <a:solidFill>
                  <a:srgbClr val="834689"/>
                </a:solidFill>
                <a:latin typeface="Liberation Mono"/>
              </a:rPr>
              <a:t>varchar</a:t>
            </a:r>
            <a:r>
              <a:rPr lang="en-IN" dirty="0">
                <a:solidFill>
                  <a:schemeClr val="bg1">
                    <a:lumMod val="65000"/>
                  </a:schemeClr>
                </a:solidFill>
                <a:latin typeface="Liberation Mono"/>
              </a:rPr>
              <a:t>(</a:t>
            </a:r>
            <a:r>
              <a:rPr lang="en-IN" dirty="0">
                <a:latin typeface="Liberation Mono"/>
              </a:rPr>
              <a:t>10</a:t>
            </a:r>
            <a:r>
              <a:rPr lang="en-IN" dirty="0">
                <a:solidFill>
                  <a:schemeClr val="bg1">
                    <a:lumMod val="65000"/>
                  </a:schemeClr>
                </a:solidFill>
                <a:latin typeface="Liberation Mono"/>
              </a:rPr>
              <a:t>))</a:t>
            </a:r>
            <a:r>
              <a:rPr lang="en-IN" dirty="0">
                <a:latin typeface="Liberation Mono"/>
              </a:rPr>
              <a:t>;</a:t>
            </a:r>
          </a:p>
          <a:p>
            <a:pPr>
              <a:lnSpc>
                <a:spcPct val="150000"/>
              </a:lnSpc>
            </a:pPr>
            <a:r>
              <a:rPr lang="en-IN" dirty="0">
                <a:solidFill>
                  <a:srgbClr val="0077AA"/>
                </a:solidFill>
                <a:latin typeface="Liberation Mono"/>
              </a:rPr>
              <a:t>INSERT</a:t>
            </a:r>
            <a:r>
              <a:rPr lang="en-IN" dirty="0">
                <a:latin typeface="Liberation Mono"/>
              </a:rPr>
              <a:t> </a:t>
            </a:r>
            <a:r>
              <a:rPr lang="en-IN" dirty="0">
                <a:solidFill>
                  <a:srgbClr val="0077AA"/>
                </a:solidFill>
                <a:latin typeface="Liberation Mono"/>
              </a:rPr>
              <a:t>INTO</a:t>
            </a:r>
            <a:r>
              <a:rPr lang="en-IN" dirty="0">
                <a:latin typeface="Liberation Mono"/>
              </a:rPr>
              <a:t> temp </a:t>
            </a:r>
            <a:r>
              <a:rPr lang="en-IN" dirty="0">
                <a:solidFill>
                  <a:srgbClr val="0077AA"/>
                </a:solidFill>
                <a:latin typeface="Liberation Mono"/>
              </a:rPr>
              <a:t>VALUES</a:t>
            </a:r>
            <a:r>
              <a:rPr lang="en-IN" dirty="0">
                <a:solidFill>
                  <a:schemeClr val="bg1">
                    <a:lumMod val="65000"/>
                  </a:schemeClr>
                </a:solidFill>
                <a:latin typeface="Liberation Mono"/>
              </a:rPr>
              <a:t>(</a:t>
            </a:r>
            <a:r>
              <a:rPr lang="en-IN" dirty="0">
                <a:latin typeface="Liberation Mono"/>
              </a:rPr>
              <a:t>'SALEEL', 'SALEEL’</a:t>
            </a:r>
            <a:r>
              <a:rPr lang="en-IN" dirty="0">
                <a:solidFill>
                  <a:schemeClr val="bg1">
                    <a:lumMod val="65000"/>
                  </a:schemeClr>
                </a:solidFill>
                <a:latin typeface="Liberation Mono"/>
              </a:rPr>
              <a:t>)</a:t>
            </a:r>
            <a:r>
              <a:rPr lang="en-IN" dirty="0">
                <a:latin typeface="Liberation Mono"/>
              </a:rPr>
              <a:t>;</a:t>
            </a:r>
          </a:p>
          <a:p>
            <a:pPr>
              <a:lnSpc>
                <a:spcPct val="150000"/>
              </a:lnSpc>
            </a:pPr>
            <a:r>
              <a:rPr lang="en-US" dirty="0">
                <a:solidFill>
                  <a:srgbClr val="0077AA"/>
                </a:solidFill>
                <a:latin typeface="Liberation Mono"/>
              </a:rPr>
              <a:t>SELECT</a:t>
            </a:r>
            <a:r>
              <a:rPr lang="en-US" dirty="0">
                <a:latin typeface="Liberation Mono"/>
              </a:rPr>
              <a:t> * </a:t>
            </a:r>
            <a:r>
              <a:rPr lang="en-US" dirty="0">
                <a:solidFill>
                  <a:srgbClr val="0077AA"/>
                </a:solidFill>
                <a:latin typeface="Liberation Mono"/>
              </a:rPr>
              <a:t>FROM</a:t>
            </a:r>
            <a:r>
              <a:rPr lang="en-US" dirty="0">
                <a:latin typeface="Liberation Mono"/>
              </a:rPr>
              <a:t> temp </a:t>
            </a:r>
            <a:r>
              <a:rPr lang="en-US" dirty="0">
                <a:solidFill>
                  <a:srgbClr val="0077AA"/>
                </a:solidFill>
                <a:latin typeface="Liberation Mono"/>
              </a:rPr>
              <a:t>WHERE</a:t>
            </a:r>
            <a:r>
              <a:rPr lang="en-US" dirty="0">
                <a:latin typeface="Liberation Mono"/>
              </a:rPr>
              <a:t> c1 </a:t>
            </a:r>
            <a:r>
              <a:rPr lang="en-US" dirty="0">
                <a:solidFill>
                  <a:schemeClr val="accent6">
                    <a:lumMod val="50000"/>
                  </a:schemeClr>
                </a:solidFill>
                <a:latin typeface="Liberation Mono"/>
              </a:rPr>
              <a:t>LIKE</a:t>
            </a:r>
            <a:r>
              <a:rPr lang="en-US" dirty="0">
                <a:latin typeface="Liberation Mono"/>
              </a:rPr>
              <a:t> 'SALEEL';</a:t>
            </a:r>
            <a:endParaRPr lang="en-IN" dirty="0">
              <a:latin typeface="Liberation Mono"/>
            </a:endParaRPr>
          </a:p>
        </p:txBody>
      </p:sp>
      <p:pic>
        <p:nvPicPr>
          <p:cNvPr id="12" name="Picture 11">
            <a:extLst>
              <a:ext uri="{FF2B5EF4-FFF2-40B4-BE49-F238E27FC236}">
                <a16:creationId xmlns:a16="http://schemas.microsoft.com/office/drawing/2014/main" xmlns="" id="{376A40D3-BDBE-40ED-8E56-15C49E3DE9B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6E71ED8E-3D54-4568-9791-BB4BE74489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358702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STRING</a:t>
            </a:r>
          </a:p>
        </p:txBody>
      </p:sp>
      <p:graphicFrame>
        <p:nvGraphicFramePr>
          <p:cNvPr id="2" name="Table 1"/>
          <p:cNvGraphicFramePr>
            <a:graphicFrameLocks noGrp="1"/>
          </p:cNvGraphicFramePr>
          <p:nvPr>
            <p:extLst>
              <p:ext uri="{D42A27DB-BD31-4B8C-83A1-F6EECF244321}">
                <p14:modId xmlns:p14="http://schemas.microsoft.com/office/powerpoint/2010/main" xmlns="" val="1708471475"/>
              </p:ext>
            </p:extLst>
          </p:nvPr>
        </p:nvGraphicFramePr>
        <p:xfrm>
          <a:off x="406573" y="764704"/>
          <a:ext cx="10361179" cy="3540760"/>
        </p:xfrm>
        <a:graphic>
          <a:graphicData uri="http://schemas.openxmlformats.org/drawingml/2006/table">
            <a:tbl>
              <a:tblPr firstRow="1" bandRow="1">
                <a:tableStyleId>{7E9639D4-E3E2-4D34-9284-5A2195B3D0D7}</a:tableStyleId>
              </a:tblPr>
              <a:tblGrid>
                <a:gridCol w="2662531">
                  <a:extLst>
                    <a:ext uri="{9D8B030D-6E8A-4147-A177-3AD203B41FA5}">
                      <a16:colId xmlns:a16="http://schemas.microsoft.com/office/drawing/2014/main" xmlns="" val="20000"/>
                    </a:ext>
                  </a:extLst>
                </a:gridCol>
                <a:gridCol w="2270114">
                  <a:extLst>
                    <a:ext uri="{9D8B030D-6E8A-4147-A177-3AD203B41FA5}">
                      <a16:colId xmlns:a16="http://schemas.microsoft.com/office/drawing/2014/main" xmlns="" val="20001"/>
                    </a:ext>
                  </a:extLst>
                </a:gridCol>
                <a:gridCol w="5428534">
                  <a:extLst>
                    <a:ext uri="{9D8B030D-6E8A-4147-A177-3AD203B41FA5}">
                      <a16:colId xmlns:a16="http://schemas.microsoft.com/office/drawing/2014/main" xmlns="" val="20002"/>
                    </a:ext>
                  </a:extLst>
                </a:gridCol>
              </a:tblGrid>
              <a:tr h="281384">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no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noFill/>
                  </a:tcPr>
                </a:tc>
                <a:extLst>
                  <a:ext uri="{0D108BD9-81ED-4DB2-BD59-A6C34878D82A}">
                    <a16:rowId xmlns:a16="http://schemas.microsoft.com/office/drawing/2014/main" xmlns="" val="10000"/>
                  </a:ext>
                </a:extLst>
              </a:tr>
              <a:tr h="370840">
                <a:tc>
                  <a:txBody>
                    <a:bodyPr/>
                    <a:lstStyle/>
                    <a:p>
                      <a:r>
                        <a:rPr lang="en-IN" sz="1600" dirty="0">
                          <a:latin typeface="Arial" panose="020B0604020202020204" pitchFamily="34" charset="0"/>
                          <a:cs typeface="Arial" panose="020B0604020202020204" pitchFamily="34" charset="0"/>
                        </a:rPr>
                        <a:t>CHAR [(length)]</a:t>
                      </a:r>
                      <a:endParaRPr lang="en-IN" sz="1600" b="1"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0-255</a:t>
                      </a:r>
                    </a:p>
                  </a:txBody>
                  <a:tcPr marL="91428" marR="91428" anchor="ctr"/>
                </a:tc>
                <a:tc>
                  <a:txBody>
                    <a:bodyPr/>
                    <a:lstStyle/>
                    <a:p>
                      <a:r>
                        <a:rPr lang="en-IN" sz="1600" b="1" dirty="0">
                          <a:latin typeface="Arial" panose="020B0604020202020204" pitchFamily="34" charset="0"/>
                          <a:cs typeface="Arial" panose="020B0604020202020204" pitchFamily="34" charset="0"/>
                        </a:rPr>
                        <a:t>max=255</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1"/>
                  </a:ext>
                </a:extLst>
              </a:tr>
              <a:tr h="370840">
                <a:tc>
                  <a:txBody>
                    <a:bodyPr/>
                    <a:lstStyle/>
                    <a:p>
                      <a:r>
                        <a:rPr lang="en-IN" sz="1600" dirty="0">
                          <a:latin typeface="Arial" panose="020B0604020202020204" pitchFamily="34" charset="0"/>
                          <a:cs typeface="Arial" panose="020B0604020202020204" pitchFamily="34" charset="0"/>
                        </a:rPr>
                        <a:t>VARCHAR (length)</a:t>
                      </a:r>
                    </a:p>
                  </a:txBody>
                  <a:tcPr marL="91428" marR="91428" anchor="ctr"/>
                </a:tc>
                <a:tc>
                  <a:txBody>
                    <a:bodyPr/>
                    <a:lstStyle/>
                    <a:p>
                      <a:r>
                        <a:rPr lang="en-IN" sz="1800" b="0" i="0" kern="1200" dirty="0">
                          <a:solidFill>
                            <a:schemeClr val="tx1"/>
                          </a:solidFill>
                          <a:effectLst/>
                          <a:latin typeface="+mn-lt"/>
                          <a:ea typeface="+mn-ea"/>
                          <a:cs typeface="+mn-cs"/>
                        </a:rPr>
                        <a:t> 0 to 65,535</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US" sz="1600" dirty="0">
                          <a:latin typeface="Arial" panose="020B0604020202020204" pitchFamily="34" charset="0"/>
                          <a:cs typeface="Arial" panose="020B0604020202020204" pitchFamily="34" charset="0"/>
                        </a:rPr>
                        <a:t>The maximum row size (65,535 bytes, which is shared among all columns.</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2"/>
                  </a:ext>
                </a:extLst>
              </a:tr>
              <a:tr h="370840">
                <a:tc>
                  <a:txBody>
                    <a:bodyPr/>
                    <a:lstStyle/>
                    <a:p>
                      <a:r>
                        <a:rPr lang="en-IN" sz="1600">
                          <a:latin typeface="Arial" panose="020B0604020202020204" pitchFamily="34" charset="0"/>
                          <a:cs typeface="Arial" panose="020B0604020202020204" pitchFamily="34" charset="0"/>
                        </a:rPr>
                        <a:t>TINYTEXT</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8</a:t>
                      </a:r>
                      <a:r>
                        <a:rPr kumimoji="0" lang="en-IN" sz="1600" b="0" i="0" kern="1200" dirty="0">
                          <a:solidFill>
                            <a:schemeClr val="tx1"/>
                          </a:solidFill>
                          <a:effectLst/>
                          <a:latin typeface="Arial" panose="020B0604020202020204" pitchFamily="34" charset="0"/>
                          <a:ea typeface="+mn-ea"/>
                          <a:cs typeface="Arial" panose="020B0604020202020204" pitchFamily="34" charset="0"/>
                        </a:rPr>
                        <a:t> − 1) 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3"/>
                  </a:ext>
                </a:extLst>
              </a:tr>
              <a:tr h="370840">
                <a:tc>
                  <a:txBody>
                    <a:bodyPr/>
                    <a:lstStyle/>
                    <a:p>
                      <a:r>
                        <a:rPr lang="en-IN" sz="1600" dirty="0">
                          <a:latin typeface="Arial" panose="020B0604020202020204" pitchFamily="34" charset="0"/>
                          <a:cs typeface="Arial" panose="020B0604020202020204" pitchFamily="34" charset="0"/>
                        </a:rPr>
                        <a:t>TEXT [(length)]</a:t>
                      </a:r>
                    </a:p>
                  </a:txBody>
                  <a:tcPr marL="91428" marR="91428" anchor="ctr"/>
                </a:tc>
                <a:tc>
                  <a:txBody>
                    <a:bodyPr/>
                    <a:lstStyle/>
                    <a:p>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16</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IN" sz="1600" b="0" i="0" kern="1200" dirty="0">
                          <a:solidFill>
                            <a:schemeClr val="tx1"/>
                          </a:solidFill>
                          <a:effectLst/>
                          <a:latin typeface="Arial" panose="020B0604020202020204" pitchFamily="34" charset="0"/>
                          <a:ea typeface="+mn-ea"/>
                          <a:cs typeface="Arial" panose="020B0604020202020204" pitchFamily="34" charset="0"/>
                        </a:rPr>
                        <a:t>65,535 bytes ~ 64kb </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4"/>
                  </a:ext>
                </a:extLst>
              </a:tr>
              <a:tr h="370840">
                <a:tc>
                  <a:txBody>
                    <a:bodyPr/>
                    <a:lstStyle/>
                    <a:p>
                      <a:r>
                        <a:rPr lang="en-IN" sz="1600" dirty="0">
                          <a:latin typeface="Arial" panose="020B0604020202020204" pitchFamily="34" charset="0"/>
                          <a:cs typeface="Arial" panose="020B0604020202020204" pitchFamily="34" charset="0"/>
                        </a:rPr>
                        <a:t>MEDIUMTEXT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24</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dirty="0">
                          <a:latin typeface="Arial" panose="020B0604020202020204" pitchFamily="34" charset="0"/>
                          <a:cs typeface="Arial" panose="020B0604020202020204" pitchFamily="34" charset="0"/>
                        </a:rPr>
                        <a:t>16,777,215 bytes ~16MB</a:t>
                      </a:r>
                    </a:p>
                  </a:txBody>
                  <a:tcPr marL="91428" marR="91428"/>
                </a:tc>
                <a:extLst>
                  <a:ext uri="{0D108BD9-81ED-4DB2-BD59-A6C34878D82A}">
                    <a16:rowId xmlns:a16="http://schemas.microsoft.com/office/drawing/2014/main" xmlns="" val="10005"/>
                  </a:ext>
                </a:extLst>
              </a:tr>
              <a:tr h="370840">
                <a:tc>
                  <a:txBody>
                    <a:bodyPr/>
                    <a:lstStyle/>
                    <a:p>
                      <a:r>
                        <a:rPr lang="en-IN" sz="1600" dirty="0">
                          <a:latin typeface="Arial" panose="020B0604020202020204" pitchFamily="34" charset="0"/>
                          <a:cs typeface="Arial" panose="020B0604020202020204" pitchFamily="34" charset="0"/>
                        </a:rPr>
                        <a:t>LONGTEXT [(length)]</a:t>
                      </a:r>
                    </a:p>
                  </a:txBody>
                  <a:tcPr marL="91428" marR="91428"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600" dirty="0">
                          <a:latin typeface="Arial" panose="020B0604020202020204" pitchFamily="34" charset="0"/>
                          <a:cs typeface="Arial" panose="020B0604020202020204" pitchFamily="34" charset="0"/>
                        </a:rPr>
                        <a:t>(2</a:t>
                      </a:r>
                      <a:r>
                        <a:rPr kumimoji="0" lang="en-IN" sz="1600" b="1" i="0" kern="1200" baseline="30000" dirty="0">
                          <a:solidFill>
                            <a:schemeClr val="tx1"/>
                          </a:solidFill>
                          <a:effectLst/>
                          <a:latin typeface="Arial" panose="020B0604020202020204" pitchFamily="34" charset="0"/>
                          <a:ea typeface="+mn-ea"/>
                          <a:cs typeface="Arial" panose="020B0604020202020204" pitchFamily="34" charset="0"/>
                        </a:rPr>
                        <a:t>32</a:t>
                      </a:r>
                      <a:r>
                        <a:rPr lang="en-IN" sz="1600" baseline="0" dirty="0">
                          <a:latin typeface="Arial" panose="020B0604020202020204" pitchFamily="34" charset="0"/>
                          <a:cs typeface="Arial" panose="020B0604020202020204" pitchFamily="34" charset="0"/>
                        </a:rPr>
                        <a:t> -1) </a:t>
                      </a:r>
                      <a:r>
                        <a:rPr kumimoji="0" lang="en-IN" sz="1600" b="0" i="0" kern="1200" dirty="0">
                          <a:solidFill>
                            <a:schemeClr val="tx1"/>
                          </a:solidFill>
                          <a:effectLst/>
                          <a:latin typeface="Arial" panose="020B0604020202020204" pitchFamily="34" charset="0"/>
                          <a:ea typeface="+mn-ea"/>
                          <a:cs typeface="Arial" panose="020B0604020202020204" pitchFamily="34" charset="0"/>
                        </a:rPr>
                        <a:t>bytes</a:t>
                      </a:r>
                      <a:endParaRPr lang="en-IN" sz="1600" dirty="0">
                        <a:latin typeface="Arial" panose="020B0604020202020204" pitchFamily="34" charset="0"/>
                        <a:cs typeface="Arial" panose="020B0604020202020204" pitchFamily="34" charset="0"/>
                      </a:endParaRPr>
                    </a:p>
                  </a:txBody>
                  <a:tcPr marL="91428" marR="91428" anchor="ctr"/>
                </a:tc>
                <a:tc>
                  <a:txBody>
                    <a:bodyPr/>
                    <a:lstStyle/>
                    <a:p>
                      <a:r>
                        <a:rPr lang="en-IN" sz="1600">
                          <a:latin typeface="Arial" panose="020B0604020202020204" pitchFamily="34" charset="0"/>
                          <a:cs typeface="Arial" panose="020B0604020202020204" pitchFamily="34" charset="0"/>
                        </a:rPr>
                        <a:t>4,294,967,295 bytes ~4GB</a:t>
                      </a:r>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6"/>
                  </a:ext>
                </a:extLst>
              </a:tr>
              <a:tr h="370840">
                <a:tc>
                  <a:txBody>
                    <a:bodyPr/>
                    <a:lstStyle/>
                    <a:p>
                      <a:r>
                        <a:rPr lang="en-IN" sz="1600" dirty="0">
                          <a:latin typeface="Arial" panose="020B0604020202020204" pitchFamily="34" charset="0"/>
                          <a:cs typeface="Arial" panose="020B0604020202020204" pitchFamily="34" charset="0"/>
                        </a:rPr>
                        <a:t>ENUM('value1',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65,535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7"/>
                  </a:ext>
                </a:extLst>
              </a:tr>
              <a:tr h="370840">
                <a:tc>
                  <a:txBody>
                    <a:bodyPr/>
                    <a:lstStyle/>
                    <a:p>
                      <a:r>
                        <a:rPr lang="en-IN" sz="1600" dirty="0">
                          <a:latin typeface="Arial" panose="020B0604020202020204" pitchFamily="34" charset="0"/>
                          <a:cs typeface="Arial" panose="020B0604020202020204" pitchFamily="34" charset="0"/>
                        </a:rPr>
                        <a:t>SET('value1', 'value2',...)</a:t>
                      </a:r>
                    </a:p>
                  </a:txBody>
                  <a:tcPr marL="91428" marR="91428" anchor="ctr"/>
                </a:tc>
                <a:tc>
                  <a:txBody>
                    <a:bodyPr/>
                    <a:lstStyle/>
                    <a:p>
                      <a:r>
                        <a:rPr lang="en-IN" sz="1600" dirty="0">
                          <a:latin typeface="Arial" panose="020B0604020202020204" pitchFamily="34" charset="0"/>
                          <a:cs typeface="Arial" panose="020B0604020202020204" pitchFamily="34" charset="0"/>
                        </a:rPr>
                        <a:t>64 members</a:t>
                      </a:r>
                    </a:p>
                  </a:txBody>
                  <a:tcPr marL="91428" marR="91428" anchor="ctr"/>
                </a:tc>
                <a:tc>
                  <a:txBody>
                    <a:bodyPr/>
                    <a:lstStyle/>
                    <a:p>
                      <a:endParaRPr lang="en-IN" sz="1600" dirty="0">
                        <a:latin typeface="Arial" panose="020B0604020202020204" pitchFamily="34" charset="0"/>
                        <a:cs typeface="Arial" panose="020B0604020202020204" pitchFamily="34" charset="0"/>
                      </a:endParaRPr>
                    </a:p>
                  </a:txBody>
                  <a:tcPr marL="91428" marR="91428"/>
                </a:tc>
                <a:extLst>
                  <a:ext uri="{0D108BD9-81ED-4DB2-BD59-A6C34878D82A}">
                    <a16:rowId xmlns:a16="http://schemas.microsoft.com/office/drawing/2014/main" xmlns="" val="10008"/>
                  </a:ext>
                </a:extLst>
              </a:tr>
            </a:tbl>
          </a:graphicData>
        </a:graphic>
      </p:graphicFrame>
      <p:sp>
        <p:nvSpPr>
          <p:cNvPr id="3" name="Rectangle 2"/>
          <p:cNvSpPr/>
          <p:nvPr/>
        </p:nvSpPr>
        <p:spPr>
          <a:xfrm>
            <a:off x="478582" y="4581128"/>
            <a:ext cx="11233248" cy="1046440"/>
          </a:xfrm>
          <a:prstGeom prst="rect">
            <a:avLst/>
          </a:prstGeom>
        </p:spPr>
        <p:txBody>
          <a:bodyPr wrap="square">
            <a:spAutoFit/>
          </a:bodyPr>
          <a:lstStyle/>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By default, trailing spaces are trimmed from CHAR column values on </a:t>
            </a:r>
            <a:r>
              <a:rPr lang="en-IN">
                <a:solidFill>
                  <a:schemeClr val="accent1">
                    <a:lumMod val="50000"/>
                  </a:schemeClr>
                </a:solidFill>
                <a:latin typeface="Palatino Linotype" panose="02040502050505030304" pitchFamily="18" charset="0"/>
                <a:cs typeface="Arial" panose="020B0604020202020204" pitchFamily="34" charset="0"/>
              </a:rPr>
              <a:t>retrieval.</a:t>
            </a:r>
          </a:p>
          <a:p>
            <a:pPr marL="285750" indent="-285750">
              <a:buFont typeface="Arial" panose="020B0604020202020204" pitchFamily="34" charset="0"/>
              <a:buChar char="•"/>
            </a:pPr>
            <a:endParaRPr lang="en-IN" sz="800" dirty="0">
              <a:solidFill>
                <a:schemeClr val="accent1">
                  <a:lumMod val="5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accent1">
                    <a:lumMod val="50000"/>
                  </a:schemeClr>
                </a:solidFill>
                <a:latin typeface="Palatino Linotype" panose="02040502050505030304" pitchFamily="18" charset="0"/>
                <a:cs typeface="Arial" panose="020B0604020202020204" pitchFamily="34" charset="0"/>
              </a:rPr>
              <a:t>If </a:t>
            </a:r>
            <a:r>
              <a:rPr lang="en-IN" b="1" i="1" dirty="0">
                <a:solidFill>
                  <a:schemeClr val="accent1">
                    <a:lumMod val="50000"/>
                  </a:schemeClr>
                </a:solidFill>
                <a:latin typeface="Palatino Linotype" panose="02040502050505030304" pitchFamily="18" charset="0"/>
                <a:cs typeface="Arial" panose="020B0604020202020204" pitchFamily="34" charset="0"/>
              </a:rPr>
              <a:t>PAD_CHAR_TO_FULL_LENGTH</a:t>
            </a:r>
            <a:r>
              <a:rPr lang="en-IN" dirty="0">
                <a:solidFill>
                  <a:schemeClr val="accent1">
                    <a:lumMod val="50000"/>
                  </a:schemeClr>
                </a:solidFill>
                <a:latin typeface="Palatino Linotype" panose="02040502050505030304" pitchFamily="18" charset="0"/>
                <a:cs typeface="Arial" panose="020B0604020202020204" pitchFamily="34" charset="0"/>
              </a:rPr>
              <a:t> is enabled, trimming does not occur and retrieved CHAR values are padded to their full length.</a:t>
            </a:r>
          </a:p>
        </p:txBody>
      </p:sp>
      <p:sp>
        <p:nvSpPr>
          <p:cNvPr id="6" name="Rectangle 5"/>
          <p:cNvSpPr/>
          <p:nvPr/>
        </p:nvSpPr>
        <p:spPr>
          <a:xfrm>
            <a:off x="478582" y="5792490"/>
            <a:ext cx="8990430" cy="646331"/>
          </a:xfrm>
          <a:prstGeom prst="rect">
            <a:avLst/>
          </a:prstGeom>
          <a:noFill/>
        </p:spPr>
        <p:txBody>
          <a:bodyPr wrap="square">
            <a:spAutoFit/>
          </a:bodyPr>
          <a:lstStyle/>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a:t>
            </a:r>
          </a:p>
          <a:p>
            <a:pPr marL="285750" indent="-285750">
              <a:buFont typeface="Arial" panose="020B0604020202020204" pitchFamily="34" charset="0"/>
              <a:buChar char="•"/>
            </a:pPr>
            <a:r>
              <a:rPr lang="en-IN" dirty="0">
                <a:solidFill>
                  <a:schemeClr val="accent2">
                    <a:lumMod val="75000"/>
                  </a:schemeClr>
                </a:solidFill>
                <a:latin typeface="Palatino Linotype" panose="02040502050505030304" pitchFamily="18" charset="0"/>
                <a:cs typeface="Arial" panose="020B0604020202020204" pitchFamily="34" charset="0"/>
              </a:rPr>
              <a:t>SET sql_mode = 'PAD_CHAR_TO_FULL_LENGTH';</a:t>
            </a:r>
          </a:p>
        </p:txBody>
      </p:sp>
      <p:pic>
        <p:nvPicPr>
          <p:cNvPr id="7" name="Picture 6">
            <a:extLst>
              <a:ext uri="{FF2B5EF4-FFF2-40B4-BE49-F238E27FC236}">
                <a16:creationId xmlns:a16="http://schemas.microsoft.com/office/drawing/2014/main" xmlns="" id="{038C4159-6EF4-4F81-B96F-610641B4DA3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130227343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NUMERIC</a:t>
            </a:r>
          </a:p>
        </p:txBody>
      </p:sp>
      <p:graphicFrame>
        <p:nvGraphicFramePr>
          <p:cNvPr id="2" name="Table 1"/>
          <p:cNvGraphicFramePr>
            <a:graphicFrameLocks noGrp="1"/>
          </p:cNvGraphicFramePr>
          <p:nvPr>
            <p:extLst>
              <p:ext uri="{D42A27DB-BD31-4B8C-83A1-F6EECF244321}">
                <p14:modId xmlns:p14="http://schemas.microsoft.com/office/powerpoint/2010/main" xmlns="" val="3734059805"/>
              </p:ext>
            </p:extLst>
          </p:nvPr>
        </p:nvGraphicFramePr>
        <p:xfrm>
          <a:off x="406574" y="764704"/>
          <a:ext cx="11449272" cy="3962400"/>
        </p:xfrm>
        <a:graphic>
          <a:graphicData uri="http://schemas.openxmlformats.org/drawingml/2006/table">
            <a:tbl>
              <a:tblPr firstRow="1" bandRow="1">
                <a:tableStyleId>{7E9639D4-E3E2-4D34-9284-5A2195B3D0D7}</a:tableStyleId>
              </a:tblPr>
              <a:tblGrid>
                <a:gridCol w="4403566">
                  <a:extLst>
                    <a:ext uri="{9D8B030D-6E8A-4147-A177-3AD203B41FA5}">
                      <a16:colId xmlns:a16="http://schemas.microsoft.com/office/drawing/2014/main" xmlns="" val="20000"/>
                    </a:ext>
                  </a:extLst>
                </a:gridCol>
                <a:gridCol w="954106">
                  <a:extLst>
                    <a:ext uri="{9D8B030D-6E8A-4147-A177-3AD203B41FA5}">
                      <a16:colId xmlns:a16="http://schemas.microsoft.com/office/drawing/2014/main" xmlns="" val="20001"/>
                    </a:ext>
                  </a:extLst>
                </a:gridCol>
                <a:gridCol w="6091600">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Arial" panose="020B0604020202020204" pitchFamily="34"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TINYINT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1 byte</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 -128 to +127 </a:t>
                      </a:r>
                      <a:r>
                        <a:rPr kumimoji="0" lang="en-IN" sz="1600" b="1" i="0" kern="1200" dirty="0">
                          <a:solidFill>
                            <a:schemeClr val="tx1"/>
                          </a:solidFill>
                          <a:effectLst/>
                          <a:latin typeface="Arial" panose="020B0604020202020204" pitchFamily="34" charset="0"/>
                          <a:ea typeface="+mn-ea"/>
                          <a:cs typeface="Arial" panose="020B0604020202020204" pitchFamily="34" charset="0"/>
                        </a:rPr>
                        <a:t>(</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255)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SMALLINT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2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-32768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32767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65535)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MEDIUMINT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3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-8388608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8388607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16777215)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INT, INTEGER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US" sz="1600" dirty="0">
                          <a:latin typeface="Arial" panose="020B0604020202020204" pitchFamily="34" charset="0"/>
                          <a:cs typeface="Arial" panose="020B0604020202020204" pitchFamily="34" charset="0"/>
                        </a:rPr>
                        <a:t>-2147483648</a:t>
                      </a:r>
                      <a:r>
                        <a:rPr lang="en-US" sz="1600" b="0" i="0" kern="1200" dirty="0">
                          <a:solidFill>
                            <a:schemeClr val="tx1"/>
                          </a:solidFill>
                          <a:effectLst/>
                          <a:latin typeface="Arial" panose="020B0604020202020204" pitchFamily="34" charset="0"/>
                          <a:ea typeface="+mn-ea"/>
                          <a:cs typeface="Arial" panose="020B0604020202020204" pitchFamily="34" charset="0"/>
                        </a:rPr>
                        <a:t> to </a:t>
                      </a:r>
                      <a:r>
                        <a:rPr lang="en-US" sz="1600" dirty="0">
                          <a:latin typeface="Arial" panose="020B0604020202020204" pitchFamily="34" charset="0"/>
                          <a:cs typeface="Arial" panose="020B0604020202020204" pitchFamily="34" charset="0"/>
                        </a:rPr>
                        <a:t>2147483647</a:t>
                      </a:r>
                      <a:r>
                        <a:rPr lang="en-US" sz="1600" b="0" i="0" kern="1200" dirty="0">
                          <a:solidFill>
                            <a:schemeClr val="tx1"/>
                          </a:solidFill>
                          <a:effectLst/>
                          <a:latin typeface="Arial" panose="020B0604020202020204" pitchFamily="34" charset="0"/>
                          <a:ea typeface="+mn-ea"/>
                          <a:cs typeface="Arial" panose="020B0604020202020204" pitchFamily="34" charset="0"/>
                        </a:rPr>
                        <a:t>. </a:t>
                      </a:r>
                      <a:r>
                        <a:rPr lang="en-US" sz="1600" b="1" i="0" kern="1200" dirty="0">
                          <a:solidFill>
                            <a:schemeClr val="tx1"/>
                          </a:solidFill>
                          <a:effectLst/>
                          <a:latin typeface="Arial" panose="020B0604020202020204" pitchFamily="34" charset="0"/>
                          <a:ea typeface="+mn-ea"/>
                          <a:cs typeface="Arial" panose="020B0604020202020204" pitchFamily="34" charset="0"/>
                        </a:rPr>
                        <a:t>(The unsigned range is </a:t>
                      </a:r>
                      <a:r>
                        <a:rPr lang="en-US" sz="1600" b="1" dirty="0">
                          <a:latin typeface="Arial" panose="020B0604020202020204" pitchFamily="34" charset="0"/>
                          <a:cs typeface="Arial" panose="020B0604020202020204" pitchFamily="34" charset="0"/>
                        </a:rPr>
                        <a:t>0</a:t>
                      </a:r>
                      <a:r>
                        <a:rPr lang="en-US" sz="1600" b="1" i="0" kern="1200" dirty="0">
                          <a:solidFill>
                            <a:schemeClr val="tx1"/>
                          </a:solidFill>
                          <a:effectLst/>
                          <a:latin typeface="Arial" panose="020B0604020202020204" pitchFamily="34" charset="0"/>
                          <a:ea typeface="+mn-ea"/>
                          <a:cs typeface="Arial" panose="020B0604020202020204" pitchFamily="34" charset="0"/>
                        </a:rPr>
                        <a:t> to </a:t>
                      </a:r>
                      <a:r>
                        <a:rPr lang="en-US" sz="1600" b="1" dirty="0">
                          <a:latin typeface="Arial" panose="020B0604020202020204" pitchFamily="34" charset="0"/>
                          <a:cs typeface="Arial" panose="020B0604020202020204" pitchFamily="34" charset="0"/>
                        </a:rPr>
                        <a:t>4294967295)</a:t>
                      </a:r>
                      <a:r>
                        <a:rPr lang="en-US" sz="1600" b="1" i="0" kern="1200" dirty="0">
                          <a:solidFill>
                            <a:schemeClr val="tx1"/>
                          </a:solidFill>
                          <a:effectLst/>
                          <a:latin typeface="Arial" panose="020B0604020202020204" pitchFamily="34" charset="0"/>
                          <a:ea typeface="+mn-ea"/>
                          <a:cs typeface="Arial" panose="020B0604020202020204" pitchFamily="34" charset="0"/>
                        </a:rPr>
                        <a:t>.</a:t>
                      </a:r>
                      <a:endParaRPr lang="en-IN" sz="1600" b="1"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BIGINT [(</a:t>
                      </a:r>
                      <a:r>
                        <a:rPr lang="en-IN" sz="1600" dirty="0">
                          <a:solidFill>
                            <a:srgbClr val="FF0000"/>
                          </a:solidFill>
                          <a:latin typeface="Arial" panose="020B0604020202020204" pitchFamily="34" charset="0"/>
                          <a:cs typeface="Arial" panose="020B0604020202020204" pitchFamily="34" charset="0"/>
                        </a:rPr>
                        <a:t>length</a:t>
                      </a:r>
                      <a:r>
                        <a:rPr lang="en-IN" sz="1600" dirty="0">
                          <a:solidFill>
                            <a:schemeClr val="tx1"/>
                          </a:solidFill>
                          <a:latin typeface="Arial" panose="020B0604020202020204" pitchFamily="34" charset="0"/>
                          <a:cs typeface="Arial" panose="020B0604020202020204" pitchFamily="34" charset="0"/>
                        </a:rPr>
                        <a:t>)]</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r>
                        <a:rPr kumimoji="0" lang="en-IN" sz="1600" b="0" i="0" kern="1200" dirty="0">
                          <a:solidFill>
                            <a:schemeClr val="tx1"/>
                          </a:solidFill>
                          <a:effectLst/>
                          <a:latin typeface="Arial" panose="020B0604020202020204" pitchFamily="34" charset="0"/>
                          <a:ea typeface="+mn-ea"/>
                          <a:cs typeface="Arial" panose="020B0604020202020204" pitchFamily="34" charset="0"/>
                        </a:rPr>
                        <a:t>-9,223,372,036,854,775,808 to 9,223,372,036,854,775,807</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5"/>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FLOAT [(length[,decimals])]  </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4 bytes</a:t>
                      </a: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FLOAT(255,30)</a:t>
                      </a:r>
                    </a:p>
                  </a:txBody>
                  <a:tcPr marL="91428" marR="91428" anchor="ctr">
                    <a:solidFill>
                      <a:schemeClr val="bg1"/>
                    </a:solidFill>
                  </a:tcPr>
                </a:tc>
                <a:extLst>
                  <a:ext uri="{0D108BD9-81ED-4DB2-BD59-A6C34878D82A}">
                    <a16:rowId xmlns:a16="http://schemas.microsoft.com/office/drawing/2014/main" xmlns="" val="10006"/>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DOUBLE [PRECISION] [(length[,decimals])], </a:t>
                      </a:r>
                    </a:p>
                    <a:p>
                      <a:r>
                        <a:rPr lang="en-IN" sz="1600" dirty="0">
                          <a:solidFill>
                            <a:schemeClr val="tx1"/>
                          </a:solidFill>
                          <a:latin typeface="Arial" panose="020B0604020202020204" pitchFamily="34" charset="0"/>
                          <a:cs typeface="Arial" panose="020B0604020202020204" pitchFamily="34" charset="0"/>
                        </a:rPr>
                        <a:t>REAL [(length[,decimals])]</a:t>
                      </a:r>
                    </a:p>
                  </a:txBody>
                  <a:tcPr marL="91428" marR="91428" anchor="ctr">
                    <a:solidFill>
                      <a:schemeClr val="bg1"/>
                    </a:solidFill>
                  </a:tcPr>
                </a:tc>
                <a:tc>
                  <a:txBody>
                    <a:bodyPr/>
                    <a:lstStyle/>
                    <a:p>
                      <a:r>
                        <a:rPr lang="en-IN" sz="1600" dirty="0">
                          <a:solidFill>
                            <a:schemeClr val="tx1"/>
                          </a:solidFill>
                          <a:latin typeface="Arial" panose="020B0604020202020204" pitchFamily="34" charset="0"/>
                          <a:cs typeface="Arial" panose="020B0604020202020204" pitchFamily="34" charset="0"/>
                        </a:rPr>
                        <a:t>8 bytes</a:t>
                      </a:r>
                    </a:p>
                  </a:txBody>
                  <a:tcPr marL="91428" marR="91428"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REAL</a:t>
                      </a:r>
                      <a:r>
                        <a:rPr lang="en-IN" sz="1600" b="1" dirty="0">
                          <a:solidFill>
                            <a:schemeClr val="tx1"/>
                          </a:solidFill>
                          <a:latin typeface="Arial" panose="020B0604020202020204" pitchFamily="34" charset="0"/>
                          <a:cs typeface="Arial" panose="020B0604020202020204" pitchFamily="34" charset="0"/>
                        </a:rPr>
                        <a:t>(255,30) / </a:t>
                      </a:r>
                      <a:r>
                        <a:rPr lang="en-US" sz="1600" b="1" dirty="0">
                          <a:solidFill>
                            <a:schemeClr val="tx1"/>
                          </a:solidFill>
                          <a:latin typeface="Arial" panose="020B0604020202020204" pitchFamily="34" charset="0"/>
                          <a:cs typeface="Arial" panose="020B0604020202020204" pitchFamily="34" charset="0"/>
                        </a:rPr>
                        <a:t>DOUBLE</a:t>
                      </a:r>
                      <a:r>
                        <a:rPr lang="en-IN" sz="1600" b="1" dirty="0">
                          <a:solidFill>
                            <a:schemeClr val="tx1"/>
                          </a:solidFill>
                          <a:latin typeface="Arial" panose="020B0604020202020204" pitchFamily="34" charset="0"/>
                          <a:cs typeface="Arial" panose="020B0604020202020204" pitchFamily="34" charset="0"/>
                        </a:rPr>
                        <a:t>(255,30)</a:t>
                      </a:r>
                    </a:p>
                    <a:p>
                      <a:r>
                        <a:rPr lang="en-US" sz="1600" dirty="0">
                          <a:solidFill>
                            <a:schemeClr val="tx1"/>
                          </a:solidFill>
                          <a:latin typeface="Arial" panose="020B0604020202020204" pitchFamily="34" charset="0"/>
                          <a:cs typeface="Arial" panose="020B0604020202020204" pitchFamily="34" charset="0"/>
                        </a:rPr>
                        <a:t>REAL will get converted to DOUBLE</a:t>
                      </a:r>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2391693001"/>
                  </a:ext>
                </a:extLst>
              </a:tr>
              <a:tr h="370840">
                <a:tc>
                  <a:txBody>
                    <a:bodyPr/>
                    <a:lstStyle/>
                    <a:p>
                      <a:r>
                        <a:rPr lang="en-IN" sz="1600" dirty="0">
                          <a:solidFill>
                            <a:schemeClr val="tx1"/>
                          </a:solidFill>
                          <a:latin typeface="Arial" panose="020B0604020202020204" pitchFamily="34" charset="0"/>
                          <a:cs typeface="Arial" panose="020B0604020202020204" pitchFamily="34" charset="0"/>
                        </a:rPr>
                        <a:t>DECIMAL [(length[,decimals])], </a:t>
                      </a:r>
                    </a:p>
                    <a:p>
                      <a:r>
                        <a:rPr lang="en-IN" sz="1600" dirty="0">
                          <a:solidFill>
                            <a:schemeClr val="tx1"/>
                          </a:solidFill>
                          <a:latin typeface="Arial" panose="020B0604020202020204" pitchFamily="34" charset="0"/>
                          <a:cs typeface="Arial" panose="020B0604020202020204" pitchFamily="34" charset="0"/>
                        </a:rPr>
                        <a:t>NUMERIC [(length[,decimals])]</a:t>
                      </a:r>
                    </a:p>
                  </a:txBody>
                  <a:tcPr marL="91428" marR="91428" anchor="ctr">
                    <a:solidFill>
                      <a:schemeClr val="bg1"/>
                    </a:solidFill>
                  </a:tcPr>
                </a:tc>
                <a:tc>
                  <a:txBody>
                    <a:bodyPr/>
                    <a:lstStyle/>
                    <a:p>
                      <a:endParaRPr lang="en-IN" sz="1600" dirty="0">
                        <a:solidFill>
                          <a:schemeClr val="tx1"/>
                        </a:solidFill>
                        <a:latin typeface="Arial" panose="020B0604020202020204" pitchFamily="34" charset="0"/>
                        <a:cs typeface="Arial" panose="020B0604020202020204" pitchFamily="34" charset="0"/>
                      </a:endParaRPr>
                    </a:p>
                  </a:txBody>
                  <a:tcPr marL="91428" marR="91428" anchor="ctr">
                    <a:solidFill>
                      <a:schemeClr val="bg1"/>
                    </a:solidFill>
                  </a:tcPr>
                </a:tc>
                <a:tc>
                  <a:txBody>
                    <a:bodyPr/>
                    <a:lstStyle/>
                    <a:p>
                      <a:r>
                        <a:rPr lang="en-IN" sz="1600" b="1" dirty="0">
                          <a:solidFill>
                            <a:schemeClr val="tx1"/>
                          </a:solidFill>
                          <a:latin typeface="Arial" panose="020B0604020202020204" pitchFamily="34" charset="0"/>
                          <a:cs typeface="Arial" panose="020B0604020202020204" pitchFamily="34" charset="0"/>
                        </a:rPr>
                        <a:t>DECIMAL(65,30) / NUMERIC(65,30)</a:t>
                      </a:r>
                    </a:p>
                    <a:p>
                      <a:r>
                        <a:rPr lang="en-IN" sz="1600" dirty="0">
                          <a:solidFill>
                            <a:schemeClr val="tx1"/>
                          </a:solidFill>
                          <a:latin typeface="Arial" panose="020B0604020202020204" pitchFamily="34" charset="0"/>
                          <a:cs typeface="Arial" panose="020B0604020202020204" pitchFamily="34" charset="0"/>
                        </a:rPr>
                        <a:t>NUMERIC will get converted in DECIMAL</a:t>
                      </a:r>
                    </a:p>
                  </a:txBody>
                  <a:tcPr marL="91428" marR="91428" anchor="ctr">
                    <a:solidFill>
                      <a:schemeClr val="bg1"/>
                    </a:solidFill>
                  </a:tcPr>
                </a:tc>
                <a:extLst>
                  <a:ext uri="{0D108BD9-81ED-4DB2-BD59-A6C34878D82A}">
                    <a16:rowId xmlns:a16="http://schemas.microsoft.com/office/drawing/2014/main" xmlns="" val="10007"/>
                  </a:ext>
                </a:extLst>
              </a:tr>
            </a:tbl>
          </a:graphicData>
        </a:graphic>
      </p:graphicFrame>
      <p:sp>
        <p:nvSpPr>
          <p:cNvPr id="3" name="Rectangle 2"/>
          <p:cNvSpPr/>
          <p:nvPr/>
        </p:nvSpPr>
        <p:spPr>
          <a:xfrm>
            <a:off x="410985" y="4917509"/>
            <a:ext cx="11444861" cy="400110"/>
          </a:xfrm>
          <a:prstGeom prst="rect">
            <a:avLst/>
          </a:prstGeom>
          <a:solidFill>
            <a:schemeClr val="bg2"/>
          </a:solidFill>
        </p:spPr>
        <p:txBody>
          <a:bodyPr wrap="square">
            <a:spAutoFit/>
          </a:bodyPr>
          <a:lstStyle/>
          <a:p>
            <a:r>
              <a:rPr lang="en-IN" sz="2000" dirty="0">
                <a:solidFill>
                  <a:srgbClr val="0070C0"/>
                </a:solidFill>
                <a:latin typeface="Palatino Linotype" panose="02040502050505030304" pitchFamily="18" charset="0"/>
                <a:cs typeface="Segoe UI Light" panose="020B0502040204020203" pitchFamily="34" charset="0"/>
              </a:rPr>
              <a:t> For: float(M,D), double(M,D) or decimal(M,D), M must be &gt;= D</a:t>
            </a:r>
          </a:p>
        </p:txBody>
      </p:sp>
      <p:sp>
        <p:nvSpPr>
          <p:cNvPr id="6" name="TextBox 5"/>
          <p:cNvSpPr txBox="1"/>
          <p:nvPr/>
        </p:nvSpPr>
        <p:spPr>
          <a:xfrm>
            <a:off x="375196" y="6307137"/>
            <a:ext cx="5616624" cy="400110"/>
          </a:xfrm>
          <a:prstGeom prst="rect">
            <a:avLst/>
          </a:prstGeom>
          <a:noFill/>
        </p:spPr>
        <p:txBody>
          <a:bodyPr wrap="square" rtlCol="0">
            <a:spAutoFit/>
          </a:bodyPr>
          <a:lstStyle/>
          <a:p>
            <a:r>
              <a:rPr lang="en-IN" sz="2000" b="1" dirty="0">
                <a:latin typeface="Palatino Linotype" panose="02040502050505030304" pitchFamily="18" charset="0"/>
              </a:rPr>
              <a:t>UNSIGNED</a:t>
            </a:r>
            <a:r>
              <a:rPr lang="en-IN" sz="2000" dirty="0">
                <a:latin typeface="Palatino Linotype" panose="02040502050505030304" pitchFamily="18" charset="0"/>
              </a:rPr>
              <a:t> prohibits negative values.</a:t>
            </a:r>
          </a:p>
        </p:txBody>
      </p:sp>
      <p:sp>
        <p:nvSpPr>
          <p:cNvPr id="7" name="Rectangle 6">
            <a:extLst>
              <a:ext uri="{FF2B5EF4-FFF2-40B4-BE49-F238E27FC236}">
                <a16:creationId xmlns:a16="http://schemas.microsoft.com/office/drawing/2014/main" xmlns="" id="{CC46B81B-104B-4F7C-B3F5-CAC173C4CCDB}"/>
              </a:ext>
            </a:extLst>
          </p:cNvPr>
          <p:cNvSpPr/>
          <p:nvPr/>
        </p:nvSpPr>
        <p:spPr>
          <a:xfrm>
            <a:off x="406574" y="5589240"/>
            <a:ext cx="11449272" cy="646331"/>
          </a:xfrm>
          <a:prstGeom prst="rect">
            <a:avLst/>
          </a:prstGeom>
        </p:spPr>
        <p:txBody>
          <a:bodyPr wrap="square">
            <a:spAutoFit/>
          </a:bodyPr>
          <a:lstStyle/>
          <a:p>
            <a:r>
              <a:rPr lang="en-IN" dirty="0">
                <a:solidFill>
                  <a:schemeClr val="accent5">
                    <a:lumMod val="50000"/>
                  </a:schemeClr>
                </a:solidFill>
                <a:latin typeface="Palatino Linotype" panose="02040502050505030304" pitchFamily="18" charset="0"/>
              </a:rPr>
              <a:t>Here, </a:t>
            </a:r>
            <a:r>
              <a:rPr lang="en-IN" b="1" dirty="0">
                <a:solidFill>
                  <a:schemeClr val="accent5">
                    <a:lumMod val="50000"/>
                  </a:schemeClr>
                </a:solidFill>
                <a:latin typeface="Palatino Linotype" panose="02040502050505030304" pitchFamily="18" charset="0"/>
              </a:rPr>
              <a:t>(M,D)</a:t>
            </a:r>
            <a:r>
              <a:rPr lang="en-IN" dirty="0">
                <a:solidFill>
                  <a:schemeClr val="accent5">
                    <a:lumMod val="50000"/>
                  </a:schemeClr>
                </a:solidFill>
                <a:latin typeface="Palatino Linotype" panose="02040502050505030304" pitchFamily="18" charset="0"/>
              </a:rPr>
              <a:t> means than values can be stored with up to </a:t>
            </a:r>
            <a:r>
              <a:rPr lang="en-IN" b="1" i="1" dirty="0">
                <a:solidFill>
                  <a:schemeClr val="accent5">
                    <a:lumMod val="50000"/>
                  </a:schemeClr>
                </a:solidFill>
                <a:latin typeface="Palatino Linotype" panose="02040502050505030304" pitchFamily="18" charset="0"/>
              </a:rPr>
              <a:t>M</a:t>
            </a:r>
            <a:r>
              <a:rPr lang="en-IN" dirty="0">
                <a:solidFill>
                  <a:schemeClr val="accent5">
                    <a:lumMod val="50000"/>
                  </a:schemeClr>
                </a:solidFill>
                <a:latin typeface="Palatino Linotype" panose="02040502050505030304" pitchFamily="18" charset="0"/>
              </a:rPr>
              <a:t> digits in total, of which </a:t>
            </a:r>
            <a:r>
              <a:rPr lang="en-IN" b="1" i="1" dirty="0">
                <a:solidFill>
                  <a:schemeClr val="accent5">
                    <a:lumMod val="50000"/>
                  </a:schemeClr>
                </a:solidFill>
                <a:latin typeface="Palatino Linotype" panose="02040502050505030304" pitchFamily="18" charset="0"/>
              </a:rPr>
              <a:t>D</a:t>
            </a:r>
            <a:r>
              <a:rPr lang="en-IN" dirty="0">
                <a:solidFill>
                  <a:schemeClr val="accent5">
                    <a:lumMod val="50000"/>
                  </a:schemeClr>
                </a:solidFill>
                <a:latin typeface="Palatino Linotype" panose="02040502050505030304" pitchFamily="18" charset="0"/>
              </a:rPr>
              <a:t> digits may be after the decimal point.</a:t>
            </a:r>
          </a:p>
        </p:txBody>
      </p:sp>
      <p:pic>
        <p:nvPicPr>
          <p:cNvPr id="8" name="Picture 7">
            <a:extLst>
              <a:ext uri="{FF2B5EF4-FFF2-40B4-BE49-F238E27FC236}">
                <a16:creationId xmlns:a16="http://schemas.microsoft.com/office/drawing/2014/main" xmlns="" id="{400BDB21-8205-4137-B6E5-08ED3722AAC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Tree>
    <p:extLst>
      <p:ext uri="{BB962C8B-B14F-4D97-AF65-F5344CB8AC3E}">
        <p14:creationId xmlns:p14="http://schemas.microsoft.com/office/powerpoint/2010/main" xmlns="" val="25924910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DATE and TIME</a:t>
            </a:r>
          </a:p>
        </p:txBody>
      </p:sp>
      <p:graphicFrame>
        <p:nvGraphicFramePr>
          <p:cNvPr id="2" name="Table 1"/>
          <p:cNvGraphicFramePr>
            <a:graphicFrameLocks noGrp="1"/>
          </p:cNvGraphicFramePr>
          <p:nvPr>
            <p:extLst>
              <p:ext uri="{D42A27DB-BD31-4B8C-83A1-F6EECF244321}">
                <p14:modId xmlns:p14="http://schemas.microsoft.com/office/powerpoint/2010/main" xmlns="" val="1895352248"/>
              </p:ext>
            </p:extLst>
          </p:nvPr>
        </p:nvGraphicFramePr>
        <p:xfrm>
          <a:off x="1165984" y="926728"/>
          <a:ext cx="10215634" cy="1854200"/>
        </p:xfrm>
        <a:graphic>
          <a:graphicData uri="http://schemas.openxmlformats.org/drawingml/2006/table">
            <a:tbl>
              <a:tblPr firstRow="1" bandRow="1">
                <a:tableStyleId>{7E9639D4-E3E2-4D34-9284-5A2195B3D0D7}</a:tableStyleId>
              </a:tblPr>
              <a:tblGrid>
                <a:gridCol w="3346501">
                  <a:extLst>
                    <a:ext uri="{9D8B030D-6E8A-4147-A177-3AD203B41FA5}">
                      <a16:colId xmlns:a16="http://schemas.microsoft.com/office/drawing/2014/main" xmlns="" val="20000"/>
                    </a:ext>
                  </a:extLst>
                </a:gridCol>
                <a:gridCol w="2641974">
                  <a:extLst>
                    <a:ext uri="{9D8B030D-6E8A-4147-A177-3AD203B41FA5}">
                      <a16:colId xmlns:a16="http://schemas.microsoft.com/office/drawing/2014/main" xmlns="" val="20001"/>
                    </a:ext>
                  </a:extLst>
                </a:gridCol>
                <a:gridCol w="4227159">
                  <a:extLst>
                    <a:ext uri="{9D8B030D-6E8A-4147-A177-3AD203B41FA5}">
                      <a16:colId xmlns:a16="http://schemas.microsoft.com/office/drawing/2014/main" xmlns="" val="20002"/>
                    </a:ext>
                  </a:extLst>
                </a:gridCol>
              </a:tblGrid>
              <a:tr h="370840">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Datatypes</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Size</a:t>
                      </a:r>
                    </a:p>
                  </a:txBody>
                  <a:tcPr marL="91428" marR="91428">
                    <a:solidFill>
                      <a:schemeClr val="bg1"/>
                    </a:solidFill>
                  </a:tcPr>
                </a:tc>
                <a:tc>
                  <a:txBody>
                    <a:bodyPr/>
                    <a:lstStyle/>
                    <a:p>
                      <a:r>
                        <a:rPr kumimoji="0" lang="en-IN" b="1" kern="1200" dirty="0">
                          <a:solidFill>
                            <a:schemeClr val="tx1"/>
                          </a:solidFill>
                          <a:latin typeface="Palatino Linotype" panose="02040502050505030304" pitchFamily="18" charset="0"/>
                          <a:ea typeface="+mn-ea"/>
                          <a:cs typeface="Arial" panose="020B0604020202020204" pitchFamily="34" charset="0"/>
                        </a:rPr>
                        <a:t>Description</a:t>
                      </a:r>
                    </a:p>
                  </a:txBody>
                  <a:tcPr marL="91428" marR="91428">
                    <a:solidFill>
                      <a:schemeClr val="bg1"/>
                    </a:solidFill>
                  </a:tcPr>
                </a:tc>
                <a:extLst>
                  <a:ext uri="{0D108BD9-81ED-4DB2-BD59-A6C34878D82A}">
                    <a16:rowId xmlns:a16="http://schemas.microsoft.com/office/drawing/2014/main" xmlns="" val="10000"/>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YEAR</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1 byte</a:t>
                      </a:r>
                    </a:p>
                  </a:txBody>
                  <a:tcPr marL="91428" marR="91428" anchor="ctr">
                    <a:solidFill>
                      <a:schemeClr val="bg1"/>
                    </a:solidFill>
                  </a:tcPr>
                </a:tc>
                <a:tc>
                  <a:txBody>
                    <a:bodyPr/>
                    <a:lstStyle/>
                    <a:p>
                      <a:r>
                        <a:rPr lang="en-US" sz="1600" dirty="0">
                          <a:solidFill>
                            <a:schemeClr val="tx1"/>
                          </a:solidFill>
                          <a:latin typeface="Palatino Linotype" panose="02040502050505030304" pitchFamily="18" charset="0"/>
                          <a:cs typeface="Arial" panose="020B0604020202020204" pitchFamily="34" charset="0"/>
                        </a:rPr>
                        <a:t>YYYY</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1"/>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2"/>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3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3"/>
                  </a:ext>
                </a:extLst>
              </a:tr>
              <a:tr h="370840">
                <a:tc>
                  <a:txBody>
                    <a:bodyPr/>
                    <a:lstStyle/>
                    <a:p>
                      <a:r>
                        <a:rPr lang="en-IN" sz="1600" dirty="0">
                          <a:solidFill>
                            <a:schemeClr val="tx1"/>
                          </a:solidFill>
                          <a:latin typeface="Palatino Linotype" panose="02040502050505030304" pitchFamily="18" charset="0"/>
                          <a:cs typeface="Arial" panose="020B0604020202020204" pitchFamily="34" charset="0"/>
                        </a:rPr>
                        <a:t>DATETIME</a:t>
                      </a:r>
                    </a:p>
                  </a:txBody>
                  <a:tcPr marL="91428" marR="91428" anchor="ctr">
                    <a:solidFill>
                      <a:schemeClr val="bg1"/>
                    </a:solidFill>
                  </a:tcPr>
                </a:tc>
                <a:tc>
                  <a:txBody>
                    <a:bodyPr/>
                    <a:lstStyle/>
                    <a:p>
                      <a:r>
                        <a:rPr lang="en-IN" sz="1600" dirty="0">
                          <a:solidFill>
                            <a:schemeClr val="tx1"/>
                          </a:solidFill>
                          <a:latin typeface="Palatino Linotype" panose="02040502050505030304" pitchFamily="18" charset="0"/>
                          <a:cs typeface="Arial" panose="020B0604020202020204" pitchFamily="34" charset="0"/>
                        </a:rPr>
                        <a:t>8 bytes</a:t>
                      </a:r>
                    </a:p>
                  </a:txBody>
                  <a:tcPr marL="91428" marR="91428" anchor="ctr">
                    <a:solidFill>
                      <a:schemeClr val="bg1"/>
                    </a:solidFill>
                  </a:tcPr>
                </a:tc>
                <a:tc>
                  <a:txBody>
                    <a:bodyPr/>
                    <a:lstStyle/>
                    <a:p>
                      <a:r>
                        <a:rPr lang="en-IN" sz="1800" b="0" i="0" kern="1200" dirty="0">
                          <a:solidFill>
                            <a:schemeClr val="tx1"/>
                          </a:solidFill>
                          <a:effectLst/>
                          <a:latin typeface="Palatino Linotype" panose="02040502050505030304" pitchFamily="18" charset="0"/>
                          <a:ea typeface="+mn-ea"/>
                          <a:cs typeface="+mn-cs"/>
                        </a:rPr>
                        <a:t>YYYY-MM-DD hh:mm:ss</a:t>
                      </a:r>
                      <a:endParaRPr lang="en-IN" sz="1600" dirty="0">
                        <a:solidFill>
                          <a:schemeClr val="tx1"/>
                        </a:solidFill>
                        <a:latin typeface="Palatino Linotype" panose="02040502050505030304" pitchFamily="18" charset="0"/>
                        <a:cs typeface="Arial" panose="020B0604020202020204" pitchFamily="34" charset="0"/>
                      </a:endParaRPr>
                    </a:p>
                  </a:txBody>
                  <a:tcPr marL="91428" marR="91428" anchor="ctr">
                    <a:solidFill>
                      <a:schemeClr val="bg1"/>
                    </a:solidFill>
                  </a:tcPr>
                </a:tc>
                <a:extLst>
                  <a:ext uri="{0D108BD9-81ED-4DB2-BD59-A6C34878D82A}">
                    <a16:rowId xmlns:a16="http://schemas.microsoft.com/office/drawing/2014/main" xmlns="" val="10004"/>
                  </a:ext>
                </a:extLst>
              </a:tr>
            </a:tbl>
          </a:graphicData>
        </a:graphic>
      </p:graphicFrame>
      <p:pic>
        <p:nvPicPr>
          <p:cNvPr id="5" name="Picture 4">
            <a:extLst>
              <a:ext uri="{FF2B5EF4-FFF2-40B4-BE49-F238E27FC236}">
                <a16:creationId xmlns:a16="http://schemas.microsoft.com/office/drawing/2014/main" xmlns="" id="{85F2128D-EAE6-44FF-BD45-4485ECE0175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Footer Placeholder 2">
            <a:extLst>
              <a:ext uri="{FF2B5EF4-FFF2-40B4-BE49-F238E27FC236}">
                <a16:creationId xmlns:a16="http://schemas.microsoft.com/office/drawing/2014/main" xmlns="" id="{E471437E-043D-4B0E-9E13-E22DC7F6B18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xmlns="" id="{0206F1AC-84E6-4932-871A-3737774E1747}"/>
              </a:ext>
            </a:extLst>
          </p:cNvPr>
          <p:cNvSpPr/>
          <p:nvPr/>
        </p:nvSpPr>
        <p:spPr>
          <a:xfrm>
            <a:off x="1523802" y="3573016"/>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dataType – Boolean</a:t>
            </a:r>
          </a:p>
        </p:txBody>
      </p:sp>
      <p:sp>
        <p:nvSpPr>
          <p:cNvPr id="9" name="Rectangle 8">
            <a:extLst>
              <a:ext uri="{FF2B5EF4-FFF2-40B4-BE49-F238E27FC236}">
                <a16:creationId xmlns:a16="http://schemas.microsoft.com/office/drawing/2014/main" xmlns="" id="{C82735E8-D1AD-4756-B2F7-F2D9C1C2A8A0}"/>
              </a:ext>
            </a:extLst>
          </p:cNvPr>
          <p:cNvSpPr/>
          <p:nvPr/>
        </p:nvSpPr>
        <p:spPr>
          <a:xfrm>
            <a:off x="406574" y="4674622"/>
            <a:ext cx="8915400" cy="369332"/>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 TABLE </a:t>
            </a:r>
            <a:r>
              <a:rPr lang="en-IN" dirty="0">
                <a:latin typeface="Liberation Mono"/>
                <a:cs typeface="Arial" panose="020B0604020202020204" pitchFamily="34" charset="0"/>
              </a:rPr>
              <a:t>temp (col1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,col2 </a:t>
            </a:r>
            <a:r>
              <a:rPr lang="en-IN" dirty="0">
                <a:solidFill>
                  <a:srgbClr val="834689"/>
                </a:solidFill>
                <a:latin typeface="Liberation Mono"/>
                <a:cs typeface="Arial" panose="020B0604020202020204" pitchFamily="34" charset="0"/>
              </a:rPr>
              <a:t>bool</a:t>
            </a:r>
            <a:r>
              <a:rPr lang="en-IN" dirty="0">
                <a:latin typeface="Liberation Mono"/>
                <a:cs typeface="Arial" panose="020B0604020202020204" pitchFamily="34" charset="0"/>
              </a:rPr>
              <a:t>,  col3 </a:t>
            </a:r>
            <a:r>
              <a:rPr lang="en-IN" dirty="0">
                <a:solidFill>
                  <a:srgbClr val="834689"/>
                </a:solidFill>
                <a:latin typeface="Liberation Mono"/>
                <a:cs typeface="Arial" panose="020B0604020202020204" pitchFamily="34" charset="0"/>
              </a:rPr>
              <a:t>boolean</a:t>
            </a:r>
            <a:r>
              <a:rPr lang="en-IN" dirty="0">
                <a:latin typeface="Liberation Mono"/>
                <a:cs typeface="Arial" panose="020B0604020202020204" pitchFamily="34" charset="0"/>
              </a:rPr>
              <a:t>);</a:t>
            </a:r>
          </a:p>
        </p:txBody>
      </p:sp>
      <p:sp>
        <p:nvSpPr>
          <p:cNvPr id="11" name="Rectangle 10">
            <a:extLst>
              <a:ext uri="{FF2B5EF4-FFF2-40B4-BE49-F238E27FC236}">
                <a16:creationId xmlns:a16="http://schemas.microsoft.com/office/drawing/2014/main" xmlns="" id="{E6587E1F-6A1B-45D7-928F-5496EF19AA43}"/>
              </a:ext>
            </a:extLst>
          </p:cNvPr>
          <p:cNvSpPr/>
          <p:nvPr/>
        </p:nvSpPr>
        <p:spPr>
          <a:xfrm>
            <a:off x="406574" y="5157192"/>
            <a:ext cx="8991600" cy="861774"/>
          </a:xfrm>
          <a:prstGeom prst="rect">
            <a:avLst/>
          </a:prstGeom>
          <a:noFill/>
        </p:spPr>
        <p:txBody>
          <a:bodyPr wrap="square">
            <a:spAutoFit/>
          </a:bodyPr>
          <a:lstStyle/>
          <a:p>
            <a:r>
              <a:rPr lang="en-IN" sz="2200" dirty="0">
                <a:solidFill>
                  <a:srgbClr val="FF0000"/>
                </a:solidFill>
                <a:latin typeface="Palatino Linotype" panose="02040502050505030304" pitchFamily="18" charset="0"/>
                <a:cs typeface="Arial" panose="020B0604020202020204" pitchFamily="34" charset="0"/>
              </a:rPr>
              <a:t>Note:</a:t>
            </a:r>
          </a:p>
          <a:p>
            <a:pPr marL="285750" indent="-285750">
              <a:buFont typeface="Arial" panose="020B0604020202020204" pitchFamily="34" charset="0"/>
              <a:buChar char="•"/>
            </a:pPr>
            <a:endParaRPr lang="en-IN" sz="800" dirty="0">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Arial" panose="020B0604020202020204" pitchFamily="34" charset="0"/>
              </a:rPr>
              <a:t>BOOL and BOOLEAN are synonym of TINYINT(1)</a:t>
            </a:r>
          </a:p>
        </p:txBody>
      </p:sp>
    </p:spTree>
    <p:extLst>
      <p:ext uri="{BB962C8B-B14F-4D97-AF65-F5344CB8AC3E}">
        <p14:creationId xmlns:p14="http://schemas.microsoft.com/office/powerpoint/2010/main" xmlns="" val="21994121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19334" y="3105834"/>
            <a:ext cx="9793088" cy="646331"/>
          </a:xfrm>
          <a:prstGeom prst="rect">
            <a:avLst/>
          </a:prstGeom>
          <a:noFill/>
        </p:spPr>
        <p:txBody>
          <a:bodyPr wrap="square">
            <a:spAutoFit/>
          </a:bodyPr>
          <a:lstStyle/>
          <a:p>
            <a:pPr marL="342900" indent="-342900">
              <a:buFont typeface="+mj-lt"/>
              <a:buAutoNum type="arabicPeriod"/>
            </a:pPr>
            <a:r>
              <a:rPr lang="en-US" b="1" dirty="0">
                <a:latin typeface="Palatino Linotype" panose="02040502050505030304" pitchFamily="18" charset="0"/>
              </a:rPr>
              <a:t>Tables</a:t>
            </a:r>
            <a:r>
              <a:rPr lang="en-US" dirty="0">
                <a:latin typeface="Palatino Linotype" panose="02040502050505030304" pitchFamily="18" charset="0"/>
              </a:rPr>
              <a:t> is database objects that contain all the data in a database. </a:t>
            </a:r>
          </a:p>
          <a:p>
            <a:pPr marL="342900" indent="-342900">
              <a:buFont typeface="+mj-lt"/>
              <a:buAutoNum type="arabicPeriod"/>
            </a:pPr>
            <a:r>
              <a:rPr lang="en-US" dirty="0">
                <a:latin typeface="Palatino Linotype" panose="02040502050505030304" pitchFamily="18" charset="0"/>
              </a:rPr>
              <a:t>In </a:t>
            </a:r>
            <a:r>
              <a:rPr lang="en-US" b="1" dirty="0">
                <a:latin typeface="Palatino Linotype" panose="02040502050505030304" pitchFamily="18" charset="0"/>
              </a:rPr>
              <a:t>tables</a:t>
            </a:r>
            <a:r>
              <a:rPr lang="en-US" dirty="0">
                <a:latin typeface="Palatino Linotype" panose="02040502050505030304" pitchFamily="18" charset="0"/>
              </a:rPr>
              <a:t>, data is logically organized in a row-and-column format similar to a spreadsheet.</a:t>
            </a:r>
            <a:endParaRPr lang="en-IN" sz="2000" dirty="0">
              <a:latin typeface="Palatino Linotype" panose="02040502050505030304" pitchFamily="18" charset="0"/>
              <a:cs typeface="Segoe UI Light" panose="020B0502040204020203" pitchFamily="34" charset="0"/>
            </a:endParaRPr>
          </a:p>
        </p:txBody>
      </p:sp>
      <p:pic>
        <p:nvPicPr>
          <p:cNvPr id="7" name="Picture 6">
            <a:extLst>
              <a:ext uri="{FF2B5EF4-FFF2-40B4-BE49-F238E27FC236}">
                <a16:creationId xmlns:a16="http://schemas.microsoft.com/office/drawing/2014/main" xmlns="" id="{3034D209-F44A-4D0E-A040-9A1B2498113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Title 1">
            <a:extLst>
              <a:ext uri="{FF2B5EF4-FFF2-40B4-BE49-F238E27FC236}">
                <a16:creationId xmlns:a16="http://schemas.microsoft.com/office/drawing/2014/main" xmlns="" id="{D5F550C3-48CF-413E-9DE6-2A573B17651E}"/>
              </a:ext>
            </a:extLst>
          </p:cNvPr>
          <p:cNvSpPr txBox="1">
            <a:spLocks/>
          </p:cNvSpPr>
          <p:nvPr/>
        </p:nvSpPr>
        <p:spPr>
          <a:xfrm>
            <a:off x="1676182" y="2082552"/>
            <a:ext cx="8838049" cy="914400"/>
          </a:xfrm>
          <a:prstGeom prst="rect">
            <a:avLst/>
          </a:prstGeom>
        </p:spPr>
        <p:txBody>
          <a:bodyPr>
            <a:normAutofit/>
          </a:bodyPr>
          <a:lstStyle/>
          <a:p>
            <a:pPr algn="ctr"/>
            <a:r>
              <a:rPr lang="en-US" sz="4800" i="1" dirty="0">
                <a:solidFill>
                  <a:srgbClr val="DC525C"/>
                </a:solidFill>
                <a:latin typeface="Segoe UI Light" panose="020B0502040204020203" pitchFamily="34" charset="0"/>
                <a:cs typeface="Segoe UI Light" panose="020B0502040204020203" pitchFamily="34" charset="0"/>
              </a:rPr>
              <a:t>table</a:t>
            </a:r>
          </a:p>
        </p:txBody>
      </p:sp>
      <p:sp>
        <p:nvSpPr>
          <p:cNvPr id="6" name="Footer Placeholder 2">
            <a:extLst>
              <a:ext uri="{FF2B5EF4-FFF2-40B4-BE49-F238E27FC236}">
                <a16:creationId xmlns:a16="http://schemas.microsoft.com/office/drawing/2014/main" xmlns="" id="{3914AED6-0FAA-43CB-94EF-A8268B2E6E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2231BEAC-F237-4C7A-B82C-6AD7DC16CC46}"/>
              </a:ext>
            </a:extLst>
          </p:cNvPr>
          <p:cNvSpPr/>
          <p:nvPr/>
        </p:nvSpPr>
        <p:spPr>
          <a:xfrm>
            <a:off x="334566" y="3861047"/>
            <a:ext cx="9534091" cy="2246769"/>
          </a:xfrm>
          <a:prstGeom prst="rect">
            <a:avLst/>
          </a:prstGeom>
          <a:solidFill>
            <a:schemeClr val="bg1"/>
          </a:solidFill>
        </p:spPr>
        <p:txBody>
          <a:bodyPr wrap="square">
            <a:spAutoFit/>
          </a:bodyPr>
          <a:lstStyle/>
          <a:p>
            <a:r>
              <a:rPr lang="en-IN" sz="2200" dirty="0">
                <a:solidFill>
                  <a:srgbClr val="FF0000"/>
                </a:solidFill>
                <a:latin typeface="Palatino Linotype" panose="02040502050505030304" pitchFamily="18" charset="0"/>
                <a:cs typeface="Segoe UI Light" panose="020B0502040204020203" pitchFamily="34" charset="0"/>
              </a:rPr>
              <a:t>Remember:</a:t>
            </a:r>
          </a:p>
          <a:p>
            <a:endParaRPr lang="en-IN" sz="800"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by default, tables are created in the default database, using the InnoDB storage engine. </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table exists</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there is no default database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error occurs if the database does not exist.</a:t>
            </a:r>
          </a:p>
          <a:p>
            <a:pPr marL="285750" indent="-285750">
              <a:buFont typeface="Arial" panose="020B0604020202020204" pitchFamily="34" charset="0"/>
              <a:buChar char="•"/>
            </a:pPr>
            <a:endParaRPr lang="en-IN" dirty="0">
              <a:latin typeface="Palatino Linotype" panose="02040502050505030304" pitchFamily="18" charset="0"/>
              <a:cs typeface="Segoe UI Light" panose="020B0502040204020203" pitchFamily="34" charset="0"/>
            </a:endParaRP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CREATE</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TABLE</a:t>
            </a:r>
            <a:r>
              <a:rPr lang="en-IN" dirty="0">
                <a:latin typeface="Arial" panose="020B0604020202020204" pitchFamily="34" charset="0"/>
                <a:cs typeface="Arial" panose="020B0604020202020204" pitchFamily="34" charset="0"/>
              </a:rPr>
              <a:t> </a:t>
            </a:r>
            <a:r>
              <a:rPr lang="en-IN" dirty="0">
                <a:solidFill>
                  <a:srgbClr val="E12F2B"/>
                </a:solidFill>
                <a:latin typeface="Arial" panose="020B0604020202020204" pitchFamily="34" charset="0"/>
                <a:cs typeface="Arial" panose="020B0604020202020204" pitchFamily="34" charset="0"/>
              </a:rPr>
              <a:t>`123`</a:t>
            </a:r>
            <a:r>
              <a:rPr lang="en-IN" dirty="0">
                <a:latin typeface="Arial" panose="020B0604020202020204" pitchFamily="34" charset="0"/>
                <a:cs typeface="Arial" panose="020B0604020202020204" pitchFamily="34" charset="0"/>
              </a:rPr>
              <a:t> (c1 </a:t>
            </a:r>
            <a:r>
              <a:rPr lang="en-IN" dirty="0">
                <a:solidFill>
                  <a:srgbClr val="834689"/>
                </a:solidFill>
                <a:latin typeface="Arial" panose="020B0604020202020204" pitchFamily="34" charset="0"/>
                <a:cs typeface="Arial" panose="020B0604020202020204" pitchFamily="34" charset="0"/>
              </a:rPr>
              <a:t>int</a:t>
            </a:r>
            <a:r>
              <a:rPr lang="en-IN" dirty="0">
                <a:latin typeface="Arial" panose="020B0604020202020204" pitchFamily="34" charset="0"/>
                <a:cs typeface="Arial" panose="020B0604020202020204" pitchFamily="34" charset="0"/>
              </a:rPr>
              <a:t>, c2 </a:t>
            </a:r>
            <a:r>
              <a:rPr lang="en-IN" dirty="0">
                <a:solidFill>
                  <a:srgbClr val="834689"/>
                </a:solidFill>
                <a:latin typeface="Arial" panose="020B0604020202020204" pitchFamily="34" charset="0"/>
                <a:cs typeface="Arial" panose="020B0604020202020204" pitchFamily="34" charset="0"/>
              </a:rPr>
              <a:t>varchar</a:t>
            </a:r>
            <a:r>
              <a:rPr lang="en-IN" dirty="0">
                <a:latin typeface="Arial" panose="020B0604020202020204" pitchFamily="34" charset="0"/>
                <a:cs typeface="Arial" panose="020B0604020202020204" pitchFamily="34" charset="0"/>
              </a:rPr>
              <a:t>(10));</a:t>
            </a:r>
            <a:endParaRPr lang="en-IN"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xmlns="" val="20143521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Create Table</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190550" y="1314048"/>
            <a:ext cx="11377263" cy="5355312"/>
          </a:xfrm>
          <a:prstGeom prst="rect">
            <a:avLst/>
          </a:prstGeom>
        </p:spPr>
        <p:txBody>
          <a:bodyPr wrap="square">
            <a:spAutoFit/>
          </a:bodyPr>
          <a:lstStyle/>
          <a:p>
            <a:r>
              <a:rPr lang="en-IN" dirty="0">
                <a:solidFill>
                  <a:schemeClr val="tx1">
                    <a:lumMod val="85000"/>
                    <a:lumOff val="15000"/>
                  </a:schemeClr>
                </a:solidFill>
                <a:latin typeface="Arial" panose="020B0604020202020204" pitchFamily="34" charset="0"/>
                <a:cs typeface="Arial" panose="020B0604020202020204" pitchFamily="34" charset="0"/>
              </a:rPr>
              <a:t>CREATE [TEMPORARY] TABLE [IF NOT EXISTS] tbl_name</a:t>
            </a:r>
          </a:p>
          <a:p>
            <a:r>
              <a:rPr lang="en-IN" dirty="0">
                <a:solidFill>
                  <a:schemeClr val="tx1">
                    <a:lumMod val="85000"/>
                    <a:lumOff val="15000"/>
                  </a:schemeClr>
                </a:solidFill>
                <a:latin typeface="Arial" panose="020B0604020202020204" pitchFamily="34" charset="0"/>
                <a:cs typeface="Arial" panose="020B0604020202020204" pitchFamily="34" charset="0"/>
              </a:rPr>
              <a:t>    (create_definition,...)</a:t>
            </a:r>
          </a:p>
          <a:p>
            <a:r>
              <a:rPr lang="en-IN" dirty="0">
                <a:solidFill>
                  <a:schemeClr val="tx1">
                    <a:lumMod val="85000"/>
                    <a:lumOff val="15000"/>
                  </a:schemeClr>
                </a:solidFill>
                <a:latin typeface="Arial" panose="020B0604020202020204" pitchFamily="34" charset="0"/>
                <a:cs typeface="Arial" panose="020B0604020202020204" pitchFamily="34" charset="0"/>
              </a:rPr>
              <a:t>    [table_options]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    [partition_options]</a:t>
            </a:r>
          </a:p>
          <a:p>
            <a:endParaRPr lang="en-IN"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create_definition: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col_name column_definition</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US" dirty="0">
                <a:solidFill>
                  <a:schemeClr val="tx1">
                    <a:lumMod val="85000"/>
                    <a:lumOff val="15000"/>
                  </a:schemeClr>
                </a:solidFill>
                <a:latin typeface="Arial" panose="020B0604020202020204" pitchFamily="34" charset="0"/>
                <a:cs typeface="Arial" panose="020B0604020202020204" pitchFamily="34" charset="0"/>
              </a:rPr>
              <a:t>column_definition:</a:t>
            </a:r>
          </a:p>
          <a:p>
            <a:r>
              <a:rPr lang="en-US" dirty="0">
                <a:solidFill>
                  <a:schemeClr val="tx1">
                    <a:lumMod val="85000"/>
                    <a:lumOff val="15000"/>
                  </a:schemeClr>
                </a:solidFill>
                <a:latin typeface="Arial" panose="020B0604020202020204" pitchFamily="34" charset="0"/>
                <a:cs typeface="Arial" panose="020B0604020202020204" pitchFamily="34" charset="0"/>
              </a:rPr>
              <a:t>    data_type [NOT NULL | NULL] [DEFAULT default_value]</a:t>
            </a:r>
          </a:p>
          <a:p>
            <a:r>
              <a:rPr lang="en-US" dirty="0">
                <a:solidFill>
                  <a:schemeClr val="tx1">
                    <a:lumMod val="85000"/>
                    <a:lumOff val="15000"/>
                  </a:schemeClr>
                </a:solidFill>
                <a:latin typeface="Arial" panose="020B0604020202020204" pitchFamily="34" charset="0"/>
                <a:cs typeface="Arial" panose="020B0604020202020204" pitchFamily="34" charset="0"/>
              </a:rPr>
              <a:t>      [AUTO_INCREMENT] [UNIQUE [KEY] | [PRIMARY] KEY]</a:t>
            </a:r>
          </a:p>
          <a:p>
            <a:r>
              <a:rPr lang="en-US" dirty="0">
                <a:solidFill>
                  <a:schemeClr val="tx1">
                    <a:lumMod val="85000"/>
                    <a:lumOff val="15000"/>
                  </a:schemeClr>
                </a:solidFill>
                <a:latin typeface="Arial" panose="020B0604020202020204" pitchFamily="34" charset="0"/>
                <a:cs typeface="Arial" panose="020B0604020202020204" pitchFamily="34" charset="0"/>
              </a:rPr>
              <a:t>      [COMMENT 'string']</a:t>
            </a:r>
          </a:p>
          <a:p>
            <a:r>
              <a:rPr lang="en-US" dirty="0">
                <a:solidFill>
                  <a:schemeClr val="tx1">
                    <a:lumMod val="85000"/>
                    <a:lumOff val="15000"/>
                  </a:schemeClr>
                </a:solidFill>
                <a:latin typeface="Arial" panose="020B0604020202020204" pitchFamily="34" charset="0"/>
                <a:cs typeface="Arial" panose="020B0604020202020204" pitchFamily="34" charset="0"/>
              </a:rPr>
              <a:t>      [reference_definition]</a:t>
            </a:r>
          </a:p>
          <a:p>
            <a:r>
              <a:rPr lang="en-US" dirty="0">
                <a:solidFill>
                  <a:schemeClr val="tx1">
                    <a:lumMod val="85000"/>
                    <a:lumOff val="15000"/>
                  </a:schemeClr>
                </a:solidFill>
                <a:latin typeface="Arial" panose="020B0604020202020204" pitchFamily="34" charset="0"/>
                <a:cs typeface="Arial" panose="020B0604020202020204" pitchFamily="34" charset="0"/>
              </a:rPr>
              <a:t>  | data_type [GENERATED ALWAYS] AS (expression)</a:t>
            </a:r>
          </a:p>
          <a:p>
            <a:r>
              <a:rPr lang="en-US" dirty="0">
                <a:solidFill>
                  <a:schemeClr val="tx1">
                    <a:lumMod val="85000"/>
                    <a:lumOff val="15000"/>
                  </a:schemeClr>
                </a:solidFill>
                <a:latin typeface="Arial" panose="020B0604020202020204" pitchFamily="34" charset="0"/>
                <a:cs typeface="Arial" panose="020B0604020202020204" pitchFamily="34" charset="0"/>
              </a:rPr>
              <a:t>      [VIRTUAL] [UNIQUE [KEY]] [COMMENT comment]</a:t>
            </a:r>
          </a:p>
          <a:p>
            <a:r>
              <a:rPr lang="en-US" dirty="0">
                <a:solidFill>
                  <a:schemeClr val="tx1">
                    <a:lumMod val="85000"/>
                    <a:lumOff val="15000"/>
                  </a:schemeClr>
                </a:solidFill>
                <a:latin typeface="Arial" panose="020B0604020202020204" pitchFamily="34" charset="0"/>
                <a:cs typeface="Arial" panose="020B0604020202020204" pitchFamily="34" charset="0"/>
              </a:rPr>
              <a:t>      [NOT NULL | NULL] [[PRIMARY] KEY]</a:t>
            </a:r>
          </a:p>
          <a:p>
            <a:endParaRPr lang="en-US" dirty="0">
              <a:solidFill>
                <a:schemeClr val="tx1">
                  <a:lumMod val="85000"/>
                  <a:lumOff val="15000"/>
                </a:schemeClr>
              </a:solidFill>
              <a:latin typeface="Arial" panose="020B0604020202020204" pitchFamily="34" charset="0"/>
              <a:cs typeface="Arial" panose="020B0604020202020204" pitchFamily="34" charset="0"/>
            </a:endParaRPr>
          </a:p>
          <a:p>
            <a:r>
              <a:rPr lang="en-IN" dirty="0">
                <a:solidFill>
                  <a:schemeClr val="tx1">
                    <a:lumMod val="85000"/>
                    <a:lumOff val="15000"/>
                  </a:schemeClr>
                </a:solidFill>
                <a:latin typeface="Arial" panose="020B0604020202020204" pitchFamily="34" charset="0"/>
                <a:cs typeface="Arial" panose="020B0604020202020204" pitchFamily="34" charset="0"/>
              </a:rPr>
              <a:t>table_options:</a:t>
            </a:r>
          </a:p>
          <a:p>
            <a:r>
              <a:rPr lang="en-IN" dirty="0">
                <a:solidFill>
                  <a:schemeClr val="tx1">
                    <a:lumMod val="85000"/>
                    <a:lumOff val="15000"/>
                  </a:schemeClr>
                </a:solidFill>
                <a:latin typeface="Arial" panose="020B0604020202020204" pitchFamily="34" charset="0"/>
                <a:cs typeface="Arial" panose="020B0604020202020204" pitchFamily="34" charset="0"/>
              </a:rPr>
              <a:t>ENGINE [=] engine_name</a:t>
            </a:r>
          </a:p>
        </p:txBody>
      </p:sp>
      <p:sp>
        <p:nvSpPr>
          <p:cNvPr id="5" name="Rectangle 4"/>
          <p:cNvSpPr/>
          <p:nvPr/>
        </p:nvSpPr>
        <p:spPr>
          <a:xfrm>
            <a:off x="7142712" y="5589240"/>
            <a:ext cx="5017527" cy="830997"/>
          </a:xfrm>
          <a:prstGeom prst="rect">
            <a:avLst/>
          </a:prstGeom>
        </p:spPr>
        <p:txBody>
          <a:bodyPr wrap="none">
            <a:spAutoFit/>
          </a:bodyPr>
          <a:lstStyle/>
          <a:p>
            <a:r>
              <a:rPr lang="en-US" sz="2400" dirty="0">
                <a:solidFill>
                  <a:srgbClr val="00B0F0"/>
                </a:solidFill>
              </a:rPr>
              <a:t>show engines;</a:t>
            </a:r>
          </a:p>
          <a:p>
            <a:r>
              <a:rPr lang="en-US" sz="2400" dirty="0">
                <a:solidFill>
                  <a:srgbClr val="00B0F0"/>
                </a:solidFill>
              </a:rPr>
              <a:t>set default_storage_engine = memory;</a:t>
            </a:r>
          </a:p>
        </p:txBody>
      </p:sp>
      <p:pic>
        <p:nvPicPr>
          <p:cNvPr id="6" name="Picture 5">
            <a:extLst>
              <a:ext uri="{FF2B5EF4-FFF2-40B4-BE49-F238E27FC236}">
                <a16:creationId xmlns:a16="http://schemas.microsoft.com/office/drawing/2014/main" xmlns="" id="{E8899F70-D5E4-494C-8D19-78099D5D214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Rectangle 7">
            <a:extLst>
              <a:ext uri="{FF2B5EF4-FFF2-40B4-BE49-F238E27FC236}">
                <a16:creationId xmlns:a16="http://schemas.microsoft.com/office/drawing/2014/main" xmlns="" id="{485F579A-5E80-4E14-9BEA-BE3A80F210DD}"/>
              </a:ext>
            </a:extLst>
          </p:cNvPr>
          <p:cNvSpPr/>
          <p:nvPr/>
        </p:nvSpPr>
        <p:spPr>
          <a:xfrm>
            <a:off x="190550" y="745540"/>
            <a:ext cx="1326004" cy="523220"/>
          </a:xfrm>
          <a:prstGeom prst="rect">
            <a:avLst/>
          </a:prstGeom>
        </p:spPr>
        <p:txBody>
          <a:bodyPr wrap="none">
            <a:spAutoFit/>
          </a:bodyPr>
          <a:lstStyle/>
          <a:p>
            <a:r>
              <a:rPr lang="en-US" sz="2800" b="1" i="1" dirty="0">
                <a:solidFill>
                  <a:schemeClr val="accent1">
                    <a:lumMod val="75000"/>
                  </a:schemeClr>
                </a:solidFill>
                <a:latin typeface="Arial" pitchFamily="34" charset="0"/>
                <a:cs typeface="Arial" pitchFamily="34" charset="0"/>
              </a:rPr>
              <a:t>syntax</a:t>
            </a:r>
          </a:p>
        </p:txBody>
      </p:sp>
      <p:sp>
        <p:nvSpPr>
          <p:cNvPr id="10" name="Rectangle 9">
            <a:extLst>
              <a:ext uri="{FF2B5EF4-FFF2-40B4-BE49-F238E27FC236}">
                <a16:creationId xmlns:a16="http://schemas.microsoft.com/office/drawing/2014/main" xmlns="" id="{0D636831-0009-493D-A757-E8667C24B396}"/>
              </a:ext>
            </a:extLst>
          </p:cNvPr>
          <p:cNvSpPr/>
          <p:nvPr/>
        </p:nvSpPr>
        <p:spPr>
          <a:xfrm>
            <a:off x="7850790" y="1314048"/>
            <a:ext cx="371702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solidFill>
                  <a:schemeClr val="tx1">
                    <a:lumMod val="95000"/>
                    <a:lumOff val="5000"/>
                  </a:schemeClr>
                </a:solidFill>
                <a:latin typeface="Liberation Mono"/>
                <a:ea typeface="Times New Roman" panose="02020603050405020304" pitchFamily="18" charset="0"/>
              </a:rPr>
              <a:t> </a:t>
            </a:r>
            <a:r>
              <a:rPr lang="en-IN" dirty="0">
                <a:solidFill>
                  <a:srgbClr val="0077AA"/>
                </a:solidFill>
                <a:latin typeface="Liberation Mono"/>
                <a:ea typeface="Times New Roman" panose="02020603050405020304" pitchFamily="18" charset="0"/>
              </a:rPr>
              <a:t>TABLE</a:t>
            </a:r>
            <a:r>
              <a:rPr lang="en-IN" dirty="0">
                <a:solidFill>
                  <a:schemeClr val="tx1">
                    <a:lumMod val="95000"/>
                    <a:lumOff val="5000"/>
                  </a:schemeClr>
                </a:solidFill>
                <a:latin typeface="Liberation Mono"/>
                <a:ea typeface="Times New Roman" panose="02020603050405020304" pitchFamily="18" charset="0"/>
              </a:rPr>
              <a:t> student </a:t>
            </a:r>
            <a:r>
              <a:rPr lang="en-IN" dirty="0">
                <a:solidFill>
                  <a:schemeClr val="bg1">
                    <a:lumMod val="65000"/>
                  </a:schemeClr>
                </a:solidFill>
                <a:latin typeface="Liberation Mono"/>
                <a:cs typeface="Arial" panose="020B0604020202020204" pitchFamily="34" charset="0"/>
              </a:rPr>
              <a:t>( </a:t>
            </a:r>
          </a:p>
          <a:p>
            <a:r>
              <a:rPr lang="en-IN" dirty="0">
                <a:solidFill>
                  <a:schemeClr val="tx1">
                    <a:lumMod val="95000"/>
                    <a:lumOff val="5000"/>
                  </a:schemeClr>
                </a:solidFill>
                <a:latin typeface="Liberation Mono"/>
                <a:ea typeface="Times New Roman" panose="02020603050405020304" pitchFamily="18" charset="0"/>
              </a:rPr>
              <a:t>     ID int,  </a:t>
            </a:r>
          </a:p>
          <a:p>
            <a:r>
              <a:rPr lang="en-IN" dirty="0">
                <a:solidFill>
                  <a:schemeClr val="tx1">
                    <a:lumMod val="95000"/>
                    <a:lumOff val="5000"/>
                  </a:schemeClr>
                </a:solidFill>
                <a:latin typeface="Liberation Mono"/>
                <a:ea typeface="Times New Roman" panose="02020603050405020304" pitchFamily="18"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lastName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45</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DoB </a:t>
            </a:r>
            <a:r>
              <a:rPr lang="en-IN" dirty="0">
                <a:solidFill>
                  <a:srgbClr val="834689"/>
                </a:solidFill>
                <a:latin typeface="Liberation Mono"/>
                <a:cs typeface="Arial" panose="020B0604020202020204" pitchFamily="34" charset="0"/>
              </a:rPr>
              <a:t>DATE</a:t>
            </a:r>
            <a:r>
              <a:rPr lang="en-IN" dirty="0">
                <a:solidFill>
                  <a:schemeClr val="tx1">
                    <a:lumMod val="95000"/>
                    <a:lumOff val="5000"/>
                  </a:schemeClr>
                </a:solidFill>
                <a:latin typeface="Liberation Mono"/>
                <a:ea typeface="Times New Roman" panose="02020603050405020304" pitchFamily="18" charset="0"/>
              </a:rPr>
              <a:t>,</a:t>
            </a:r>
          </a:p>
          <a:p>
            <a:r>
              <a:rPr lang="en-IN" dirty="0">
                <a:solidFill>
                  <a:schemeClr val="tx1">
                    <a:lumMod val="95000"/>
                    <a:lumOff val="5000"/>
                  </a:schemeClr>
                </a:solidFill>
                <a:latin typeface="Liberation Mono"/>
                <a:ea typeface="Times New Roman" panose="02020603050405020304" pitchFamily="18" charset="0"/>
              </a:rPr>
              <a:t>     emailID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128</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ea typeface="Times New Roman" panose="02020603050405020304" pitchFamily="18" charset="0"/>
              </a:rPr>
              <a:t>;</a:t>
            </a:r>
            <a:endParaRPr lang="en-IN" dirty="0">
              <a:solidFill>
                <a:schemeClr val="tx1">
                  <a:lumMod val="95000"/>
                  <a:lumOff val="5000"/>
                </a:schemeClr>
              </a:solidFill>
              <a:latin typeface="Liberation Mono"/>
            </a:endParaRPr>
          </a:p>
        </p:txBody>
      </p:sp>
      <p:sp>
        <p:nvSpPr>
          <p:cNvPr id="9" name="Footer Placeholder 2">
            <a:extLst>
              <a:ext uri="{FF2B5EF4-FFF2-40B4-BE49-F238E27FC236}">
                <a16:creationId xmlns:a16="http://schemas.microsoft.com/office/drawing/2014/main" xmlns="" id="{E1D2FA78-FD0A-4584-85CF-2EC5DE76DAE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998049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Default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EE013B45-59AE-4CF5-A580-8C6552655EE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13780384-6DFC-48DA-BF48-C8FB40E4D4C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6" name="Rectangle 5">
            <a:extLst>
              <a:ext uri="{FF2B5EF4-FFF2-40B4-BE49-F238E27FC236}">
                <a16:creationId xmlns:a16="http://schemas.microsoft.com/office/drawing/2014/main" xmlns="" id="{0EEBEC96-86B7-48DB-AEFF-3BB1B1B26B1F}"/>
              </a:ext>
            </a:extLst>
          </p:cNvPr>
          <p:cNvSpPr/>
          <p:nvPr/>
        </p:nvSpPr>
        <p:spPr>
          <a:xfrm>
            <a:off x="2927648" y="3228945"/>
            <a:ext cx="6552728" cy="400110"/>
          </a:xfrm>
          <a:prstGeom prst="rect">
            <a:avLst/>
          </a:prstGeom>
        </p:spPr>
        <p:txBody>
          <a:bodyPr wrap="square">
            <a:spAutoFit/>
          </a:bodyPr>
          <a:lstStyle/>
          <a:p>
            <a:r>
              <a:rPr lang="en-US" sz="2000" dirty="0">
                <a:latin typeface="Palatino Linotype" panose="02040502050505030304" pitchFamily="18" charset="0"/>
                <a:cs typeface="Segoe UI Light" panose="020B0502040204020203" pitchFamily="34" charset="0"/>
              </a:rPr>
              <a:t>The DEFAULT specifies a default value for the column.</a:t>
            </a:r>
            <a:endParaRPr lang="en-IN" sz="2000" dirty="0">
              <a:latin typeface="Palatino Linotype" panose="02040502050505030304" pitchFamily="18" charset="0"/>
              <a:cs typeface="Segoe UI Light" panose="020B0502040204020203" pitchFamily="34" charset="0"/>
            </a:endParaRPr>
          </a:p>
        </p:txBody>
      </p:sp>
    </p:spTree>
    <p:extLst>
      <p:ext uri="{BB962C8B-B14F-4D97-AF65-F5344CB8AC3E}">
        <p14:creationId xmlns:p14="http://schemas.microsoft.com/office/powerpoint/2010/main" xmlns="" val="40750841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1587" y="1307336"/>
            <a:ext cx="11987239" cy="369332"/>
          </a:xfrm>
          <a:prstGeom prst="rect">
            <a:avLst/>
          </a:prstGeom>
        </p:spPr>
        <p:txBody>
          <a:bodyPr wrap="square">
            <a:spAutoFit/>
          </a:bodyPr>
          <a:lstStyle/>
          <a:p>
            <a:r>
              <a:rPr lang="en-US" dirty="0">
                <a:latin typeface="Palatino Linotype" panose="02040502050505030304" pitchFamily="18" charset="0"/>
                <a:cs typeface="Arial" panose="020B0604020202020204" pitchFamily="34" charset="0"/>
              </a:rPr>
              <a:t>The </a:t>
            </a:r>
            <a:r>
              <a:rPr lang="en-US" b="1" dirty="0">
                <a:latin typeface="Palatino Linotype" panose="02040502050505030304" pitchFamily="18" charset="0"/>
                <a:cs typeface="Arial" panose="020B0604020202020204" pitchFamily="34" charset="0"/>
              </a:rPr>
              <a:t>DEFAULT property</a:t>
            </a:r>
            <a:r>
              <a:rPr lang="en-US" dirty="0">
                <a:latin typeface="Palatino Linotype" panose="02040502050505030304" pitchFamily="18" charset="0"/>
                <a:cs typeface="Arial" panose="020B0604020202020204" pitchFamily="34" charset="0"/>
              </a:rPr>
              <a:t> specifies a </a:t>
            </a:r>
            <a:r>
              <a:rPr lang="en-US" b="1" dirty="0">
                <a:latin typeface="Palatino Linotype" panose="02040502050505030304" pitchFamily="18" charset="0"/>
                <a:cs typeface="Arial" panose="020B0604020202020204" pitchFamily="34" charset="0"/>
              </a:rPr>
              <a:t>default</a:t>
            </a:r>
            <a:r>
              <a:rPr lang="en-US" dirty="0">
                <a:latin typeface="Palatino Linotype" panose="02040502050505030304" pitchFamily="18" charset="0"/>
                <a:cs typeface="Arial" panose="020B0604020202020204" pitchFamily="34" charset="0"/>
              </a:rPr>
              <a:t> value for the column.</a:t>
            </a:r>
            <a:endParaRPr lang="en-IN" dirty="0">
              <a:solidFill>
                <a:schemeClr val="bg1"/>
              </a:solidFill>
              <a:latin typeface="Palatino Linotype" panose="02040502050505030304" pitchFamily="18" charset="0"/>
              <a:cs typeface="Arial" panose="020B0604020202020204" pitchFamily="34" charset="0"/>
            </a:endParaRPr>
          </a:p>
        </p:txBody>
      </p:sp>
      <p:sp>
        <p:nvSpPr>
          <p:cNvPr id="6" name="Rectangle 5">
            <a:extLst>
              <a:ext uri="{FF2B5EF4-FFF2-40B4-BE49-F238E27FC236}">
                <a16:creationId xmlns:a16="http://schemas.microsoft.com/office/drawing/2014/main" xmlns="" id="{2879989E-FE42-4DF1-BBE1-5B91596226A3}"/>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pic>
        <p:nvPicPr>
          <p:cNvPr id="7" name="Picture 6">
            <a:extLst>
              <a:ext uri="{FF2B5EF4-FFF2-40B4-BE49-F238E27FC236}">
                <a16:creationId xmlns:a16="http://schemas.microsoft.com/office/drawing/2014/main" xmlns="" id="{868D0D17-D31F-41B1-A04A-D8DB5455083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D56FA755-78BA-4D26-BFA0-3D830243FC9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D4AA97CC-3226-41B5-BA59-E452CD06C4F0}"/>
              </a:ext>
            </a:extLst>
          </p:cNvPr>
          <p:cNvSpPr/>
          <p:nvPr/>
        </p:nvSpPr>
        <p:spPr>
          <a:xfrm>
            <a:off x="390870" y="3530039"/>
            <a:ext cx="8208911" cy="2985433"/>
          </a:xfrm>
          <a:prstGeom prst="rect">
            <a:avLst/>
          </a:prstGeom>
        </p:spPr>
        <p:txBody>
          <a:bodyPr wrap="square">
            <a:spAutoFit/>
          </a:bodyPr>
          <a:lstStyle/>
          <a:p>
            <a:r>
              <a:rPr lang="en-US" sz="1800" dirty="0">
                <a:solidFill>
                  <a:srgbClr val="00B050"/>
                </a:solidFill>
                <a:latin typeface="Liberation Mono"/>
                <a:ea typeface="Times New Roman" panose="02020603050405020304" pitchFamily="18" charset="0"/>
                <a:cs typeface="Arial" panose="020B0604020202020204" pitchFamily="34" charset="0"/>
              </a:rPr>
              <a:t># version 8.0 and above.</a:t>
            </a:r>
          </a:p>
          <a:p>
            <a:endParaRPr lang="en-US" sz="800" dirty="0">
              <a:solidFill>
                <a:srgbClr val="0077AA"/>
              </a:solidFill>
              <a:latin typeface="Liberation Mono"/>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ea typeface="Times New Roman" panose="02020603050405020304" pitchFamily="18" charset="0"/>
                <a:cs typeface="Arial" panose="020B0604020202020204" pitchFamily="34" charset="0"/>
              </a:rPr>
              <a:t>CREATE TABLE </a:t>
            </a:r>
            <a:r>
              <a:rPr lang="en-US" dirty="0">
                <a:latin typeface="Liberation Mono"/>
                <a:ea typeface="Times New Roman" panose="02020603050405020304" pitchFamily="18" charset="0"/>
                <a:cs typeface="Arial" panose="020B0604020202020204" pitchFamily="34" charset="0"/>
              </a:rPr>
              <a:t>empl</a:t>
            </a:r>
            <a:r>
              <a:rPr lang="en-US" dirty="0">
                <a:solidFill>
                  <a:srgbClr val="0077AA"/>
                </a:solidFill>
                <a:latin typeface="Liberation Mono"/>
                <a:ea typeface="Times New Roman" panose="02020603050405020304" pitchFamily="18" charset="0"/>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ID</a:t>
            </a:r>
            <a:r>
              <a:rPr lang="en-US" dirty="0">
                <a:solidFill>
                  <a:srgbClr val="0077AA"/>
                </a:solidFill>
                <a:latin typeface="Liberation Mono"/>
                <a:ea typeface="Times New Roman" panose="02020603050405020304" pitchFamily="18" charset="0"/>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latin typeface="Liberation Mono"/>
                <a:cs typeface="Arial" panose="020B0604020202020204" pitchFamily="34" charset="0"/>
              </a:rPr>
              <a:t>primary key, </a:t>
            </a:r>
          </a:p>
          <a:p>
            <a:pPr marL="273050"/>
            <a:r>
              <a:rPr lang="en-US" dirty="0">
                <a:latin typeface="Liberation Mono"/>
                <a:cs typeface="Arial" panose="020B0604020202020204" pitchFamily="34" charset="0"/>
              </a:rPr>
              <a:t>   firstName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a:t>
            </a:r>
            <a:r>
              <a:rPr lang="en-US" dirty="0">
                <a:solidFill>
                  <a:srgbClr val="834689"/>
                </a:solidFill>
                <a:latin typeface="Liberation Mono"/>
                <a:cs typeface="Arial" panose="020B0604020202020204" pitchFamily="34" charset="0"/>
              </a:rPr>
              <a:t>45</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phone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 </a:t>
            </a:r>
          </a:p>
          <a:p>
            <a:pPr marL="273050"/>
            <a:r>
              <a:rPr lang="en-US" dirty="0">
                <a:latin typeface="Liberation Mono"/>
                <a:cs typeface="Arial" panose="020B0604020202020204" pitchFamily="34" charset="0"/>
              </a:rPr>
              <a:t>   city </a:t>
            </a:r>
            <a:r>
              <a:rPr lang="en-US" dirty="0">
                <a:solidFill>
                  <a:srgbClr val="834689"/>
                </a:solidFill>
                <a:latin typeface="Liberation Mono"/>
                <a:cs typeface="Arial" panose="020B0604020202020204" pitchFamily="34" charset="0"/>
              </a:rPr>
              <a:t>varchar</a:t>
            </a:r>
            <a:r>
              <a:rPr lang="en-US" dirty="0">
                <a:latin typeface="Liberation Mono"/>
                <a:cs typeface="Arial" panose="020B0604020202020204" pitchFamily="34" charset="0"/>
              </a:rPr>
              <a:t>(10)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latin typeface="Liberation Mono"/>
                <a:cs typeface="Arial" panose="020B0604020202020204" pitchFamily="34" charset="0"/>
              </a:rPr>
              <a:t>'</a:t>
            </a:r>
            <a:r>
              <a:rPr lang="en-US" b="1" dirty="0">
                <a:latin typeface="Liberation Mono"/>
                <a:cs typeface="Arial" panose="020B0604020202020204" pitchFamily="34" charset="0"/>
              </a:rPr>
              <a:t>PUNE</a:t>
            </a:r>
            <a:r>
              <a:rPr lang="en-US" dirty="0">
                <a:latin typeface="Liberation Mono"/>
                <a:cs typeface="Arial" panose="020B0604020202020204" pitchFamily="34" charset="0"/>
              </a:rPr>
              <a:t>',</a:t>
            </a:r>
          </a:p>
          <a:p>
            <a:pPr marL="273050"/>
            <a:r>
              <a:rPr lang="en-US" dirty="0">
                <a:latin typeface="Liberation Mono"/>
                <a:cs typeface="Arial" panose="020B0604020202020204" pitchFamily="34" charset="0"/>
              </a:rPr>
              <a:t>   salary</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solidFill>
                  <a:schemeClr val="bg1">
                    <a:lumMod val="65000"/>
                  </a:schemeClr>
                </a:solidFill>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a:t>
            </a:r>
            <a:r>
              <a:rPr lang="en-US" dirty="0">
                <a:latin typeface="Liberation Mono"/>
                <a:cs typeface="Arial" panose="020B0604020202020204" pitchFamily="34" charset="0"/>
              </a:rPr>
              <a:t>,</a:t>
            </a:r>
            <a:endParaRPr lang="en-US" dirty="0">
              <a:solidFill>
                <a:schemeClr val="bg1">
                  <a:lumMod val="65000"/>
                </a:schemeClr>
              </a:solidFill>
              <a:latin typeface="Liberation Mono"/>
              <a:cs typeface="Arial" panose="020B0604020202020204" pitchFamily="34" charset="0"/>
            </a:endParaRPr>
          </a:p>
          <a:p>
            <a:pPr marL="273050"/>
            <a:r>
              <a:rPr lang="en-US" dirty="0">
                <a:latin typeface="Liberation Mono"/>
                <a:cs typeface="Arial" panose="020B0604020202020204" pitchFamily="34" charset="0"/>
              </a:rPr>
              <a:t>   total</a:t>
            </a:r>
            <a:r>
              <a:rPr lang="en-US" dirty="0">
                <a:solidFill>
                  <a:schemeClr val="bg1">
                    <a:lumMod val="65000"/>
                  </a:schemeClr>
                </a:solidFill>
                <a:latin typeface="Liberation Mono"/>
                <a:cs typeface="Arial" panose="020B0604020202020204" pitchFamily="34" charset="0"/>
              </a:rPr>
              <a:t> </a:t>
            </a:r>
            <a:r>
              <a:rPr lang="en-US" dirty="0">
                <a:solidFill>
                  <a:srgbClr val="834689"/>
                </a:solidFill>
                <a:latin typeface="Liberation Mono"/>
                <a:cs typeface="Arial" panose="020B0604020202020204" pitchFamily="34" charset="0"/>
              </a:rPr>
              <a:t>int </a:t>
            </a:r>
            <a:r>
              <a:rPr lang="en-US"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US" b="1" dirty="0">
                <a:solidFill>
                  <a:srgbClr val="C00000"/>
                </a:solidFill>
                <a:latin typeface="Liberation Mono"/>
                <a:cs typeface="Arial" panose="020B0604020202020204" pitchFamily="34" charset="0"/>
              </a:rPr>
              <a:t> </a:t>
            </a:r>
            <a:r>
              <a:rPr lang="en-US" dirty="0">
                <a:solidFill>
                  <a:schemeClr val="bg1">
                    <a:lumMod val="65000"/>
                  </a:schemeClr>
                </a:solidFill>
                <a:latin typeface="Liberation Mono"/>
                <a:cs typeface="Arial" panose="020B0604020202020204" pitchFamily="34" charset="0"/>
              </a:rPr>
              <a:t>(</a:t>
            </a:r>
            <a:r>
              <a:rPr lang="en-US" dirty="0">
                <a:latin typeface="Liberation Mono"/>
                <a:cs typeface="Arial" panose="020B0604020202020204" pitchFamily="34" charset="0"/>
              </a:rPr>
              <a:t>salary </a:t>
            </a:r>
            <a:r>
              <a:rPr lang="en-US" b="1" dirty="0">
                <a:latin typeface="Liberation Mono"/>
                <a:cs typeface="Arial" panose="020B0604020202020204" pitchFamily="34" charset="0"/>
              </a:rPr>
              <a:t>+ </a:t>
            </a:r>
            <a:r>
              <a:rPr lang="en-US" dirty="0">
                <a:latin typeface="Liberation Mono"/>
                <a:cs typeface="Arial" panose="020B0604020202020204" pitchFamily="34" charset="0"/>
              </a:rPr>
              <a:t>comm</a:t>
            </a:r>
            <a:r>
              <a:rPr lang="en-US" dirty="0">
                <a:solidFill>
                  <a:schemeClr val="bg1">
                    <a:lumMod val="65000"/>
                  </a:schemeClr>
                </a:solidFill>
                <a:latin typeface="Liberation Mono"/>
                <a:cs typeface="Arial" panose="020B0604020202020204" pitchFamily="34" charset="0"/>
              </a:rPr>
              <a:t>)</a:t>
            </a:r>
            <a:endParaRPr lang="en-US" sz="2000" dirty="0">
              <a:solidFill>
                <a:srgbClr val="834689"/>
              </a:solidFill>
              <a:latin typeface="Liberation Mono"/>
              <a:ea typeface="Times New Roman" panose="02020603050405020304" pitchFamily="18" charset="0"/>
              <a:cs typeface="Arial" panose="020B0604020202020204" pitchFamily="34" charset="0"/>
            </a:endParaRPr>
          </a:p>
          <a:p>
            <a:pPr marL="273050"/>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a:t>
            </a:r>
          </a:p>
        </p:txBody>
      </p:sp>
      <p:sp>
        <p:nvSpPr>
          <p:cNvPr id="11" name="TextBox 10">
            <a:extLst>
              <a:ext uri="{FF2B5EF4-FFF2-40B4-BE49-F238E27FC236}">
                <a16:creationId xmlns:a16="http://schemas.microsoft.com/office/drawing/2014/main" xmlns="" id="{409923A6-2AAD-4ABD-8BE4-CEA2864CBB40}"/>
              </a:ext>
            </a:extLst>
          </p:cNvPr>
          <p:cNvSpPr txBox="1"/>
          <p:nvPr/>
        </p:nvSpPr>
        <p:spPr>
          <a:xfrm>
            <a:off x="390870" y="1746682"/>
            <a:ext cx="5112568" cy="1754326"/>
          </a:xfrm>
          <a:prstGeom prst="rect">
            <a:avLst/>
          </a:prstGeom>
          <a:noFill/>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posts </a:t>
            </a:r>
            <a:r>
              <a:rPr lang="en-IN" dirty="0">
                <a:solidFill>
                  <a:schemeClr val="bg1">
                    <a:lumMod val="65000"/>
                  </a:schemeClr>
                </a:solidFill>
                <a:latin typeface="Liberation Mono"/>
                <a:cs typeface="Arial" panose="020B0604020202020204" pitchFamily="34" charset="0"/>
              </a:rPr>
              <a:t>(</a:t>
            </a:r>
          </a:p>
          <a:p>
            <a:pPr marL="273050"/>
            <a:r>
              <a:rPr lang="en-IN" dirty="0">
                <a:latin typeface="Liberation Mono"/>
                <a:cs typeface="Arial" panose="020B0604020202020204" pitchFamily="34" charset="0"/>
              </a:rPr>
              <a:t>   postID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postTitle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50"/>
            <a:r>
              <a:rPr lang="en-IN" dirty="0">
                <a:latin typeface="Liberation Mono"/>
                <a:cs typeface="Arial" panose="020B0604020202020204" pitchFamily="34" charset="0"/>
              </a:rPr>
              <a:t>   postDate </a:t>
            </a:r>
            <a:r>
              <a:rPr lang="en-IN" dirty="0">
                <a:solidFill>
                  <a:srgbClr val="834689"/>
                </a:solidFill>
                <a:latin typeface="Liberation Mono"/>
                <a:cs typeface="Arial" panose="020B0604020202020204" pitchFamily="34" charset="0"/>
              </a:rPr>
              <a:t>datetime</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accent5">
                    <a:lumMod val="50000"/>
                  </a:schemeClr>
                </a:solidFill>
                <a:latin typeface="Liberation Mono"/>
                <a:cs typeface="Arial" panose="020B0604020202020204" pitchFamily="34" charset="0"/>
              </a:rPr>
              <a:t>NOW(),</a:t>
            </a:r>
          </a:p>
          <a:p>
            <a:pPr marL="273050"/>
            <a:r>
              <a:rPr lang="en-IN" dirty="0">
                <a:latin typeface="Liberation Mono"/>
                <a:cs typeface="Arial" panose="020B0604020202020204" pitchFamily="34" charset="0"/>
              </a:rPr>
              <a:t>   deleted </a:t>
            </a:r>
            <a:r>
              <a:rPr lang="en-IN" dirty="0">
                <a:solidFill>
                  <a:srgbClr val="834689"/>
                </a:solidFill>
                <a:latin typeface="Liberation Mono"/>
                <a:cs typeface="Arial" panose="020B0604020202020204" pitchFamily="34" charset="0"/>
              </a:rPr>
              <a:t>int</a:t>
            </a:r>
          </a:p>
          <a:p>
            <a:pPr marL="273050"/>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p:txBody>
      </p:sp>
      <p:grpSp>
        <p:nvGrpSpPr>
          <p:cNvPr id="12" name="Group 11">
            <a:extLst>
              <a:ext uri="{FF2B5EF4-FFF2-40B4-BE49-F238E27FC236}">
                <a16:creationId xmlns:a16="http://schemas.microsoft.com/office/drawing/2014/main" xmlns="" id="{1A0EBEAC-1D39-4736-9274-6C3045A673C3}"/>
              </a:ext>
            </a:extLst>
          </p:cNvPr>
          <p:cNvGrpSpPr/>
          <p:nvPr/>
        </p:nvGrpSpPr>
        <p:grpSpPr>
          <a:xfrm>
            <a:off x="5216691" y="4091394"/>
            <a:ext cx="6752950" cy="2243387"/>
            <a:chOff x="5231904" y="3356992"/>
            <a:chExt cx="6752950" cy="2243387"/>
          </a:xfrm>
        </p:grpSpPr>
        <p:pic>
          <p:nvPicPr>
            <p:cNvPr id="13" name="Picture 12">
              <a:extLst>
                <a:ext uri="{FF2B5EF4-FFF2-40B4-BE49-F238E27FC236}">
                  <a16:creationId xmlns:a16="http://schemas.microsoft.com/office/drawing/2014/main" xmlns="" id="{D9EA930C-EE2D-460E-BD92-66152F1AEC66}"/>
                </a:ext>
              </a:extLst>
            </p:cNvPr>
            <p:cNvPicPr>
              <a:picLocks noChangeAspect="1"/>
            </p:cNvPicPr>
            <p:nvPr/>
          </p:nvPicPr>
          <p:blipFill>
            <a:blip r:embed="rId3"/>
            <a:stretch>
              <a:fillRect/>
            </a:stretch>
          </p:blipFill>
          <p:spPr>
            <a:xfrm>
              <a:off x="5231904" y="3356992"/>
              <a:ext cx="6752950" cy="2243387"/>
            </a:xfrm>
            <a:prstGeom prst="rect">
              <a:avLst/>
            </a:prstGeom>
          </p:spPr>
        </p:pic>
        <p:sp>
          <p:nvSpPr>
            <p:cNvPr id="14" name="Rectangle 13">
              <a:extLst>
                <a:ext uri="{FF2B5EF4-FFF2-40B4-BE49-F238E27FC236}">
                  <a16:creationId xmlns:a16="http://schemas.microsoft.com/office/drawing/2014/main" xmlns="" id="{86F36699-419D-4542-826B-933EFE994DF2}"/>
                </a:ext>
              </a:extLst>
            </p:cNvPr>
            <p:cNvSpPr/>
            <p:nvPr/>
          </p:nvSpPr>
          <p:spPr>
            <a:xfrm>
              <a:off x="5533888" y="5215086"/>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15" name="Group 14">
            <a:extLst>
              <a:ext uri="{FF2B5EF4-FFF2-40B4-BE49-F238E27FC236}">
                <a16:creationId xmlns:a16="http://schemas.microsoft.com/office/drawing/2014/main" xmlns="" id="{23736D59-DDBF-4416-9882-27253F328AC8}"/>
              </a:ext>
            </a:extLst>
          </p:cNvPr>
          <p:cNvGrpSpPr/>
          <p:nvPr/>
        </p:nvGrpSpPr>
        <p:grpSpPr>
          <a:xfrm>
            <a:off x="5216691" y="1746682"/>
            <a:ext cx="6841394" cy="1624549"/>
            <a:chOff x="5216691" y="1257620"/>
            <a:chExt cx="6841394" cy="1624549"/>
          </a:xfrm>
        </p:grpSpPr>
        <p:pic>
          <p:nvPicPr>
            <p:cNvPr id="16" name="Picture 15">
              <a:extLst>
                <a:ext uri="{FF2B5EF4-FFF2-40B4-BE49-F238E27FC236}">
                  <a16:creationId xmlns:a16="http://schemas.microsoft.com/office/drawing/2014/main" xmlns="" id="{5D948542-54EF-4BF3-A143-D3D38AC07F6C}"/>
                </a:ext>
              </a:extLst>
            </p:cNvPr>
            <p:cNvPicPr>
              <a:picLocks noChangeAspect="1"/>
            </p:cNvPicPr>
            <p:nvPr/>
          </p:nvPicPr>
          <p:blipFill>
            <a:blip r:embed="rId4"/>
            <a:stretch>
              <a:fillRect/>
            </a:stretch>
          </p:blipFill>
          <p:spPr>
            <a:xfrm>
              <a:off x="5216691" y="1257620"/>
              <a:ext cx="6841394" cy="1624549"/>
            </a:xfrm>
            <a:prstGeom prst="rect">
              <a:avLst/>
            </a:prstGeom>
          </p:spPr>
        </p:pic>
        <p:sp>
          <p:nvSpPr>
            <p:cNvPr id="17" name="Rectangle 16">
              <a:extLst>
                <a:ext uri="{FF2B5EF4-FFF2-40B4-BE49-F238E27FC236}">
                  <a16:creationId xmlns:a16="http://schemas.microsoft.com/office/drawing/2014/main" xmlns="" id="{58873337-9BC4-4D27-AFF6-E7E36A3D0AFA}"/>
                </a:ext>
              </a:extLst>
            </p:cNvPr>
            <p:cNvSpPr/>
            <p:nvPr/>
          </p:nvSpPr>
          <p:spPr>
            <a:xfrm>
              <a:off x="5533888" y="2194781"/>
              <a:ext cx="6392910" cy="357065"/>
            </a:xfrm>
            <a:prstGeom prst="rect">
              <a:avLst/>
            </a:prstGeom>
            <a:noFill/>
            <a:ln w="28575">
              <a:solidFill>
                <a:srgbClr val="FE12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 name="Rectangle 1">
            <a:extLst>
              <a:ext uri="{FF2B5EF4-FFF2-40B4-BE49-F238E27FC236}">
                <a16:creationId xmlns:a16="http://schemas.microsoft.com/office/drawing/2014/main" xmlns="" id="{AE9B99FB-32E5-422B-905B-3C1AE692CF1D}"/>
              </a:ext>
            </a:extLst>
          </p:cNvPr>
          <p:cNvSpPr/>
          <p:nvPr/>
        </p:nvSpPr>
        <p:spPr>
          <a:xfrm>
            <a:off x="334567" y="764704"/>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DEFAULT value</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170879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5316" y="914728"/>
            <a:ext cx="11447781" cy="892436"/>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 </a:t>
            </a:r>
            <a:r>
              <a:rPr lang="en-IN" sz="2000" b="1" i="1" dirty="0">
                <a:solidFill>
                  <a:srgbClr val="FF0000"/>
                </a:solidFill>
                <a:latin typeface="Arial" panose="020B0604020202020204" pitchFamily="34" charset="0"/>
                <a:cs typeface="Arial" panose="020B0604020202020204" pitchFamily="34" charset="0"/>
              </a:rPr>
              <a:t>(in Relational Algebra </a:t>
            </a:r>
            <a:r>
              <a:rPr lang="en-IN" sz="2000" i="1" dirty="0">
                <a:solidFill>
                  <a:srgbClr val="FF0000"/>
                </a:solidFill>
                <a:latin typeface="Arial" panose="020B0604020202020204" pitchFamily="34" charset="0"/>
                <a:cs typeface="Arial" panose="020B0604020202020204" pitchFamily="34" charset="0"/>
              </a:rPr>
              <a:t>"</a:t>
            </a:r>
            <a:r>
              <a:rPr lang="en-IN" sz="2000" b="1" i="1" dirty="0">
                <a:solidFill>
                  <a:srgbClr val="FF0000"/>
                </a:solidFill>
                <a:latin typeface="Arial" panose="020B0604020202020204" pitchFamily="34" charset="0"/>
                <a:cs typeface="Arial" panose="020B0604020202020204" pitchFamily="34" charset="0"/>
              </a:rPr>
              <a:t>R</a:t>
            </a:r>
            <a:r>
              <a:rPr lang="en-IN" sz="2000" i="1" dirty="0">
                <a:solidFill>
                  <a:srgbClr val="FF0000"/>
                </a:solidFill>
                <a:latin typeface="Arial" panose="020B0604020202020204" pitchFamily="34" charset="0"/>
                <a:cs typeface="Arial" panose="020B0604020202020204" pitchFamily="34" charset="0"/>
              </a:rPr>
              <a:t>" </a:t>
            </a:r>
            <a:r>
              <a:rPr lang="en-IN" sz="2000" b="1" i="1" dirty="0">
                <a:solidFill>
                  <a:srgbClr val="FF0000"/>
                </a:solidFill>
                <a:latin typeface="Arial" panose="020B0604020202020204" pitchFamily="34" charset="0"/>
                <a:cs typeface="Arial" panose="020B0604020202020204" pitchFamily="34" charset="0"/>
              </a:rPr>
              <a:t>stands for relation)</a:t>
            </a:r>
            <a:r>
              <a:rPr lang="en-IN" sz="2800" b="1" dirty="0">
                <a:latin typeface="Arial" panose="020B0604020202020204" pitchFamily="34" charset="0"/>
                <a:cs typeface="Arial" panose="020B0604020202020204" pitchFamily="34" charset="0"/>
              </a:rPr>
              <a:t>:</a:t>
            </a:r>
            <a:r>
              <a:rPr lang="en-IN" sz="2000" dirty="0">
                <a:latin typeface="Arial" panose="020B0604020202020204" pitchFamily="34" charset="0"/>
                <a:cs typeface="Arial" panose="020B0604020202020204" pitchFamily="34" charset="0"/>
              </a:rPr>
              <a:t> In Database, a relation represents a </a:t>
            </a:r>
            <a:r>
              <a:rPr lang="en-IN" sz="2400" b="1" dirty="0">
                <a:solidFill>
                  <a:srgbClr val="C00000"/>
                </a:solidFill>
                <a:latin typeface="Arial" panose="020B0604020202020204" pitchFamily="34" charset="0"/>
                <a:cs typeface="Arial" panose="020B0604020202020204" pitchFamily="34" charset="0"/>
              </a:rPr>
              <a:t>table</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or an </a:t>
            </a:r>
            <a:r>
              <a:rPr lang="en-IN" sz="2400" b="1" dirty="0">
                <a:solidFill>
                  <a:srgbClr val="C00000"/>
                </a:solidFill>
                <a:latin typeface="Arial" panose="020B0604020202020204" pitchFamily="34" charset="0"/>
                <a:cs typeface="Arial" panose="020B0604020202020204" pitchFamily="34" charset="0"/>
              </a:rPr>
              <a:t>entity</a:t>
            </a:r>
            <a:r>
              <a:rPr lang="en-IN" sz="2400" dirty="0">
                <a:solidFill>
                  <a:srgbClr val="C0000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than contain attributes.</a:t>
            </a:r>
          </a:p>
        </p:txBody>
      </p:sp>
      <p:sp>
        <p:nvSpPr>
          <p:cNvPr id="5" name="Rectangle 4"/>
          <p:cNvSpPr/>
          <p:nvPr/>
        </p:nvSpPr>
        <p:spPr>
          <a:xfrm>
            <a:off x="335316" y="2061027"/>
            <a:ext cx="11447781" cy="830889"/>
          </a:xfrm>
          <a:prstGeom prst="rect">
            <a:avLst/>
          </a:prstGeom>
        </p:spPr>
        <p:txBody>
          <a:bodyPr wrap="square">
            <a:spAutoFit/>
          </a:bodyPr>
          <a:lstStyle/>
          <a:p>
            <a:r>
              <a:rPr lang="en-IN" sz="2800" b="1" dirty="0">
                <a:latin typeface="Arial" panose="020B0604020202020204" pitchFamily="34" charset="0"/>
                <a:cs typeface="Arial" panose="020B0604020202020204" pitchFamily="34" charset="0"/>
              </a:rPr>
              <a:t>Relationship: </a:t>
            </a:r>
            <a:r>
              <a:rPr lang="en-IN" sz="2000" dirty="0">
                <a:latin typeface="Arial" panose="020B0604020202020204" pitchFamily="34" charset="0"/>
                <a:cs typeface="Arial" panose="020B0604020202020204" pitchFamily="34" charset="0"/>
              </a:rPr>
              <a:t>In database, relationship is that how the two entities are </a:t>
            </a:r>
            <a:r>
              <a:rPr lang="en-IN" sz="2400" b="1" dirty="0">
                <a:solidFill>
                  <a:srgbClr val="0070C0"/>
                </a:solidFill>
                <a:latin typeface="Arial" panose="020B0604020202020204" pitchFamily="34" charset="0"/>
                <a:cs typeface="Arial" panose="020B0604020202020204" pitchFamily="34" charset="0"/>
              </a:rPr>
              <a:t>connected</a:t>
            </a:r>
            <a:r>
              <a:rPr lang="en-IN" sz="2400" dirty="0">
                <a:solidFill>
                  <a:srgbClr val="0070C0"/>
                </a:solidFill>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to each other, i.e. what kind of relationship type they hold between them. </a:t>
            </a:r>
          </a:p>
        </p:txBody>
      </p:sp>
      <p:sp>
        <p:nvSpPr>
          <p:cNvPr id="6" name="Rectangle 5"/>
          <p:cNvSpPr/>
          <p:nvPr/>
        </p:nvSpPr>
        <p:spPr>
          <a:xfrm>
            <a:off x="1523802" y="449"/>
            <a:ext cx="9142809" cy="584699"/>
          </a:xfrm>
          <a:prstGeom prst="rect">
            <a:avLst/>
          </a:prstGeom>
          <a:noFill/>
        </p:spPr>
        <p:txBody>
          <a:bodyPr wrap="square">
            <a:spAutoFit/>
          </a:bodyPr>
          <a:lstStyle/>
          <a:p>
            <a:pPr algn="r"/>
            <a:r>
              <a:rPr lang="en-IN" sz="3200" b="1" i="1" dirty="0">
                <a:latin typeface="Arial" pitchFamily="34" charset="0"/>
                <a:cs typeface="Arial" pitchFamily="34" charset="0"/>
              </a:rPr>
              <a:t>Relation and Relationship?</a:t>
            </a:r>
            <a:r>
              <a:rPr lang="en-US" sz="3200" b="1" i="1" dirty="0">
                <a:latin typeface="Arial" pitchFamily="34" charset="0"/>
                <a:cs typeface="Arial" pitchFamily="34" charset="0"/>
              </a:rPr>
              <a:t> </a:t>
            </a:r>
            <a:r>
              <a:rPr lang="en-IN" sz="3200" b="1" i="1" dirty="0">
                <a:latin typeface="Arial" pitchFamily="34" charset="0"/>
                <a:cs typeface="Arial" pitchFamily="34" charset="0"/>
              </a:rPr>
              <a:t> </a:t>
            </a:r>
          </a:p>
        </p:txBody>
      </p:sp>
      <p:sp>
        <p:nvSpPr>
          <p:cNvPr id="2" name="Rectangle 1"/>
          <p:cNvSpPr/>
          <p:nvPr/>
        </p:nvSpPr>
        <p:spPr>
          <a:xfrm>
            <a:off x="223429" y="3195004"/>
            <a:ext cx="6797772" cy="953983"/>
          </a:xfrm>
          <a:prstGeom prst="rect">
            <a:avLst/>
          </a:prstGeom>
          <a:noFill/>
        </p:spPr>
        <p:txBody>
          <a:bodyPr wrap="square">
            <a:spAutoFit/>
          </a:bodyPr>
          <a:lstStyle/>
          <a:p>
            <a:r>
              <a:rPr lang="en-IN" sz="2800" b="1" dirty="0">
                <a:solidFill>
                  <a:srgbClr val="00B050"/>
                </a:solidFill>
                <a:latin typeface="Arial" panose="020B0604020202020204" pitchFamily="34" charset="0"/>
                <a:cs typeface="Arial" panose="020B0604020202020204" pitchFamily="34" charset="0"/>
              </a:rPr>
              <a:t>Primary/Foreign key</a:t>
            </a:r>
            <a:r>
              <a:rPr lang="en-IN" sz="2800" dirty="0">
                <a:solidFill>
                  <a:srgbClr val="00B050"/>
                </a:solidFill>
                <a:latin typeface="Arial" panose="020B0604020202020204" pitchFamily="34" charset="0"/>
                <a:cs typeface="Arial" panose="020B0604020202020204" pitchFamily="34" charset="0"/>
              </a:rPr>
              <a:t> </a:t>
            </a:r>
            <a:r>
              <a:rPr lang="en-IN" sz="2800" dirty="0">
                <a:latin typeface="Arial" panose="020B0604020202020204" pitchFamily="34" charset="0"/>
                <a:cs typeface="Arial" panose="020B0604020202020204" pitchFamily="34" charset="0"/>
              </a:rPr>
              <a:t>is used to specify this relationship.</a:t>
            </a:r>
          </a:p>
        </p:txBody>
      </p:sp>
      <p:sp>
        <p:nvSpPr>
          <p:cNvPr id="7" name="Rectangle 6"/>
          <p:cNvSpPr/>
          <p:nvPr/>
        </p:nvSpPr>
        <p:spPr>
          <a:xfrm>
            <a:off x="5447218" y="4653136"/>
            <a:ext cx="6519765" cy="1692551"/>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Note</a:t>
            </a:r>
            <a:r>
              <a:rPr lang="en-US" sz="2400" dirty="0">
                <a:solidFill>
                  <a:srgbClr val="FF0000"/>
                </a:solidFill>
                <a:latin typeface="Arial" panose="020B0604020202020204" pitchFamily="34" charset="0"/>
                <a:cs typeface="Arial" panose="020B0604020202020204" pitchFamily="34" charset="0"/>
              </a:rPr>
              <a:t>:</a:t>
            </a:r>
          </a:p>
          <a:p>
            <a:pPr marL="342866" indent="-342866">
              <a:buFont typeface="Arial" pitchFamily="34" charset="0"/>
              <a:buChar char="•"/>
            </a:pPr>
            <a:endParaRPr lang="en-US" sz="800" b="1" dirty="0">
              <a:solidFill>
                <a:srgbClr val="006C86"/>
              </a:solidFill>
              <a:latin typeface="Arial" panose="020B0604020202020204" pitchFamily="34" charset="0"/>
              <a:cs typeface="Arial" panose="020B0604020202020204" pitchFamily="34" charset="0"/>
            </a:endParaRP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Table -</a:t>
            </a:r>
            <a:r>
              <a:rPr lang="en-US" dirty="0">
                <a:solidFill>
                  <a:schemeClr val="tx1">
                    <a:lumMod val="85000"/>
                    <a:lumOff val="15000"/>
                  </a:schemeClr>
                </a:solidFill>
                <a:latin typeface="Arial" panose="020B0604020202020204" pitchFamily="34" charset="0"/>
                <a:cs typeface="Arial" panose="020B0604020202020204" pitchFamily="34" charset="0"/>
              </a:rPr>
              <a:t> The physical instantiation of a relation in the database schema.</a:t>
            </a:r>
          </a:p>
          <a:p>
            <a:pPr marL="342866" indent="-342866">
              <a:buFont typeface="Arial" pitchFamily="34" charset="0"/>
              <a:buChar char="•"/>
            </a:pPr>
            <a:r>
              <a:rPr lang="en-US" b="1" dirty="0">
                <a:solidFill>
                  <a:schemeClr val="tx1">
                    <a:lumMod val="85000"/>
                    <a:lumOff val="15000"/>
                  </a:schemeClr>
                </a:solidFill>
                <a:latin typeface="Arial" panose="020B0604020202020204" pitchFamily="34" charset="0"/>
                <a:cs typeface="Arial" panose="020B0604020202020204" pitchFamily="34" charset="0"/>
              </a:rPr>
              <a:t>Relation</a:t>
            </a:r>
            <a:r>
              <a:rPr lang="en-US" dirty="0">
                <a:solidFill>
                  <a:schemeClr val="tx1">
                    <a:lumMod val="85000"/>
                    <a:lumOff val="15000"/>
                  </a:schemeClr>
                </a:solidFill>
                <a:latin typeface="Arial" panose="020B0604020202020204" pitchFamily="34" charset="0"/>
                <a:cs typeface="Arial" panose="020B0604020202020204" pitchFamily="34" charset="0"/>
              </a:rPr>
              <a:t> </a:t>
            </a:r>
            <a:r>
              <a:rPr lang="en-US" b="1" dirty="0">
                <a:solidFill>
                  <a:schemeClr val="tx1">
                    <a:lumMod val="85000"/>
                    <a:lumOff val="15000"/>
                  </a:schemeClr>
                </a:solidFill>
                <a:latin typeface="Arial" panose="020B0604020202020204" pitchFamily="34" charset="0"/>
                <a:cs typeface="Arial" panose="020B0604020202020204" pitchFamily="34" charset="0"/>
              </a:rPr>
              <a:t> -</a:t>
            </a:r>
            <a:r>
              <a:rPr lang="en-US" dirty="0">
                <a:solidFill>
                  <a:schemeClr val="tx1">
                    <a:lumMod val="85000"/>
                    <a:lumOff val="15000"/>
                  </a:schemeClr>
                </a:solidFill>
                <a:latin typeface="Arial" panose="020B0604020202020204" pitchFamily="34" charset="0"/>
                <a:cs typeface="Arial" panose="020B0604020202020204" pitchFamily="34" charset="0"/>
              </a:rPr>
              <a:t> A logical construct that organizes data into rows and columns.</a:t>
            </a:r>
          </a:p>
        </p:txBody>
      </p:sp>
      <p:sp>
        <p:nvSpPr>
          <p:cNvPr id="8" name="Rectangle 7"/>
          <p:cNvSpPr/>
          <p:nvPr/>
        </p:nvSpPr>
        <p:spPr>
          <a:xfrm>
            <a:off x="223429" y="4653136"/>
            <a:ext cx="4359806" cy="1323267"/>
          </a:xfrm>
          <a:prstGeom prst="rect">
            <a:avLst/>
          </a:prstGeom>
        </p:spPr>
        <p:txBody>
          <a:bodyPr wrap="square">
            <a:spAutoFit/>
          </a:bodyPr>
          <a:lstStyle/>
          <a:p>
            <a:r>
              <a:rPr lang="en-US" sz="2200" dirty="0">
                <a:solidFill>
                  <a:srgbClr val="FF0000"/>
                </a:solidFill>
                <a:latin typeface="Arial" panose="020B0604020202020204" pitchFamily="34" charset="0"/>
                <a:cs typeface="Arial" panose="020B0604020202020204" pitchFamily="34" charset="0"/>
              </a:rPr>
              <a:t>Remember</a:t>
            </a:r>
            <a:r>
              <a:rPr lang="en-US" sz="2400" dirty="0">
                <a:solidFill>
                  <a:srgbClr val="FF0000"/>
                </a:solidFill>
                <a:latin typeface="Arial" panose="020B0604020202020204" pitchFamily="34" charset="0"/>
                <a:cs typeface="Arial" panose="020B0604020202020204" pitchFamily="34" charset="0"/>
              </a:rPr>
              <a:t>:</a:t>
            </a:r>
          </a:p>
          <a:p>
            <a:endParaRPr lang="en-US" sz="800" dirty="0">
              <a:solidFill>
                <a:srgbClr val="FF0000"/>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sz="2400" dirty="0">
                <a:latin typeface="Arial" panose="020B0604020202020204" pitchFamily="34" charset="0"/>
                <a:cs typeface="Arial" panose="020B0604020202020204" pitchFamily="34" charset="0"/>
              </a:rPr>
              <a:t>Foreign Key is also know as </a:t>
            </a:r>
            <a:r>
              <a:rPr lang="en-US" sz="2400" dirty="0">
                <a:solidFill>
                  <a:srgbClr val="006C86"/>
                </a:solidFill>
                <a:latin typeface="Arial" panose="020B0604020202020204" pitchFamily="34" charset="0"/>
                <a:cs typeface="Arial" panose="020B0604020202020204" pitchFamily="34" charset="0"/>
              </a:rPr>
              <a:t>Reference</a:t>
            </a:r>
            <a:r>
              <a:rPr lang="en-US" sz="2400" dirty="0">
                <a:latin typeface="Arial" panose="020B0604020202020204" pitchFamily="34" charset="0"/>
                <a:cs typeface="Arial" panose="020B0604020202020204" pitchFamily="34" charset="0"/>
              </a:rPr>
              <a:t>/</a:t>
            </a:r>
            <a:r>
              <a:rPr lang="en-US" sz="2400" dirty="0">
                <a:solidFill>
                  <a:srgbClr val="006C86"/>
                </a:solidFill>
                <a:latin typeface="Arial" panose="020B0604020202020204" pitchFamily="34" charset="0"/>
                <a:cs typeface="Arial" panose="020B0604020202020204" pitchFamily="34" charset="0"/>
              </a:rPr>
              <a:t>Referential key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xmlns="" id="{81964D6A-908A-4358-800B-558C377F201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Footer Placeholder 2">
            <a:extLst>
              <a:ext uri="{FF2B5EF4-FFF2-40B4-BE49-F238E27FC236}">
                <a16:creationId xmlns:a16="http://schemas.microsoft.com/office/drawing/2014/main" xmlns="" id="{B489A158-6EE7-4AF0-87D4-461C5C9B986A}"/>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442498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02369" y="693052"/>
            <a:ext cx="11985678" cy="369284"/>
          </a:xfrm>
          <a:prstGeom prst="rect">
            <a:avLst/>
          </a:prstGeom>
        </p:spPr>
        <p:txBody>
          <a:bodyPr wrap="square">
            <a:spAutoFit/>
          </a:bodyPr>
          <a:lstStyle/>
          <a:p>
            <a:r>
              <a:rPr lang="en-US" dirty="0"/>
              <a:t>The </a:t>
            </a:r>
            <a:r>
              <a:rPr lang="en-US" b="1" dirty="0"/>
              <a:t>DEFAULT </a:t>
            </a:r>
            <a:r>
              <a:rPr lang="en-US" dirty="0"/>
              <a:t>example.</a:t>
            </a:r>
            <a:endParaRPr lang="en-IN"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xmlns="" id="{7AB23FA4-579C-49F6-970F-BA30755F4559}"/>
              </a:ext>
            </a:extLst>
          </p:cNvPr>
          <p:cNvSpPr txBox="1"/>
          <p:nvPr/>
        </p:nvSpPr>
        <p:spPr>
          <a:xfrm>
            <a:off x="390819" y="1257903"/>
            <a:ext cx="10888288" cy="4203809"/>
          </a:xfrm>
          <a:prstGeom prst="rect">
            <a:avLst/>
          </a:prstGeom>
          <a:noFill/>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TABLE</a:t>
            </a:r>
            <a:r>
              <a:rPr lang="en-IN" dirty="0">
                <a:latin typeface="Liberation Mono"/>
                <a:cs typeface="Arial" panose="020B0604020202020204" pitchFamily="34" charset="0"/>
              </a:rPr>
              <a:t> temp </a:t>
            </a:r>
            <a:r>
              <a:rPr lang="en-IN" dirty="0">
                <a:solidFill>
                  <a:schemeClr val="bg1">
                    <a:lumMod val="65000"/>
                  </a:schemeClr>
                </a:solidFill>
                <a:latin typeface="Liberation Mono"/>
                <a:cs typeface="Arial" panose="020B0604020202020204" pitchFamily="34" charset="0"/>
              </a:rPr>
              <a:t>(</a:t>
            </a:r>
          </a:p>
          <a:p>
            <a:pPr marL="273023"/>
            <a:r>
              <a:rPr lang="en-IN" dirty="0">
                <a:latin typeface="Liberation Mono"/>
                <a:cs typeface="Arial" panose="020B0604020202020204" pitchFamily="34" charset="0"/>
              </a:rPr>
              <a:t>   c1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c2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100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c3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solidFill>
                  <a:srgbClr val="834689"/>
                </a:solidFill>
                <a:latin typeface="Liberation Mono"/>
                <a:cs typeface="Arial" panose="020B0604020202020204" pitchFamily="34" charset="0"/>
              </a:rPr>
              <a:t> 200</a:t>
            </a:r>
            <a:r>
              <a:rPr lang="en-IN" dirty="0">
                <a:latin typeface="Liberation Mono"/>
                <a:cs typeface="Arial" panose="020B0604020202020204" pitchFamily="34" charset="0"/>
              </a:rPr>
              <a:t>,</a:t>
            </a:r>
          </a:p>
          <a:p>
            <a:pPr marL="273023"/>
            <a:r>
              <a:rPr lang="en-IN" dirty="0">
                <a:latin typeface="Liberation Mono"/>
                <a:cs typeface="Arial" panose="020B0604020202020204" pitchFamily="34" charset="0"/>
              </a:rPr>
              <a:t>   c4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pPr marL="273023"/>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c5</a:t>
            </a:r>
            <a:r>
              <a:rPr lang="en-IN" dirty="0">
                <a:solidFill>
                  <a:srgbClr val="834689"/>
                </a:solidFill>
                <a:latin typeface="Liberation Mono"/>
                <a:cs typeface="Arial" panose="020B0604020202020204" pitchFamily="34" charset="0"/>
              </a:rPr>
              <a:t> int</a:t>
            </a:r>
            <a:endParaRPr lang="en-IN" dirty="0">
              <a:latin typeface="Liberation Mono"/>
              <a:cs typeface="Arial" panose="020B0604020202020204" pitchFamily="34" charset="0"/>
            </a:endParaRPr>
          </a:p>
          <a:p>
            <a:pPr marL="273023"/>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pPr marL="273023"/>
            <a:endParaRPr lang="en-IN" dirty="0">
              <a:latin typeface="Liberation Mono"/>
              <a:cs typeface="Arial" panose="020B0604020202020204" pitchFamily="34" charset="0"/>
            </a:endParaRPr>
          </a:p>
          <a:p>
            <a:pPr marL="273023"/>
            <a:endParaRPr lang="en-IN" dirty="0">
              <a:latin typeface="Liberation Mono"/>
              <a:cs typeface="Arial" panose="020B0604020202020204" pitchFamily="34" charset="0"/>
            </a:endParaRP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 1, 1);</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2, 2);</a:t>
            </a:r>
          </a:p>
          <a:p>
            <a:pPr marL="558744" indent="-285721">
              <a:lnSpc>
                <a:spcPct val="150000"/>
              </a:lnSpc>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temp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(c3), </a:t>
            </a:r>
            <a:r>
              <a:rPr lang="en-IN" dirty="0">
                <a:solidFill>
                  <a:srgbClr val="0077AA"/>
                </a:solidFill>
                <a:latin typeface="Liberation Mono"/>
                <a:cs typeface="Arial" panose="020B0604020202020204" pitchFamily="34" charset="0"/>
              </a:rPr>
              <a:t>DEFAULT</a:t>
            </a:r>
            <a:r>
              <a:rPr lang="en-IN" dirty="0">
                <a:latin typeface="Liberation Mono"/>
                <a:cs typeface="Arial" panose="020B0604020202020204" pitchFamily="34" charset="0"/>
              </a:rPr>
              <a:t>(c2), 3, 3);</a:t>
            </a:r>
          </a:p>
        </p:txBody>
      </p:sp>
      <p:pic>
        <p:nvPicPr>
          <p:cNvPr id="13" name="Picture 12">
            <a:extLst>
              <a:ext uri="{FF2B5EF4-FFF2-40B4-BE49-F238E27FC236}">
                <a16:creationId xmlns:a16="http://schemas.microsoft.com/office/drawing/2014/main" xmlns="" id="{D3D943BD-2AE6-4F49-9C89-17FF2511A864}"/>
              </a:ext>
            </a:extLst>
          </p:cNvPr>
          <p:cNvPicPr>
            <a:picLocks noChangeAspect="1"/>
          </p:cNvPicPr>
          <p:nvPr/>
        </p:nvPicPr>
        <p:blipFill>
          <a:blip r:embed="rId2"/>
          <a:stretch>
            <a:fillRect/>
          </a:stretch>
        </p:blipFill>
        <p:spPr>
          <a:xfrm>
            <a:off x="3863248" y="1257902"/>
            <a:ext cx="7114523" cy="1739106"/>
          </a:xfrm>
          <a:prstGeom prst="rect">
            <a:avLst/>
          </a:prstGeom>
        </p:spPr>
      </p:pic>
      <p:pic>
        <p:nvPicPr>
          <p:cNvPr id="2" name="Picture 1">
            <a:extLst>
              <a:ext uri="{FF2B5EF4-FFF2-40B4-BE49-F238E27FC236}">
                <a16:creationId xmlns:a16="http://schemas.microsoft.com/office/drawing/2014/main" xmlns="" id="{9163BC0B-766A-45A6-A797-DB2380D383B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3" name="Footer Placeholder 2">
            <a:extLst>
              <a:ext uri="{FF2B5EF4-FFF2-40B4-BE49-F238E27FC236}">
                <a16:creationId xmlns:a16="http://schemas.microsoft.com/office/drawing/2014/main" xmlns="" id="{A2AEDFE2-3E69-4CC6-938A-A02BC666746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4" name="Rectangle 3">
            <a:extLst>
              <a:ext uri="{FF2B5EF4-FFF2-40B4-BE49-F238E27FC236}">
                <a16:creationId xmlns:a16="http://schemas.microsoft.com/office/drawing/2014/main" xmlns="" id="{74EB2080-69E0-470B-A5F7-2C7958654B7A}"/>
              </a:ext>
            </a:extLst>
          </p:cNvPr>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Default value</a:t>
            </a:r>
          </a:p>
        </p:txBody>
      </p:sp>
    </p:spTree>
    <p:extLst>
      <p:ext uri="{BB962C8B-B14F-4D97-AF65-F5344CB8AC3E}">
        <p14:creationId xmlns:p14="http://schemas.microsoft.com/office/powerpoint/2010/main" xmlns="" val="2513895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2362200"/>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AUTO_INCREMENT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xmlns="" id="{19653C24-9BC0-460D-825B-EEF049B89F29}"/>
              </a:ext>
            </a:extLst>
          </p:cNvPr>
          <p:cNvSpPr/>
          <p:nvPr/>
        </p:nvSpPr>
        <p:spPr>
          <a:xfrm>
            <a:off x="982638" y="3307504"/>
            <a:ext cx="10441160" cy="369332"/>
          </a:xfrm>
          <a:prstGeom prst="rect">
            <a:avLst/>
          </a:prstGeom>
        </p:spPr>
        <p:txBody>
          <a:bodyPr wrap="square">
            <a:spAutoFit/>
          </a:bodyPr>
          <a:lstStyle/>
          <a:p>
            <a:r>
              <a:rPr lang="en-US" dirty="0">
                <a:solidFill>
                  <a:schemeClr val="bg2">
                    <a:lumMod val="25000"/>
                  </a:schemeClr>
                </a:solidFill>
                <a:latin typeface="Palatino Linotype" panose="02040502050505030304" pitchFamily="18" charset="0"/>
                <a:cs typeface="Arial" panose="020B0604020202020204" pitchFamily="34" charset="0"/>
              </a:rPr>
              <a:t>The </a:t>
            </a:r>
            <a:r>
              <a:rPr lang="en-US" b="1" dirty="0">
                <a:solidFill>
                  <a:schemeClr val="bg2">
                    <a:lumMod val="25000"/>
                  </a:schemeClr>
                </a:solidFill>
                <a:latin typeface="Palatino Linotype" panose="02040502050505030304" pitchFamily="18" charset="0"/>
                <a:cs typeface="Arial" panose="020B0604020202020204" pitchFamily="34" charset="0"/>
              </a:rPr>
              <a:t>AUTO_INCREMENT </a:t>
            </a:r>
            <a:r>
              <a:rPr lang="en-US" dirty="0">
                <a:solidFill>
                  <a:schemeClr val="bg2">
                    <a:lumMod val="25000"/>
                  </a:schemeClr>
                </a:solidFill>
                <a:latin typeface="Palatino Linotype" panose="02040502050505030304" pitchFamily="18" charset="0"/>
                <a:cs typeface="Arial" panose="020B0604020202020204" pitchFamily="34" charset="0"/>
              </a:rPr>
              <a:t>attribute can be used to generate a unique number/identity for new rows.</a:t>
            </a:r>
          </a:p>
        </p:txBody>
      </p:sp>
      <p:pic>
        <p:nvPicPr>
          <p:cNvPr id="4" name="Picture 3">
            <a:extLst>
              <a:ext uri="{FF2B5EF4-FFF2-40B4-BE49-F238E27FC236}">
                <a16:creationId xmlns:a16="http://schemas.microsoft.com/office/drawing/2014/main" xmlns="" id="{E766C70F-8632-4217-A325-3B5410D1DE2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6" name="Rectangle 5">
            <a:extLst>
              <a:ext uri="{FF2B5EF4-FFF2-40B4-BE49-F238E27FC236}">
                <a16:creationId xmlns:a16="http://schemas.microsoft.com/office/drawing/2014/main" xmlns="" id="{981B98B7-E20A-4285-AF04-06E5D8E3D372}"/>
              </a:ext>
            </a:extLst>
          </p:cNvPr>
          <p:cNvSpPr/>
          <p:nvPr/>
        </p:nvSpPr>
        <p:spPr>
          <a:xfrm>
            <a:off x="8574041" y="223090"/>
            <a:ext cx="3515629" cy="1415772"/>
          </a:xfrm>
          <a:prstGeom prst="rect">
            <a:avLst/>
          </a:prstGeom>
        </p:spPr>
        <p:txBody>
          <a:bodyPr wrap="square">
            <a:spAutoFit/>
          </a:bodyPr>
          <a:lstStyle/>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latin typeface="Arial" panose="020B0604020202020204" pitchFamily="34" charset="0"/>
                <a:cs typeface="Arial" panose="020B0604020202020204" pitchFamily="34" charset="0"/>
              </a:rPr>
              <a:t> </a:t>
            </a:r>
            <a:r>
              <a:rPr lang="en-IN" sz="1700" i="1" dirty="0">
                <a:solidFill>
                  <a:srgbClr val="EE9900"/>
                </a:solidFill>
                <a:latin typeface="Arial" panose="020B0604020202020204" pitchFamily="34" charset="0"/>
                <a:cs typeface="Arial" panose="020B0604020202020204" pitchFamily="34" charset="0"/>
              </a:rPr>
              <a:t>@@</a:t>
            </a:r>
            <a:r>
              <a:rPr lang="en-IN" sz="1700" dirty="0">
                <a:solidFill>
                  <a:schemeClr val="accent6">
                    <a:lumMod val="50000"/>
                  </a:schemeClr>
                </a:solidFill>
                <a:latin typeface="Arial" panose="020B0604020202020204" pitchFamily="34" charset="0"/>
                <a:cs typeface="Arial" panose="020B0604020202020204" pitchFamily="34" charset="0"/>
              </a:rPr>
              <a:t>IDENTITY</a:t>
            </a:r>
            <a:endParaRPr lang="en-IN" sz="1700" dirty="0">
              <a:solidFill>
                <a:schemeClr val="accent6">
                  <a:lumMod val="50000"/>
                </a:schemeClr>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endPar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SELECT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LAST_INSERT_ID()</a:t>
            </a:r>
          </a:p>
          <a:p>
            <a:pPr marL="285750" indent="-285750">
              <a:buFont typeface="Arial" panose="020B0604020202020204" pitchFamily="34" charset="0"/>
              <a:buChar char="•"/>
            </a:pPr>
            <a:endParaRPr lang="en-IN" dirty="0">
              <a:solidFill>
                <a:srgbClr val="FF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IN" sz="1700" dirty="0">
                <a:solidFill>
                  <a:srgbClr val="0077AA"/>
                </a:solidFill>
                <a:latin typeface="Arial" panose="020B0604020202020204" pitchFamily="34" charset="0"/>
                <a:ea typeface="Times New Roman" panose="02020603050405020304" pitchFamily="18" charset="0"/>
                <a:cs typeface="Arial" panose="020B0604020202020204" pitchFamily="34" charset="0"/>
              </a:rPr>
              <a:t>SET</a:t>
            </a:r>
            <a:r>
              <a:rPr lang="en-IN" sz="1700" dirty="0">
                <a:solidFill>
                  <a:srgbClr val="DD4A68"/>
                </a:solidFill>
                <a:latin typeface="Arial" panose="020B0604020202020204" pitchFamily="34" charset="0"/>
                <a:ea typeface="Times New Roman" panose="02020603050405020304" pitchFamily="18" charset="0"/>
                <a:cs typeface="Arial" panose="020B0604020202020204" pitchFamily="34" charset="0"/>
              </a:rPr>
              <a:t> </a:t>
            </a:r>
            <a:r>
              <a:rPr lang="en-IN" sz="1700" dirty="0">
                <a:solidFill>
                  <a:schemeClr val="accent6">
                    <a:lumMod val="50000"/>
                  </a:schemeClr>
                </a:solidFill>
                <a:latin typeface="Arial" panose="020B0604020202020204" pitchFamily="34" charset="0"/>
                <a:cs typeface="Arial" panose="020B0604020202020204" pitchFamily="34" charset="0"/>
              </a:rPr>
              <a:t>INSERT_</a:t>
            </a:r>
            <a:r>
              <a:rPr lang="en-IN" sz="1700" dirty="0">
                <a:latin typeface="Arial" panose="020B0604020202020204" pitchFamily="34" charset="0"/>
                <a:cs typeface="Arial" panose="020B0604020202020204" pitchFamily="34" charset="0"/>
              </a:rPr>
              <a:t>ID = 7</a:t>
            </a:r>
            <a:endParaRPr lang="en-IN" sz="1700" dirty="0">
              <a:latin typeface="Arial" panose="020B0604020202020204" pitchFamily="34" charset="0"/>
              <a:ea typeface="Times New Roman" panose="02020603050405020304" pitchFamily="18" charset="0"/>
              <a:cs typeface="Arial" panose="020B0604020202020204" pitchFamily="34" charset="0"/>
            </a:endParaRPr>
          </a:p>
        </p:txBody>
      </p:sp>
      <p:sp>
        <p:nvSpPr>
          <p:cNvPr id="7" name="Footer Placeholder 2">
            <a:extLst>
              <a:ext uri="{FF2B5EF4-FFF2-40B4-BE49-F238E27FC236}">
                <a16:creationId xmlns:a16="http://schemas.microsoft.com/office/drawing/2014/main" xmlns="" id="{7766BED0-8A9E-4F41-851F-F24869932D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8404052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AUTO_INCREMENT</a:t>
            </a:r>
            <a:endParaRPr lang="en-IN" sz="3600" dirty="0">
              <a:latin typeface="Arial" panose="020B0604020202020204" pitchFamily="34" charset="0"/>
              <a:cs typeface="Arial" panose="020B0604020202020204" pitchFamily="34" charset="0"/>
            </a:endParaRPr>
          </a:p>
        </p:txBody>
      </p:sp>
      <p:sp>
        <p:nvSpPr>
          <p:cNvPr id="7" name="Rectangle 6"/>
          <p:cNvSpPr/>
          <p:nvPr/>
        </p:nvSpPr>
        <p:spPr>
          <a:xfrm>
            <a:off x="7391350" y="561782"/>
            <a:ext cx="3327318" cy="646331"/>
          </a:xfrm>
          <a:prstGeom prst="rect">
            <a:avLst/>
          </a:prstGeom>
          <a:solidFill>
            <a:schemeClr val="bg1"/>
          </a:solidFill>
        </p:spPr>
        <p:txBody>
          <a:bodyPr wrap="square">
            <a:spAutoFit/>
          </a:bodyPr>
          <a:lstStyle/>
          <a:p>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IDENTITY</a:t>
            </a:r>
            <a:r>
              <a:rPr lang="en-IN"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 </a:t>
            </a:r>
            <a:r>
              <a:rPr lang="en-IN" dirty="0">
                <a:solidFill>
                  <a:srgbClr val="8A1E92"/>
                </a:solidFill>
                <a:latin typeface="Palatino Linotype" panose="02040502050505030304" pitchFamily="18" charset="0"/>
                <a:cs typeface="Arial" panose="020B0604020202020204" pitchFamily="34" charset="0"/>
              </a:rPr>
              <a:t>is a synonym to the </a:t>
            </a:r>
            <a:r>
              <a:rPr lang="en-IN" i="1" dirty="0">
                <a:solidFill>
                  <a:srgbClr val="8A1E92"/>
                </a:solidFill>
                <a:latin typeface="Palatino Linotype" panose="02040502050505030304" pitchFamily="18" charset="0"/>
                <a:ea typeface="Times New Roman" panose="02020603050405020304" pitchFamily="18" charset="0"/>
                <a:cs typeface="Arial" panose="020B0604020202020204" pitchFamily="34" charset="0"/>
              </a:rPr>
              <a:t>LAST_INSERT_ID</a:t>
            </a:r>
            <a:r>
              <a:rPr lang="en-IN" dirty="0">
                <a:solidFill>
                  <a:srgbClr val="8A1E92"/>
                </a:solidFill>
                <a:latin typeface="Palatino Linotype" panose="02040502050505030304" pitchFamily="18" charset="0"/>
                <a:cs typeface="Arial" panose="020B0604020202020204" pitchFamily="34" charset="0"/>
              </a:rPr>
              <a:t> variable.</a:t>
            </a:r>
          </a:p>
        </p:txBody>
      </p:sp>
      <p:sp>
        <p:nvSpPr>
          <p:cNvPr id="8" name="Rectangle 7">
            <a:extLst>
              <a:ext uri="{FF2B5EF4-FFF2-40B4-BE49-F238E27FC236}">
                <a16:creationId xmlns:a16="http://schemas.microsoft.com/office/drawing/2014/main" xmlns="" id="{56BABA31-D6D1-483B-8498-12B917B0631B}"/>
              </a:ext>
            </a:extLst>
          </p:cNvPr>
          <p:cNvSpPr/>
          <p:nvPr/>
        </p:nvSpPr>
        <p:spPr>
          <a:xfrm>
            <a:off x="334567" y="1772816"/>
            <a:ext cx="11347571" cy="2523768"/>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algn="just"/>
            <a:endParaRPr lang="en-IN" sz="800" b="1" dirty="0">
              <a:solidFill>
                <a:srgbClr val="0070C0"/>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There can be only one AUTO_INCREMENT column per table.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must be indexed.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cannot have a DEFAULT value. </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works properly only if it contains only positive values.</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it </a:t>
            </a:r>
            <a:r>
              <a:rPr lang="en-IN" dirty="0">
                <a:latin typeface="Palatino Linotype" panose="02040502050505030304" pitchFamily="18" charset="0"/>
                <a:cs typeface="Arial" panose="020B0604020202020204" pitchFamily="34" charset="0"/>
              </a:rPr>
              <a:t>applies only to integer and floating-point types.</a:t>
            </a:r>
          </a:p>
          <a:p>
            <a:pPr marL="285750" indent="-285750" algn="just">
              <a:buFont typeface="Arial" panose="020B0604020202020204" pitchFamily="34" charset="0"/>
              <a:buChar char="•"/>
            </a:pPr>
            <a:r>
              <a:rPr lang="en-IN" dirty="0">
                <a:latin typeface="Palatino Linotype" panose="02040502050505030304" pitchFamily="18" charset="0"/>
                <a:cs typeface="Arial" panose="020B0604020202020204" pitchFamily="34" charset="0"/>
              </a:rPr>
              <a:t>when you insert a value of </a:t>
            </a:r>
            <a:r>
              <a:rPr lang="en-IN" b="1" dirty="0">
                <a:latin typeface="Palatino Linotype" panose="02040502050505030304" pitchFamily="18" charset="0"/>
                <a:cs typeface="Arial" panose="020B0604020202020204" pitchFamily="34" charset="0"/>
              </a:rPr>
              <a:t>NULL</a:t>
            </a:r>
            <a:r>
              <a:rPr lang="en-IN" dirty="0">
                <a:latin typeface="Palatino Linotype" panose="02040502050505030304" pitchFamily="18" charset="0"/>
                <a:cs typeface="Arial" panose="020B0604020202020204" pitchFamily="34" charset="0"/>
              </a:rPr>
              <a:t> or </a:t>
            </a:r>
            <a:r>
              <a:rPr lang="en-IN" b="1" dirty="0">
                <a:latin typeface="Palatino Linotype" panose="02040502050505030304" pitchFamily="18" charset="0"/>
                <a:cs typeface="Arial" panose="020B0604020202020204" pitchFamily="34" charset="0"/>
              </a:rPr>
              <a:t>0 </a:t>
            </a:r>
            <a:r>
              <a:rPr lang="en-IN" dirty="0">
                <a:latin typeface="Palatino Linotype" panose="02040502050505030304" pitchFamily="18" charset="0"/>
                <a:cs typeface="Arial" panose="020B0604020202020204" pitchFamily="34" charset="0"/>
              </a:rPr>
              <a:t>into AUTO_INCREMENT column, it generates next value.</a:t>
            </a:r>
          </a:p>
          <a:p>
            <a:pPr marL="285750" indent="-285750" algn="just">
              <a:buFont typeface="Arial" panose="020B0604020202020204" pitchFamily="34" charset="0"/>
              <a:buChar char="•"/>
            </a:pPr>
            <a:r>
              <a:rPr lang="en-IN" i="1" dirty="0">
                <a:latin typeface="Palatino Linotype" panose="02040502050505030304" pitchFamily="18" charset="0"/>
                <a:cs typeface="Arial" panose="020B0604020202020204" pitchFamily="34" charset="0"/>
              </a:rPr>
              <a:t>use LAST_INSERT_ID</a:t>
            </a:r>
            <a:r>
              <a:rPr lang="en-IN" dirty="0">
                <a:latin typeface="Palatino Linotype" panose="02040502050505030304" pitchFamily="18" charset="0"/>
                <a:cs typeface="Arial" panose="020B0604020202020204" pitchFamily="34" charset="0"/>
              </a:rPr>
              <a:t>() function to find the row that contains the most recent AUTO_INCREMENT value.</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cxnSp>
        <p:nvCxnSpPr>
          <p:cNvPr id="9" name="Straight Connector 8">
            <a:extLst>
              <a:ext uri="{FF2B5EF4-FFF2-40B4-BE49-F238E27FC236}">
                <a16:creationId xmlns:a16="http://schemas.microsoft.com/office/drawing/2014/main" xmlns="" id="{D0BCAD2D-B4B7-43B9-98C0-BC8293CDF95E}"/>
              </a:ext>
            </a:extLst>
          </p:cNvPr>
          <p:cNvCxnSpPr/>
          <p:nvPr/>
        </p:nvCxnSpPr>
        <p:spPr>
          <a:xfrm>
            <a:off x="232866" y="4365104"/>
            <a:ext cx="1144927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xmlns="" id="{DBED173B-77BF-44E7-8B6E-6551F368DF1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xmlns="" id="{1186EF15-90E4-4412-B3C8-09B99FCE6E70}"/>
              </a:ext>
            </a:extLst>
          </p:cNvPr>
          <p:cNvSpPr/>
          <p:nvPr/>
        </p:nvSpPr>
        <p:spPr>
          <a:xfrm>
            <a:off x="46534" y="4566027"/>
            <a:ext cx="4680520"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solidFill>
                <a:schemeClr val="bg1">
                  <a:lumMod val="65000"/>
                </a:schemeClr>
              </a:solidFill>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xmlns="" id="{740FB843-9511-4941-ACF3-ABD1BAC4FA9F}"/>
              </a:ext>
            </a:extLst>
          </p:cNvPr>
          <p:cNvSpPr/>
          <p:nvPr/>
        </p:nvSpPr>
        <p:spPr>
          <a:xfrm>
            <a:off x="334567" y="126876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AUTO_INCREMENT [UNIQUE [KEY] | [PRIMARY] KEY]</a:t>
            </a:r>
            <a:endParaRPr lang="en-IN" dirty="0">
              <a:solidFill>
                <a:srgbClr val="0077AA"/>
              </a:solidFill>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xmlns="" id="{01A207F7-F979-4261-B9F0-D572C341F0A4}"/>
              </a:ext>
            </a:extLst>
          </p:cNvPr>
          <p:cNvSpPr/>
          <p:nvPr/>
        </p:nvSpPr>
        <p:spPr>
          <a:xfrm>
            <a:off x="4583038" y="4571881"/>
            <a:ext cx="760737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'ram', 4700,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(0, '</a:t>
            </a:r>
            <a:r>
              <a:rPr lang="en-IN" dirty="0" err="1">
                <a:latin typeface="Arial" panose="020B0604020202020204" pitchFamily="34" charset="0"/>
                <a:cs typeface="Arial" panose="020B0604020202020204" pitchFamily="34" charset="0"/>
              </a:rPr>
              <a:t>pankaj</a:t>
            </a:r>
            <a:r>
              <a:rPr lang="en-IN" dirty="0">
                <a:latin typeface="Arial" panose="020B0604020202020204" pitchFamily="34" charset="0"/>
                <a:cs typeface="Arial" panose="020B0604020202020204" pitchFamily="34" charset="0"/>
              </a:rPr>
              <a:t>', 3400, 400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(100, '</a:t>
            </a:r>
            <a:r>
              <a:rPr lang="en-IN" dirty="0" err="1">
                <a:latin typeface="Arial" panose="020B0604020202020204" pitchFamily="34" charset="0"/>
                <a:cs typeface="Arial" panose="020B0604020202020204" pitchFamily="34" charset="0"/>
              </a:rPr>
              <a:t>rajan</a:t>
            </a:r>
            <a:r>
              <a:rPr lang="en-IN" dirty="0">
                <a:latin typeface="Arial" panose="020B0604020202020204" pitchFamily="34" charset="0"/>
                <a:cs typeface="Arial" panose="020B0604020202020204" pitchFamily="34" charset="0"/>
              </a:rPr>
              <a:t>', 3200, </a:t>
            </a:r>
            <a:r>
              <a:rPr lang="en-IN" dirty="0">
                <a:solidFill>
                  <a:srgbClr val="834689"/>
                </a:solidFill>
                <a:latin typeface="Arial" panose="020B0604020202020204" pitchFamily="34" charset="0"/>
                <a:cs typeface="Arial" panose="020B0604020202020204" pitchFamily="34" charset="0"/>
              </a:rPr>
              <a:t>NULL</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Arial" panose="020B0604020202020204" pitchFamily="34" charset="0"/>
                <a:cs typeface="Arial" panose="020B0604020202020204" pitchFamily="34" charset="0"/>
              </a:rPr>
              <a:t>INSERT</a:t>
            </a:r>
            <a:r>
              <a:rPr lang="en-IN" dirty="0">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INTO</a:t>
            </a:r>
            <a:r>
              <a:rPr lang="en-IN" dirty="0">
                <a:latin typeface="Arial" panose="020B0604020202020204" pitchFamily="34" charset="0"/>
                <a:cs typeface="Arial" panose="020B0604020202020204" pitchFamily="34" charset="0"/>
              </a:rPr>
              <a:t> employee </a:t>
            </a:r>
            <a:r>
              <a:rPr lang="en-IN" dirty="0">
                <a:solidFill>
                  <a:srgbClr val="0077AA"/>
                </a:solidFill>
                <a:latin typeface="Arial" panose="020B0604020202020204" pitchFamily="34" charset="0"/>
                <a:cs typeface="Arial" panose="020B0604020202020204" pitchFamily="34" charset="0"/>
              </a:rPr>
              <a:t>VALUES</a:t>
            </a:r>
            <a:r>
              <a:rPr lang="en-IN" dirty="0">
                <a:latin typeface="Arial" panose="020B0604020202020204" pitchFamily="34" charset="0"/>
                <a:cs typeface="Arial" panose="020B0604020202020204" pitchFamily="34" charset="0"/>
              </a:rPr>
              <a:t>(</a:t>
            </a:r>
            <a:r>
              <a:rPr lang="en-IN" dirty="0">
                <a:solidFill>
                  <a:srgbClr val="834689"/>
                </a:solidFill>
                <a:latin typeface="Arial" panose="020B0604020202020204" pitchFamily="34" charset="0"/>
                <a:cs typeface="Arial" panose="020B0604020202020204" pitchFamily="34" charset="0"/>
              </a:rPr>
              <a:t>NULL</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ninad</a:t>
            </a:r>
            <a:r>
              <a:rPr lang="en-IN" dirty="0">
                <a:latin typeface="Arial" panose="020B0604020202020204" pitchFamily="34" charset="0"/>
                <a:cs typeface="Arial" panose="020B0604020202020204" pitchFamily="34" charset="0"/>
              </a:rPr>
              <a:t>', 2600, 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Arial" panose="020B0604020202020204" pitchFamily="34" charset="0"/>
                <a:cs typeface="Arial" panose="020B0604020202020204" pitchFamily="34" charset="0"/>
              </a:rPr>
              <a:t>INSERT</a:t>
            </a:r>
            <a:r>
              <a:rPr lang="en-US" dirty="0">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INTO</a:t>
            </a:r>
            <a:r>
              <a:rPr lang="en-US" dirty="0">
                <a:latin typeface="Arial" panose="020B0604020202020204" pitchFamily="34" charset="0"/>
                <a:cs typeface="Arial" panose="020B0604020202020204" pitchFamily="34" charset="0"/>
              </a:rPr>
              <a:t> employee </a:t>
            </a:r>
            <a:r>
              <a:rPr lang="en-US" dirty="0">
                <a:solidFill>
                  <a:srgbClr val="0077AA"/>
                </a:solidFill>
                <a:latin typeface="Arial" panose="020B0604020202020204" pitchFamily="34" charset="0"/>
                <a:cs typeface="Arial" panose="020B0604020202020204" pitchFamily="34" charset="0"/>
              </a:rPr>
              <a:t>VALUES</a:t>
            </a:r>
            <a:r>
              <a:rPr lang="en-US" dirty="0">
                <a:latin typeface="Arial" panose="020B0604020202020204" pitchFamily="34" charset="0"/>
                <a:cs typeface="Arial" panose="020B0604020202020204" pitchFamily="34" charset="0"/>
              </a:rPr>
              <a:t>(0, 'omkar', 4500, 300</a:t>
            </a:r>
            <a:r>
              <a:rPr lang="en-IN" dirty="0">
                <a:solidFill>
                  <a:schemeClr val="tx1">
                    <a:lumMod val="95000"/>
                    <a:lumOff val="5000"/>
                  </a:schemeClr>
                </a:solidFill>
                <a:latin typeface="Arial" panose="020B0604020202020204" pitchFamily="34" charset="0"/>
                <a:cs typeface="Arial" panose="020B0604020202020204" pitchFamily="34" charset="0"/>
              </a:rPr>
              <a:t> ,</a:t>
            </a:r>
            <a:r>
              <a:rPr lang="en-IN" dirty="0">
                <a:solidFill>
                  <a:srgbClr val="834689"/>
                </a:solidFill>
                <a:latin typeface="Arial" panose="020B0604020202020204" pitchFamily="34" charset="0"/>
                <a:cs typeface="Arial" panose="020B0604020202020204" pitchFamily="34" charset="0"/>
              </a:rPr>
              <a:t> </a:t>
            </a:r>
            <a:r>
              <a:rPr lang="en-IN" dirty="0">
                <a:latin typeface="Arial" panose="020B0604020202020204" pitchFamily="34" charset="0"/>
                <a:cs typeface="Arial" panose="020B0604020202020204" pitchFamily="34" charset="0"/>
              </a:rPr>
              <a:t>default</a:t>
            </a:r>
            <a:r>
              <a:rPr lang="en-US" dirty="0">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13" name="Footer Placeholder 2">
            <a:extLst>
              <a:ext uri="{FF2B5EF4-FFF2-40B4-BE49-F238E27FC236}">
                <a16:creationId xmlns:a16="http://schemas.microsoft.com/office/drawing/2014/main" xmlns="" id="{1433B6F6-3C2A-4F24-B2E7-F4AC2F0CBAB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694214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3" y="2370584"/>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zerofill value</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3" name="Picture 2">
            <a:extLst>
              <a:ext uri="{FF2B5EF4-FFF2-40B4-BE49-F238E27FC236}">
                <a16:creationId xmlns:a16="http://schemas.microsoft.com/office/drawing/2014/main" xmlns="" id="{EE013B45-59AE-4CF5-A580-8C6552655EE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Rectangle 3">
            <a:extLst>
              <a:ext uri="{FF2B5EF4-FFF2-40B4-BE49-F238E27FC236}">
                <a16:creationId xmlns:a16="http://schemas.microsoft.com/office/drawing/2014/main" xmlns="" id="{18B8FA65-62AC-479D-B0BF-F2E908D2CF43}"/>
              </a:ext>
            </a:extLst>
          </p:cNvPr>
          <p:cNvSpPr/>
          <p:nvPr/>
        </p:nvSpPr>
        <p:spPr>
          <a:xfrm>
            <a:off x="352568" y="3284984"/>
            <a:ext cx="11431270" cy="646331"/>
          </a:xfrm>
          <a:prstGeom prst="rect">
            <a:avLst/>
          </a:prstGeom>
          <a:noFill/>
        </p:spPr>
        <p:txBody>
          <a:bodyPr wrap="square">
            <a:spAutoFit/>
          </a:bodyPr>
          <a:lstStyle/>
          <a:p>
            <a:pPr algn="just"/>
            <a:r>
              <a:rPr lang="en-IN" dirty="0">
                <a:latin typeface="Palatino Linotype" panose="02040502050505030304" pitchFamily="18" charset="0"/>
                <a:cs typeface="Arial" panose="020B0604020202020204" pitchFamily="34" charset="0"/>
              </a:rPr>
              <a:t>When you select a column with the type ZEROFILL it pads the displayed value of the field with zeros up to the display width specified in the column definition.</a:t>
            </a:r>
          </a:p>
        </p:txBody>
      </p:sp>
      <p:sp>
        <p:nvSpPr>
          <p:cNvPr id="5" name="Rectangle 4">
            <a:extLst>
              <a:ext uri="{FF2B5EF4-FFF2-40B4-BE49-F238E27FC236}">
                <a16:creationId xmlns:a16="http://schemas.microsoft.com/office/drawing/2014/main" xmlns="" id="{33F262B4-69B8-4A4E-89B3-0E81DE60D46C}"/>
              </a:ext>
            </a:extLst>
          </p:cNvPr>
          <p:cNvSpPr/>
          <p:nvPr/>
        </p:nvSpPr>
        <p:spPr>
          <a:xfrm>
            <a:off x="352567" y="4482438"/>
            <a:ext cx="11431270" cy="1015663"/>
          </a:xfrm>
          <a:prstGeom prst="rect">
            <a:avLst/>
          </a:prstGeom>
          <a:solidFill>
            <a:schemeClr val="bg1"/>
          </a:solidFill>
        </p:spPr>
        <p:txBody>
          <a:bodyPr wrap="square">
            <a:spAutoFit/>
          </a:bodyPr>
          <a:lstStyle/>
          <a:p>
            <a:r>
              <a:rPr lang="en-IN" sz="2400" dirty="0">
                <a:solidFill>
                  <a:srgbClr val="FF0000"/>
                </a:solidFill>
                <a:latin typeface="Palatino Linotype" panose="02040502050505030304" pitchFamily="18" charset="0"/>
                <a:cs typeface="Arial" panose="020B0604020202020204" pitchFamily="34" charset="0"/>
              </a:rPr>
              <a:t>Note: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ZEROFILL attribute is use for numeric datatype.</a:t>
            </a:r>
          </a:p>
          <a:p>
            <a:pPr marL="342900" indent="-342900">
              <a:buFont typeface="Arial" panose="020B0604020202020204" pitchFamily="34" charset="0"/>
              <a:buChar char="•"/>
            </a:pPr>
            <a:r>
              <a:rPr lang="en-IN" dirty="0">
                <a:latin typeface="Palatino Linotype" panose="02040502050505030304" pitchFamily="18" charset="0"/>
                <a:cs typeface="Arial" panose="020B0604020202020204" pitchFamily="34" charset="0"/>
              </a:rPr>
              <a:t>If you specify ZEROFILL for a column, MySQL automatically adds the </a:t>
            </a:r>
            <a:r>
              <a:rPr lang="en-IN" b="1" i="1" dirty="0">
                <a:solidFill>
                  <a:srgbClr val="8A1E92"/>
                </a:solidFill>
                <a:latin typeface="Palatino Linotype" panose="02040502050505030304" pitchFamily="18" charset="0"/>
                <a:cs typeface="Arial" panose="020B0604020202020204" pitchFamily="34" charset="0"/>
              </a:rPr>
              <a:t>UNSIGNED</a:t>
            </a:r>
            <a:r>
              <a:rPr lang="en-IN" dirty="0">
                <a:latin typeface="Palatino Linotype" panose="02040502050505030304" pitchFamily="18" charset="0"/>
                <a:cs typeface="Arial" panose="020B0604020202020204" pitchFamily="34" charset="0"/>
              </a:rPr>
              <a:t> attribute to the column.</a:t>
            </a:r>
          </a:p>
        </p:txBody>
      </p:sp>
      <p:graphicFrame>
        <p:nvGraphicFramePr>
          <p:cNvPr id="6" name="Table 5">
            <a:extLst>
              <a:ext uri="{FF2B5EF4-FFF2-40B4-BE49-F238E27FC236}">
                <a16:creationId xmlns:a16="http://schemas.microsoft.com/office/drawing/2014/main" xmlns="" id="{1FC28C04-2FC9-4B21-92F9-9D64484A8A0A}"/>
              </a:ext>
            </a:extLst>
          </p:cNvPr>
          <p:cNvGraphicFramePr>
            <a:graphicFrameLocks noGrp="1"/>
          </p:cNvGraphicFramePr>
          <p:nvPr/>
        </p:nvGraphicFramePr>
        <p:xfrm>
          <a:off x="1188769" y="1228810"/>
          <a:ext cx="7829618" cy="736600"/>
        </p:xfrm>
        <a:graphic>
          <a:graphicData uri="http://schemas.openxmlformats.org/drawingml/2006/table">
            <a:tbl>
              <a:tblPr firstRow="1" bandRow="1">
                <a:tableStyleId>{2D5ABB26-0587-4C30-8999-92F81FD0307C}</a:tableStyleId>
              </a:tblPr>
              <a:tblGrid>
                <a:gridCol w="2855888">
                  <a:extLst>
                    <a:ext uri="{9D8B030D-6E8A-4147-A177-3AD203B41FA5}">
                      <a16:colId xmlns:a16="http://schemas.microsoft.com/office/drawing/2014/main" xmlns="" val="20000"/>
                    </a:ext>
                  </a:extLst>
                </a:gridCol>
                <a:gridCol w="497373">
                  <a:extLst>
                    <a:ext uri="{9D8B030D-6E8A-4147-A177-3AD203B41FA5}">
                      <a16:colId xmlns:a16="http://schemas.microsoft.com/office/drawing/2014/main" xmlns="" val="20001"/>
                    </a:ext>
                  </a:extLst>
                </a:gridCol>
                <a:gridCol w="497373">
                  <a:extLst>
                    <a:ext uri="{9D8B030D-6E8A-4147-A177-3AD203B41FA5}">
                      <a16:colId xmlns:a16="http://schemas.microsoft.com/office/drawing/2014/main" xmlns="" val="20002"/>
                    </a:ext>
                  </a:extLst>
                </a:gridCol>
                <a:gridCol w="497373">
                  <a:extLst>
                    <a:ext uri="{9D8B030D-6E8A-4147-A177-3AD203B41FA5}">
                      <a16:colId xmlns:a16="http://schemas.microsoft.com/office/drawing/2014/main" xmlns="" val="20003"/>
                    </a:ext>
                  </a:extLst>
                </a:gridCol>
                <a:gridCol w="497373">
                  <a:extLst>
                    <a:ext uri="{9D8B030D-6E8A-4147-A177-3AD203B41FA5}">
                      <a16:colId xmlns:a16="http://schemas.microsoft.com/office/drawing/2014/main" xmlns="" val="20004"/>
                    </a:ext>
                  </a:extLst>
                </a:gridCol>
                <a:gridCol w="497373">
                  <a:extLst>
                    <a:ext uri="{9D8B030D-6E8A-4147-A177-3AD203B41FA5}">
                      <a16:colId xmlns:a16="http://schemas.microsoft.com/office/drawing/2014/main" xmlns="" val="20005"/>
                    </a:ext>
                  </a:extLst>
                </a:gridCol>
                <a:gridCol w="497373">
                  <a:extLst>
                    <a:ext uri="{9D8B030D-6E8A-4147-A177-3AD203B41FA5}">
                      <a16:colId xmlns:a16="http://schemas.microsoft.com/office/drawing/2014/main" xmlns="" val="20006"/>
                    </a:ext>
                  </a:extLst>
                </a:gridCol>
                <a:gridCol w="497373">
                  <a:extLst>
                    <a:ext uri="{9D8B030D-6E8A-4147-A177-3AD203B41FA5}">
                      <a16:colId xmlns:a16="http://schemas.microsoft.com/office/drawing/2014/main" xmlns="" val="20007"/>
                    </a:ext>
                  </a:extLst>
                </a:gridCol>
                <a:gridCol w="497373">
                  <a:extLst>
                    <a:ext uri="{9D8B030D-6E8A-4147-A177-3AD203B41FA5}">
                      <a16:colId xmlns:a16="http://schemas.microsoft.com/office/drawing/2014/main" xmlns="" val="20008"/>
                    </a:ext>
                  </a:extLst>
                </a:gridCol>
                <a:gridCol w="497373">
                  <a:extLst>
                    <a:ext uri="{9D8B030D-6E8A-4147-A177-3AD203B41FA5}">
                      <a16:colId xmlns:a16="http://schemas.microsoft.com/office/drawing/2014/main" xmlns="" val="20009"/>
                    </a:ext>
                  </a:extLst>
                </a:gridCol>
                <a:gridCol w="497373">
                  <a:extLst>
                    <a:ext uri="{9D8B030D-6E8A-4147-A177-3AD203B41FA5}">
                      <a16:colId xmlns:a16="http://schemas.microsoft.com/office/drawing/2014/main" xmlns="" val="20010"/>
                    </a:ext>
                  </a:extLst>
                </a:gridCol>
              </a:tblGrid>
              <a:tr h="370840">
                <a:tc>
                  <a:txBody>
                    <a:bodyPr/>
                    <a:lstStyle/>
                    <a:p>
                      <a:r>
                        <a:rPr lang="en-IN" sz="1800" dirty="0">
                          <a:latin typeface="Arial" panose="020B0604020202020204" pitchFamily="34" charset="0"/>
                          <a:cs typeface="Arial" panose="020B0604020202020204" pitchFamily="34" charset="0"/>
                        </a:rPr>
                        <a:t>ID1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 </a:t>
                      </a:r>
                      <a:r>
                        <a:rPr lang="en-IN" sz="1800" kern="1200" dirty="0">
                          <a:solidFill>
                            <a:srgbClr val="FF0000"/>
                          </a:solidFill>
                          <a:latin typeface="Arial" panose="020B0604020202020204" pitchFamily="34" charset="0"/>
                          <a:ea typeface="+mn-ea"/>
                          <a:cs typeface="Arial" panose="020B0604020202020204" pitchFamily="34" charset="0"/>
                        </a:rPr>
                        <a:t>zerofill</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0">
                <a:tc>
                  <a:txBody>
                    <a:bodyPr/>
                    <a:lstStyle/>
                    <a:p>
                      <a:r>
                        <a:rPr lang="en-IN" sz="1800" dirty="0">
                          <a:latin typeface="Arial" panose="020B0604020202020204" pitchFamily="34" charset="0"/>
                          <a:cs typeface="Arial" panose="020B0604020202020204" pitchFamily="34" charset="0"/>
                        </a:rPr>
                        <a:t>ID2 </a:t>
                      </a:r>
                      <a:r>
                        <a:rPr lang="en-IN" sz="1800" kern="1200" dirty="0">
                          <a:solidFill>
                            <a:srgbClr val="834689"/>
                          </a:solidFill>
                          <a:latin typeface="Arial" panose="020B0604020202020204" pitchFamily="34" charset="0"/>
                          <a:ea typeface="+mn-ea"/>
                          <a:cs typeface="Arial" panose="020B0604020202020204" pitchFamily="34" charset="0"/>
                        </a:rPr>
                        <a:t>int</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sz="1800" dirty="0">
                          <a:latin typeface="Arial" panose="020B0604020202020204" pitchFamily="34" charset="0"/>
                          <a:cs typeface="Arial" panose="020B0604020202020204" pitchFamily="34" charset="0"/>
                        </a:rPr>
                        <a:t>10</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graphicFrame>
        <p:nvGraphicFramePr>
          <p:cNvPr id="8" name="Table 7">
            <a:extLst>
              <a:ext uri="{FF2B5EF4-FFF2-40B4-BE49-F238E27FC236}">
                <a16:creationId xmlns:a16="http://schemas.microsoft.com/office/drawing/2014/main" xmlns="" id="{524FFB51-C6E2-4993-8DD9-6E925F171704}"/>
              </a:ext>
            </a:extLst>
          </p:cNvPr>
          <p:cNvGraphicFramePr>
            <a:graphicFrameLocks noGrp="1"/>
          </p:cNvGraphicFramePr>
          <p:nvPr/>
        </p:nvGraphicFramePr>
        <p:xfrm>
          <a:off x="4035440" y="1225780"/>
          <a:ext cx="6956986" cy="736600"/>
        </p:xfrm>
        <a:graphic>
          <a:graphicData uri="http://schemas.openxmlformats.org/drawingml/2006/table">
            <a:tbl>
              <a:tblPr firstRow="1" bandRow="1">
                <a:tableStyleId>{2D5ABB26-0587-4C30-8999-92F81FD0307C}</a:tableStyleId>
              </a:tblPr>
              <a:tblGrid>
                <a:gridCol w="497373">
                  <a:extLst>
                    <a:ext uri="{9D8B030D-6E8A-4147-A177-3AD203B41FA5}">
                      <a16:colId xmlns:a16="http://schemas.microsoft.com/office/drawing/2014/main" xmlns="" val="20001"/>
                    </a:ext>
                  </a:extLst>
                </a:gridCol>
                <a:gridCol w="497373">
                  <a:extLst>
                    <a:ext uri="{9D8B030D-6E8A-4147-A177-3AD203B41FA5}">
                      <a16:colId xmlns:a16="http://schemas.microsoft.com/office/drawing/2014/main" xmlns="" val="20002"/>
                    </a:ext>
                  </a:extLst>
                </a:gridCol>
                <a:gridCol w="497373">
                  <a:extLst>
                    <a:ext uri="{9D8B030D-6E8A-4147-A177-3AD203B41FA5}">
                      <a16:colId xmlns:a16="http://schemas.microsoft.com/office/drawing/2014/main" xmlns="" val="20003"/>
                    </a:ext>
                  </a:extLst>
                </a:gridCol>
                <a:gridCol w="497373">
                  <a:extLst>
                    <a:ext uri="{9D8B030D-6E8A-4147-A177-3AD203B41FA5}">
                      <a16:colId xmlns:a16="http://schemas.microsoft.com/office/drawing/2014/main" xmlns="" val="20004"/>
                    </a:ext>
                  </a:extLst>
                </a:gridCol>
                <a:gridCol w="497373">
                  <a:extLst>
                    <a:ext uri="{9D8B030D-6E8A-4147-A177-3AD203B41FA5}">
                      <a16:colId xmlns:a16="http://schemas.microsoft.com/office/drawing/2014/main" xmlns="" val="20005"/>
                    </a:ext>
                  </a:extLst>
                </a:gridCol>
                <a:gridCol w="497373">
                  <a:extLst>
                    <a:ext uri="{9D8B030D-6E8A-4147-A177-3AD203B41FA5}">
                      <a16:colId xmlns:a16="http://schemas.microsoft.com/office/drawing/2014/main" xmlns="" val="20006"/>
                    </a:ext>
                  </a:extLst>
                </a:gridCol>
                <a:gridCol w="497373">
                  <a:extLst>
                    <a:ext uri="{9D8B030D-6E8A-4147-A177-3AD203B41FA5}">
                      <a16:colId xmlns:a16="http://schemas.microsoft.com/office/drawing/2014/main" xmlns="" val="20007"/>
                    </a:ext>
                  </a:extLst>
                </a:gridCol>
                <a:gridCol w="497373">
                  <a:extLst>
                    <a:ext uri="{9D8B030D-6E8A-4147-A177-3AD203B41FA5}">
                      <a16:colId xmlns:a16="http://schemas.microsoft.com/office/drawing/2014/main" xmlns="" val="20008"/>
                    </a:ext>
                  </a:extLst>
                </a:gridCol>
                <a:gridCol w="497373">
                  <a:extLst>
                    <a:ext uri="{9D8B030D-6E8A-4147-A177-3AD203B41FA5}">
                      <a16:colId xmlns:a16="http://schemas.microsoft.com/office/drawing/2014/main" xmlns="" val="20009"/>
                    </a:ext>
                  </a:extLst>
                </a:gridCol>
                <a:gridCol w="497373">
                  <a:extLst>
                    <a:ext uri="{9D8B030D-6E8A-4147-A177-3AD203B41FA5}">
                      <a16:colId xmlns:a16="http://schemas.microsoft.com/office/drawing/2014/main" xmlns="" val="20010"/>
                    </a:ext>
                  </a:extLst>
                </a:gridCol>
                <a:gridCol w="1983256">
                  <a:extLst>
                    <a:ext uri="{9D8B030D-6E8A-4147-A177-3AD203B41FA5}">
                      <a16:colId xmlns:a16="http://schemas.microsoft.com/office/drawing/2014/main" xmlns="" val="20011"/>
                    </a:ext>
                  </a:extLst>
                </a:gridCol>
              </a:tblGrid>
              <a:tr h="370840">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1</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dirty="0">
                          <a:latin typeface="Arial" panose="020B0604020202020204" pitchFamily="34" charset="0"/>
                          <a:cs typeface="Arial" panose="020B0604020202020204" pitchFamily="34" charset="0"/>
                        </a:rPr>
                        <a:t>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ID1</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baseline="0" dirty="0">
                          <a:latin typeface="Arial" panose="020B0604020202020204" pitchFamily="34" charset="0"/>
                          <a:cs typeface="Arial" panose="020B0604020202020204" pitchFamily="34" charset="0"/>
                        </a:rPr>
                        <a:t> -&gt; 10</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0">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latin typeface="Arial" panose="020B0604020202020204" pitchFamily="34" charset="0"/>
                          <a:cs typeface="Arial" panose="020B0604020202020204" pitchFamily="34" charset="0"/>
                        </a:rPr>
                        <a:t>3</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6</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7</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Arial" panose="020B0604020202020204" pitchFamily="34" charset="0"/>
                          <a:cs typeface="Arial" panose="020B0604020202020204" pitchFamily="34" charset="0"/>
                        </a:rPr>
                        <a:t>5</a:t>
                      </a:r>
                      <a:endParaRPr lang="en-IN" dirty="0">
                        <a:latin typeface="Arial" panose="020B0604020202020204" pitchFamily="34" charset="0"/>
                        <a:cs typeface="Arial" panose="020B0604020202020204" pitchFamily="34" charset="0"/>
                      </a:endParaRP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Arial" panose="020B0604020202020204" pitchFamily="34" charset="0"/>
                          <a:cs typeface="Arial" panose="020B0604020202020204" pitchFamily="34" charset="0"/>
                        </a:rPr>
                        <a:t> </a:t>
                      </a:r>
                      <a:r>
                        <a:rPr lang="en-IN" dirty="0">
                          <a:solidFill>
                            <a:srgbClr val="006C86"/>
                          </a:solidFill>
                          <a:latin typeface="Arial" panose="020B0604020202020204" pitchFamily="34" charset="0"/>
                          <a:cs typeface="Arial" panose="020B0604020202020204" pitchFamily="34" charset="0"/>
                        </a:rPr>
                        <a:t>length</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ID2</a:t>
                      </a:r>
                      <a:r>
                        <a:rPr lang="en-IN" sz="1800" kern="1200" dirty="0">
                          <a:solidFill>
                            <a:schemeClr val="bg1">
                              <a:lumMod val="65000"/>
                            </a:schemeClr>
                          </a:solidFill>
                          <a:latin typeface="Arial" panose="020B0604020202020204" pitchFamily="34" charset="0"/>
                          <a:ea typeface="+mn-ea"/>
                          <a:cs typeface="Arial" panose="020B0604020202020204" pitchFamily="34" charset="0"/>
                        </a:rPr>
                        <a:t>)</a:t>
                      </a:r>
                      <a:r>
                        <a:rPr lang="en-IN" dirty="0">
                          <a:latin typeface="Arial" panose="020B0604020202020204" pitchFamily="34" charset="0"/>
                          <a:cs typeface="Arial" panose="020B0604020202020204" pitchFamily="34" charset="0"/>
                        </a:rPr>
                        <a:t>  -&gt;  4</a:t>
                      </a:r>
                    </a:p>
                  </a:txBody>
                  <a:tcPr marL="91428" marR="914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
        <p:nvSpPr>
          <p:cNvPr id="9" name="Footer Placeholder 2">
            <a:extLst>
              <a:ext uri="{FF2B5EF4-FFF2-40B4-BE49-F238E27FC236}">
                <a16:creationId xmlns:a16="http://schemas.microsoft.com/office/drawing/2014/main" xmlns="" id="{39722FD5-0CF2-4C9D-9CA2-DFA761494F1D}"/>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5434483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zerofill column</a:t>
            </a:r>
            <a:endParaRPr lang="en-IN" sz="36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AF4AF2B8-FDF4-46EC-9799-C9C28E875EE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1" name="Rectangle 10">
            <a:extLst>
              <a:ext uri="{FF2B5EF4-FFF2-40B4-BE49-F238E27FC236}">
                <a16:creationId xmlns:a16="http://schemas.microsoft.com/office/drawing/2014/main" xmlns="" id="{B1DFC59C-88B8-4B44-B53E-C1F66AE3CC4E}"/>
              </a:ext>
            </a:extLst>
          </p:cNvPr>
          <p:cNvSpPr/>
          <p:nvPr/>
        </p:nvSpPr>
        <p:spPr>
          <a:xfrm>
            <a:off x="322346" y="1439354"/>
            <a:ext cx="5130726"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zerofill auto_increment 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default</a:t>
            </a:r>
            <a:r>
              <a:rPr lang="en-IN" dirty="0">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endParaRPr lang="en-IN" dirty="0">
              <a:solidFill>
                <a:schemeClr val="accent6">
                  <a:lumMod val="50000"/>
                </a:schemeClr>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xmlns="" id="{E122D950-8619-48F6-B61E-001A4215961E}"/>
              </a:ext>
            </a:extLst>
          </p:cNvPr>
          <p:cNvSpPr/>
          <p:nvPr/>
        </p:nvSpPr>
        <p:spPr>
          <a:xfrm>
            <a:off x="370570" y="4941168"/>
            <a:ext cx="7723015" cy="1477328"/>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'ram', 4700,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(0, '</a:t>
            </a:r>
            <a:r>
              <a:rPr lang="en-IN" dirty="0" err="1">
                <a:latin typeface="Liberation Mono"/>
                <a:cs typeface="Arial" panose="020B0604020202020204" pitchFamily="34" charset="0"/>
              </a:rPr>
              <a:t>pankaj</a:t>
            </a:r>
            <a:r>
              <a:rPr lang="en-IN" dirty="0">
                <a:latin typeface="Liberation Mono"/>
                <a:cs typeface="Arial" panose="020B0604020202020204" pitchFamily="34" charset="0"/>
              </a:rPr>
              <a:t>', 3400, 400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(100, '</a:t>
            </a:r>
            <a:r>
              <a:rPr lang="en-IN" dirty="0" err="1">
                <a:latin typeface="Liberation Mono"/>
                <a:cs typeface="Arial" panose="020B0604020202020204" pitchFamily="34" charset="0"/>
              </a:rPr>
              <a:t>rajan</a:t>
            </a:r>
            <a:r>
              <a:rPr lang="en-IN" dirty="0">
                <a:latin typeface="Liberation Mono"/>
                <a:cs typeface="Arial" panose="020B0604020202020204" pitchFamily="34" charset="0"/>
              </a:rPr>
              <a:t>', 3200, </a:t>
            </a:r>
            <a:r>
              <a:rPr lang="en-IN" dirty="0">
                <a:solidFill>
                  <a:srgbClr val="834689"/>
                </a:solidFill>
                <a:latin typeface="Liberation Mono"/>
                <a:cs typeface="Arial" panose="020B0604020202020204" pitchFamily="34" charset="0"/>
              </a:rPr>
              <a:t>NULL</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834689"/>
                </a:solidFill>
                <a:latin typeface="Liberation Mono"/>
                <a:cs typeface="Arial" panose="020B0604020202020204" pitchFamily="34" charset="0"/>
              </a:rPr>
              <a:t>NULL</a:t>
            </a:r>
            <a:r>
              <a:rPr lang="en-IN" dirty="0">
                <a:latin typeface="Liberation Mono"/>
                <a:cs typeface="Arial" panose="020B0604020202020204" pitchFamily="34" charset="0"/>
              </a:rPr>
              <a:t>, '</a:t>
            </a:r>
            <a:r>
              <a:rPr lang="en-IN" dirty="0" err="1">
                <a:latin typeface="Liberation Mono"/>
                <a:cs typeface="Arial" panose="020B0604020202020204" pitchFamily="34" charset="0"/>
              </a:rPr>
              <a:t>ninad</a:t>
            </a:r>
            <a:r>
              <a:rPr lang="en-IN" dirty="0">
                <a:latin typeface="Liberation Mono"/>
                <a:cs typeface="Arial" panose="020B0604020202020204" pitchFamily="34" charset="0"/>
              </a:rPr>
              <a:t>', 2600, 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(0, 'omkar', 4500, 300</a:t>
            </a:r>
            <a:r>
              <a:rPr lang="en-IN" dirty="0">
                <a:solidFill>
                  <a:schemeClr val="tx1">
                    <a:lumMod val="95000"/>
                    <a:lumOff val="5000"/>
                  </a:schemeClr>
                </a:solidFill>
                <a:latin typeface="Liberation Mono"/>
                <a:cs typeface="Arial" panose="020B0604020202020204" pitchFamily="34" charset="0"/>
              </a:rPr>
              <a:t> ,</a:t>
            </a:r>
            <a:r>
              <a:rPr lang="en-IN" dirty="0">
                <a:solidFill>
                  <a:srgbClr val="834689"/>
                </a:solidFill>
                <a:latin typeface="Liberation Mono"/>
                <a:cs typeface="Arial" panose="020B0604020202020204" pitchFamily="34" charset="0"/>
              </a:rPr>
              <a:t> </a:t>
            </a:r>
            <a:r>
              <a:rPr lang="en-IN" dirty="0">
                <a:latin typeface="Liberation Mono"/>
                <a:cs typeface="Arial" panose="020B0604020202020204" pitchFamily="34" charset="0"/>
              </a:rPr>
              <a:t>default</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2" name="Rectangle 1">
            <a:extLst>
              <a:ext uri="{FF2B5EF4-FFF2-40B4-BE49-F238E27FC236}">
                <a16:creationId xmlns:a16="http://schemas.microsoft.com/office/drawing/2014/main" xmlns="" id="{9325C189-CB9F-45EA-AC9D-7E21C0DF022A}"/>
              </a:ext>
            </a:extLst>
          </p:cNvPr>
          <p:cNvSpPr/>
          <p:nvPr/>
        </p:nvSpPr>
        <p:spPr>
          <a:xfrm>
            <a:off x="370570" y="3596823"/>
            <a:ext cx="11449272" cy="1200329"/>
          </a:xfrm>
          <a:prstGeom prst="rect">
            <a:avLst/>
          </a:prstGeom>
        </p:spPr>
        <p:txBody>
          <a:bodyPr wrap="square">
            <a:spAutoFit/>
          </a:bodyPr>
          <a:lstStyle/>
          <a:p>
            <a:pPr marL="285750" indent="-285750">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solidFill>
                  <a:schemeClr val="tx1">
                    <a:lumMod val="95000"/>
                    <a:lumOff val="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solidFill>
                  <a:schemeClr val="tx1">
                    <a:lumMod val="95000"/>
                    <a:lumOff val="5000"/>
                  </a:schemeClr>
                </a:solidFill>
                <a:latin typeface="Liberation Mono"/>
                <a:cs typeface="Arial" panose="020B0604020202020204" pitchFamily="34" charset="0"/>
              </a:rPr>
              <a:t> employee </a:t>
            </a:r>
            <a:r>
              <a:rPr lang="en-IN" dirty="0">
                <a:solidFill>
                  <a:srgbClr val="0077AA"/>
                </a:solidFill>
                <a:latin typeface="Liberation Mono"/>
                <a:cs typeface="Arial" panose="020B0604020202020204" pitchFamily="34" charset="0"/>
              </a:rPr>
              <a:t>VALUES </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-200, '</a:t>
            </a:r>
            <a:r>
              <a:rPr lang="en-IN" dirty="0" err="1">
                <a:solidFill>
                  <a:schemeClr val="tx1">
                    <a:lumMod val="95000"/>
                    <a:lumOff val="5000"/>
                  </a:schemeClr>
                </a:solidFill>
                <a:latin typeface="Liberation Mono"/>
                <a:cs typeface="Arial" panose="020B0604020202020204" pitchFamily="34" charset="0"/>
              </a:rPr>
              <a:t>rahul</a:t>
            </a:r>
            <a:r>
              <a:rPr lang="en-IN" dirty="0">
                <a:solidFill>
                  <a:schemeClr val="tx1">
                    <a:lumMod val="95000"/>
                    <a:lumOff val="5000"/>
                  </a:schemeClr>
                </a:solidFill>
                <a:latin typeface="Liberation Mono"/>
                <a:cs typeface="Arial" panose="020B0604020202020204" pitchFamily="34" charset="0"/>
              </a:rPr>
              <a:t>', 3000, 300 , default</a:t>
            </a:r>
            <a:r>
              <a:rPr lang="en-IN" dirty="0">
                <a:solidFill>
                  <a:schemeClr val="bg1">
                    <a:lumMod val="65000"/>
                  </a:schemeClr>
                </a:solidFill>
                <a:latin typeface="Liberation Mono"/>
                <a:cs typeface="Arial" panose="020B0604020202020204" pitchFamily="34" charset="0"/>
              </a:rPr>
              <a:t>)</a:t>
            </a:r>
            <a:r>
              <a:rPr lang="en-IN" dirty="0">
                <a:solidFill>
                  <a:schemeClr val="tx1">
                    <a:lumMod val="95000"/>
                    <a:lumOff val="5000"/>
                  </a:schemeClr>
                </a:solidFill>
                <a:latin typeface="Liberation Mono"/>
                <a:cs typeface="Arial" panose="020B0604020202020204" pitchFamily="34" charset="0"/>
              </a:rPr>
              <a:t>;</a:t>
            </a:r>
          </a:p>
          <a:p>
            <a:pPr marL="285750" indent="-285750">
              <a:buFont typeface="Arial" panose="020B0604020202020204" pitchFamily="34" charset="0"/>
              <a:buChar char="•"/>
            </a:pPr>
            <a:endParaRPr lang="en-IN" dirty="0">
              <a:solidFill>
                <a:schemeClr val="tx1">
                  <a:lumMod val="95000"/>
                  <a:lumOff val="5000"/>
                </a:schemeClr>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US" dirty="0">
              <a:solidFill>
                <a:srgbClr val="0077AA"/>
              </a:solidFill>
              <a:latin typeface="Liberation Mono"/>
              <a:cs typeface="Arial" panose="020B0604020202020204" pitchFamily="34" charset="0"/>
            </a:endParaRPr>
          </a:p>
          <a:p>
            <a:pPr marL="285750" indent="-285750">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solidFill>
                  <a:schemeClr val="tx1">
                    <a:lumMod val="95000"/>
                    <a:lumOff val="5000"/>
                  </a:schemeClr>
                </a:solidFill>
                <a:latin typeface="Liberation Mono"/>
                <a:cs typeface="Arial" panose="020B0604020202020204" pitchFamily="34" charset="0"/>
              </a:rPr>
              <a:t> ID,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ID</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salary, length</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salary</a:t>
            </a:r>
            <a:r>
              <a:rPr lang="en-US" dirty="0">
                <a:solidFill>
                  <a:schemeClr val="bg1">
                    <a:lumMod val="65000"/>
                  </a:schemeClr>
                </a:solidFill>
                <a:latin typeface="Liberation Mono"/>
                <a:cs typeface="Arial" panose="020B0604020202020204" pitchFamily="34" charset="0"/>
              </a:rPr>
              <a:t>)</a:t>
            </a:r>
            <a:r>
              <a:rPr lang="en-US" dirty="0">
                <a:solidFill>
                  <a:schemeClr val="tx1">
                    <a:lumMod val="95000"/>
                    <a:lumOff val="5000"/>
                  </a:schemeClr>
                </a:solidFill>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FROM</a:t>
            </a:r>
            <a:r>
              <a:rPr lang="en-US" dirty="0">
                <a:solidFill>
                  <a:schemeClr val="tx1">
                    <a:lumMod val="95000"/>
                    <a:lumOff val="5000"/>
                  </a:schemeClr>
                </a:solidFill>
                <a:latin typeface="Liberation Mono"/>
                <a:cs typeface="Arial" panose="020B0604020202020204" pitchFamily="34" charset="0"/>
              </a:rPr>
              <a:t> employee;</a:t>
            </a:r>
            <a:endParaRPr lang="en-IN" dirty="0">
              <a:solidFill>
                <a:schemeClr val="tx1">
                  <a:lumMod val="95000"/>
                  <a:lumOff val="5000"/>
                </a:schemeClr>
              </a:solidFill>
              <a:latin typeface="Liberation Mono"/>
              <a:cs typeface="Arial" panose="020B0604020202020204" pitchFamily="34" charset="0"/>
            </a:endParaRPr>
          </a:p>
        </p:txBody>
      </p:sp>
      <p:sp>
        <p:nvSpPr>
          <p:cNvPr id="8" name="Footer Placeholder 2">
            <a:extLst>
              <a:ext uri="{FF2B5EF4-FFF2-40B4-BE49-F238E27FC236}">
                <a16:creationId xmlns:a16="http://schemas.microsoft.com/office/drawing/2014/main" xmlns="" id="{F8D20D09-C7C0-4430-A7C1-BE4D7390AAE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3" name="Rectangle 2">
            <a:extLst>
              <a:ext uri="{FF2B5EF4-FFF2-40B4-BE49-F238E27FC236}">
                <a16:creationId xmlns:a16="http://schemas.microsoft.com/office/drawing/2014/main" xmlns="" id="{F755A064-9845-4E44-86A5-09E3F73B389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ZEROFILL</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3749121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174" y="1700808"/>
            <a:ext cx="11784066"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GENERATED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xmlns="" id="{E116CB38-0E3F-44E0-8769-F9119C7AF38A}"/>
              </a:ext>
            </a:extLst>
          </p:cNvPr>
          <p:cNvSpPr/>
          <p:nvPr/>
        </p:nvSpPr>
        <p:spPr>
          <a:xfrm>
            <a:off x="203173" y="2564904"/>
            <a:ext cx="11784066" cy="2246769"/>
          </a:xfrm>
          <a:prstGeom prst="rect">
            <a:avLst/>
          </a:prstGeom>
        </p:spPr>
        <p:txBody>
          <a:bodyPr wrap="square">
            <a:spAutoFit/>
          </a:bodyPr>
          <a:lstStyle/>
          <a:p>
            <a:pPr algn="just"/>
            <a:r>
              <a:rPr lang="en-US" sz="2200" dirty="0">
                <a:solidFill>
                  <a:srgbClr val="FF0000"/>
                </a:solidFill>
                <a:latin typeface="Palatino Linotype" panose="02040502050505030304" pitchFamily="18" charset="0"/>
                <a:cs typeface="Arial" panose="020B0604020202020204" pitchFamily="34" charset="0"/>
              </a:rPr>
              <a:t>Remember:</a:t>
            </a:r>
          </a:p>
          <a:p>
            <a:pPr marL="285750" indent="-285750" algn="just">
              <a:buFont typeface="Arial" panose="020B0604020202020204" pitchFamily="34" charset="0"/>
              <a:buChar char="•"/>
            </a:pPr>
            <a:endParaRPr lang="en-IN"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functions and user-defined functions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Stored procedure and function parameters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Variables (system variables, user-defined variables, and stored program local variables)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Subqueries are not permitted.</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AUTO_INCREMENT attribute cannot be used in a generated column definition.</a:t>
            </a:r>
          </a:p>
          <a:p>
            <a:pPr marL="285750" indent="-285750" algn="just">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Triggers cannot use NEW.COL_NAME or use OLD.COL_NAME to refer to generated columns.</a:t>
            </a:r>
          </a:p>
        </p:txBody>
      </p:sp>
      <p:sp>
        <p:nvSpPr>
          <p:cNvPr id="7" name="Rectangle 6">
            <a:extLst>
              <a:ext uri="{FF2B5EF4-FFF2-40B4-BE49-F238E27FC236}">
                <a16:creationId xmlns:a16="http://schemas.microsoft.com/office/drawing/2014/main" xmlns="" id="{79560E6C-F891-48A7-932E-505EAA3E2AFC}"/>
              </a:ext>
            </a:extLst>
          </p:cNvPr>
          <p:cNvSpPr/>
          <p:nvPr/>
        </p:nvSpPr>
        <p:spPr>
          <a:xfrm>
            <a:off x="203173" y="5157192"/>
            <a:ext cx="11784066" cy="1138773"/>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2200" dirty="0">
                <a:solidFill>
                  <a:srgbClr val="FF0000"/>
                </a:solidFill>
                <a:latin typeface="Palatino Linotype" panose="02040502050505030304" pitchFamily="18" charset="0"/>
                <a:cs typeface="Arial" panose="020B0604020202020204" pitchFamily="34" charset="0"/>
              </a:rPr>
              <a:t>Note: </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dirty="0">
                <a:solidFill>
                  <a:schemeClr val="bg2">
                    <a:lumMod val="10000"/>
                  </a:schemeClr>
                </a:solidFill>
                <a:latin typeface="Palatino Linotype" panose="02040502050505030304" pitchFamily="18" charset="0"/>
                <a:cs typeface="Arial" panose="020B0604020202020204" pitchFamily="34" charset="0"/>
              </a:rPr>
              <a:t>The expression can contain literals, built-in functions with no parameters, operators, or references to any column within the same table. If you use a function, it must be scalar and deterministic.</a:t>
            </a:r>
            <a:endParaRPr lang="en-IN" dirty="0">
              <a:solidFill>
                <a:schemeClr val="bg2">
                  <a:lumMod val="10000"/>
                </a:schemeClr>
              </a:solidFill>
              <a:latin typeface="Palatino Linotype" panose="02040502050505030304" pitchFamily="18" charset="0"/>
              <a:cs typeface="Arial" panose="020B0604020202020204" pitchFamily="34" charset="0"/>
            </a:endParaRPr>
          </a:p>
        </p:txBody>
      </p:sp>
      <p:pic>
        <p:nvPicPr>
          <p:cNvPr id="6" name="Picture 5">
            <a:extLst>
              <a:ext uri="{FF2B5EF4-FFF2-40B4-BE49-F238E27FC236}">
                <a16:creationId xmlns:a16="http://schemas.microsoft.com/office/drawing/2014/main" xmlns="" id="{AD3723FC-4D13-4047-818F-B839F19BC5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8" name="Footer Placeholder 2">
            <a:extLst>
              <a:ext uri="{FF2B5EF4-FFF2-40B4-BE49-F238E27FC236}">
                <a16:creationId xmlns:a16="http://schemas.microsoft.com/office/drawing/2014/main" xmlns="" id="{D6509E6B-1ECE-47A1-B1AF-FB2A39AAC540}"/>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2884345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3802" y="3"/>
            <a:ext cx="9142810" cy="646331"/>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Virtual column - GENERATED ALWAYS</a:t>
            </a:r>
            <a:endParaRPr lang="en-IN" sz="3600" dirty="0">
              <a:latin typeface="Arial" panose="020B0604020202020204" pitchFamily="34" charset="0"/>
              <a:cs typeface="Arial" panose="020B0604020202020204" pitchFamily="34" charset="0"/>
            </a:endParaRPr>
          </a:p>
        </p:txBody>
      </p:sp>
      <p:sp>
        <p:nvSpPr>
          <p:cNvPr id="2" name="Rectangle 1"/>
          <p:cNvSpPr/>
          <p:nvPr/>
        </p:nvSpPr>
        <p:spPr>
          <a:xfrm>
            <a:off x="334566" y="780868"/>
            <a:ext cx="11449272" cy="646331"/>
          </a:xfrm>
          <a:prstGeom prst="rect">
            <a:avLst/>
          </a:prstGeom>
        </p:spPr>
        <p:txBody>
          <a:bodyPr wrap="square">
            <a:spAutoFit/>
          </a:bodyPr>
          <a:lstStyle/>
          <a:p>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GENERATED</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ALWAYS</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AS</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i="1" dirty="0">
                <a:solidFill>
                  <a:srgbClr val="000000"/>
                </a:solidFill>
                <a:latin typeface="Arial" panose="020B0604020202020204" pitchFamily="34" charset="0"/>
                <a:cs typeface="Arial" panose="020B0604020202020204" pitchFamily="34" charset="0"/>
              </a:rPr>
              <a:t>expression</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VIRTUAL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STORED</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A67F59"/>
                </a:solidFill>
                <a:latin typeface="Arial" panose="020B0604020202020204" pitchFamily="34" charset="0"/>
                <a:cs typeface="Arial" panose="020B0604020202020204" pitchFamily="34" charset="0"/>
              </a:rPr>
              <a:t>NOT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000000"/>
                </a:solidFill>
                <a:latin typeface="Arial" panose="020B0604020202020204" pitchFamily="34" charset="0"/>
                <a:cs typeface="Arial" panose="020B0604020202020204" pitchFamily="34" charset="0"/>
              </a:rPr>
              <a:t> </a:t>
            </a:r>
            <a:r>
              <a:rPr lang="en-IN" dirty="0">
                <a:solidFill>
                  <a:srgbClr val="A67F5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0055"/>
                </a:solidFill>
                <a:latin typeface="Arial" panose="020B0604020202020204" pitchFamily="34" charset="0"/>
                <a:cs typeface="Arial" panose="020B0604020202020204" pitchFamily="34" charset="0"/>
              </a:rPr>
              <a:t>NULL</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UNIQUE</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PRIMARY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0077AA"/>
                </a:solidFill>
                <a:latin typeface="Arial" panose="020B0604020202020204" pitchFamily="34" charset="0"/>
                <a:cs typeface="Arial" panose="020B0604020202020204" pitchFamily="34" charset="0"/>
              </a:rPr>
              <a:t>KEY</a:t>
            </a:r>
            <a:r>
              <a:rPr lang="en-IN" dirty="0">
                <a:solidFill>
                  <a:srgbClr val="999999"/>
                </a:solidFill>
                <a:latin typeface="Arial" panose="020B0604020202020204" pitchFamily="34" charset="0"/>
                <a:cs typeface="Arial" panose="020B0604020202020204" pitchFamily="34" charset="0"/>
              </a:rPr>
              <a:t>]</a:t>
            </a:r>
            <a:r>
              <a:rPr lang="en-IN" dirty="0">
                <a:solidFill>
                  <a:srgbClr val="000000"/>
                </a:solidFill>
                <a:latin typeface="Arial" panose="020B0604020202020204" pitchFamily="34" charset="0"/>
                <a:cs typeface="Arial" panose="020B0604020202020204" pitchFamily="34" charset="0"/>
              </a:rPr>
              <a:t> </a:t>
            </a:r>
            <a:r>
              <a:rPr lang="en-IN" dirty="0">
                <a:solidFill>
                  <a:srgbClr val="999999"/>
                </a:solidFill>
                <a:latin typeface="Arial" panose="020B0604020202020204" pitchFamily="34" charset="0"/>
                <a:cs typeface="Arial" panose="020B0604020202020204" pitchFamily="34" charset="0"/>
              </a:rPr>
              <a:t>[</a:t>
            </a:r>
            <a:r>
              <a:rPr lang="en-IN" dirty="0">
                <a:solidFill>
                  <a:srgbClr val="0077AA"/>
                </a:solidFill>
                <a:latin typeface="Arial" panose="020B0604020202020204" pitchFamily="34" charset="0"/>
                <a:cs typeface="Arial" panose="020B0604020202020204" pitchFamily="34" charset="0"/>
              </a:rPr>
              <a:t>COMMENT</a:t>
            </a:r>
            <a:r>
              <a:rPr lang="en-IN" dirty="0">
                <a:solidFill>
                  <a:srgbClr val="000000"/>
                </a:solidFill>
                <a:latin typeface="Arial" panose="020B0604020202020204" pitchFamily="34" charset="0"/>
                <a:cs typeface="Arial" panose="020B0604020202020204" pitchFamily="34" charset="0"/>
              </a:rPr>
              <a:t> </a:t>
            </a:r>
            <a:r>
              <a:rPr lang="en-IN" dirty="0">
                <a:solidFill>
                  <a:srgbClr val="669900"/>
                </a:solidFill>
                <a:latin typeface="Arial" panose="020B0604020202020204" pitchFamily="34" charset="0"/>
                <a:cs typeface="Arial" panose="020B0604020202020204" pitchFamily="34" charset="0"/>
              </a:rPr>
              <a:t>'</a:t>
            </a:r>
            <a:r>
              <a:rPr lang="en-IN" i="1" dirty="0">
                <a:solidFill>
                  <a:srgbClr val="669900"/>
                </a:solidFill>
                <a:latin typeface="Arial" panose="020B0604020202020204" pitchFamily="34" charset="0"/>
                <a:cs typeface="Arial" panose="020B0604020202020204" pitchFamily="34" charset="0"/>
              </a:rPr>
              <a:t>string</a:t>
            </a:r>
            <a:r>
              <a:rPr lang="en-IN" dirty="0">
                <a:solidFill>
                  <a:srgbClr val="669900"/>
                </a:solidFill>
                <a:latin typeface="Arial" panose="020B0604020202020204" pitchFamily="34" charset="0"/>
                <a:cs typeface="Arial" panose="020B0604020202020204" pitchFamily="34" charset="0"/>
              </a:rPr>
              <a:t>'</a:t>
            </a:r>
            <a:r>
              <a:rPr lang="en-IN" dirty="0">
                <a:solidFill>
                  <a:srgbClr val="999999"/>
                </a:solidFill>
                <a:latin typeface="Arial" panose="020B0604020202020204" pitchFamily="34" charset="0"/>
                <a:cs typeface="Arial" panose="020B0604020202020204" pitchFamily="34" charset="0"/>
              </a:rPr>
              <a:t>]</a:t>
            </a:r>
            <a:endParaRPr lang="en-IN" dirty="0">
              <a:latin typeface="Arial" panose="020B0604020202020204" pitchFamily="34" charset="0"/>
              <a:cs typeface="Arial" panose="020B0604020202020204" pitchFamily="34" charset="0"/>
            </a:endParaRPr>
          </a:p>
        </p:txBody>
      </p:sp>
      <p:sp>
        <p:nvSpPr>
          <p:cNvPr id="6" name="Rectangle 5"/>
          <p:cNvSpPr/>
          <p:nvPr/>
        </p:nvSpPr>
        <p:spPr>
          <a:xfrm>
            <a:off x="334566" y="1732676"/>
            <a:ext cx="11593288" cy="1477328"/>
          </a:xfrm>
          <a:prstGeom prst="rect">
            <a:avLst/>
          </a:prstGeom>
        </p:spPr>
        <p:txBody>
          <a:bodyPr wrap="square">
            <a:spAutoFit/>
          </a:bodyPr>
          <a:lstStyle/>
          <a:p>
            <a:pPr marL="285750" indent="-285750">
              <a:buFont typeface="Arial" panose="020B0604020202020204" pitchFamily="34" charset="0"/>
              <a:buChar char="•"/>
            </a:pPr>
            <a:r>
              <a:rPr lang="en-IN" b="1" dirty="0">
                <a:latin typeface="Palatino Linotype" panose="02040502050505030304" pitchFamily="18" charset="0"/>
              </a:rPr>
              <a:t>VIRTUAL</a:t>
            </a:r>
            <a:r>
              <a:rPr lang="en-IN" dirty="0">
                <a:latin typeface="Palatino Linotype" panose="02040502050505030304" pitchFamily="18" charset="0"/>
              </a:rPr>
              <a:t>: Column values are not stored, but are evaluated when rows are read, immediately after any BEFORE triggers. A virtual column takes no storage.</a:t>
            </a:r>
          </a:p>
          <a:p>
            <a:endParaRPr lang="en-IN"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STORED</a:t>
            </a:r>
            <a:r>
              <a:rPr lang="en-IN" dirty="0">
                <a:latin typeface="Palatino Linotype" panose="02040502050505030304" pitchFamily="18" charset="0"/>
              </a:rPr>
              <a:t>: Column values are evaluated and stored when rows are inserted or updated. A stored column does require storage space and can be indexed.</a:t>
            </a:r>
          </a:p>
        </p:txBody>
      </p:sp>
      <p:sp>
        <p:nvSpPr>
          <p:cNvPr id="11" name="Rectangle 10"/>
          <p:cNvSpPr/>
          <p:nvPr/>
        </p:nvSpPr>
        <p:spPr>
          <a:xfrm>
            <a:off x="550590" y="3429000"/>
            <a:ext cx="8818295" cy="830997"/>
          </a:xfrm>
          <a:prstGeom prst="rect">
            <a:avLst/>
          </a:prstGeom>
        </p:spPr>
        <p:txBody>
          <a:bodyPr wrap="square">
            <a:spAutoFit/>
          </a:bodyPr>
          <a:lstStyle/>
          <a:p>
            <a:r>
              <a:rPr lang="en-US" sz="2200" dirty="0">
                <a:solidFill>
                  <a:srgbClr val="FF0000"/>
                </a:solidFill>
                <a:latin typeface="Palatino Linotype" panose="02040502050505030304" pitchFamily="18" charset="0"/>
                <a:cs typeface="Arial" panose="020B0604020202020204" pitchFamily="34" charset="0"/>
              </a:rPr>
              <a:t>Note:</a:t>
            </a:r>
          </a:p>
          <a:p>
            <a:endParaRPr lang="en-US" sz="800" dirty="0">
              <a:solidFill>
                <a:schemeClr val="bg2">
                  <a:lumMod val="10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solidFill>
                  <a:schemeClr val="bg2">
                    <a:lumMod val="10000"/>
                  </a:schemeClr>
                </a:solidFill>
                <a:latin typeface="Palatino Linotype" panose="02040502050505030304" pitchFamily="18" charset="0"/>
                <a:cs typeface="Arial" panose="020B0604020202020204" pitchFamily="34" charset="0"/>
              </a:rPr>
              <a:t>The default is </a:t>
            </a:r>
            <a:r>
              <a:rPr lang="en-IN" b="1" dirty="0">
                <a:solidFill>
                  <a:schemeClr val="bg2">
                    <a:lumMod val="10000"/>
                  </a:schemeClr>
                </a:solidFill>
                <a:latin typeface="Palatino Linotype" panose="02040502050505030304" pitchFamily="18" charset="0"/>
                <a:cs typeface="Arial" panose="020B0604020202020204" pitchFamily="34" charset="0"/>
              </a:rPr>
              <a:t>VIRTUAL</a:t>
            </a:r>
            <a:r>
              <a:rPr lang="en-IN" dirty="0">
                <a:solidFill>
                  <a:schemeClr val="bg2">
                    <a:lumMod val="10000"/>
                  </a:schemeClr>
                </a:solidFill>
                <a:latin typeface="Palatino Linotype" panose="02040502050505030304" pitchFamily="18" charset="0"/>
                <a:cs typeface="Arial" panose="020B0604020202020204" pitchFamily="34" charset="0"/>
              </a:rPr>
              <a:t> if neither keyword is specified.</a:t>
            </a:r>
          </a:p>
        </p:txBody>
      </p:sp>
      <p:sp>
        <p:nvSpPr>
          <p:cNvPr id="8" name="Rectangle 7">
            <a:extLst>
              <a:ext uri="{FF2B5EF4-FFF2-40B4-BE49-F238E27FC236}">
                <a16:creationId xmlns:a16="http://schemas.microsoft.com/office/drawing/2014/main" xmlns="" id="{F754D82B-CFC1-409B-9CD0-598A9BCF5EFF}"/>
              </a:ext>
            </a:extLst>
          </p:cNvPr>
          <p:cNvSpPr/>
          <p:nvPr/>
        </p:nvSpPr>
        <p:spPr>
          <a:xfrm>
            <a:off x="533297" y="4437112"/>
            <a:ext cx="5993957"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generated</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always</a:t>
            </a:r>
            <a:r>
              <a:rPr lang="en-IN" dirty="0">
                <a:solidFill>
                  <a:schemeClr val="accent6">
                    <a:lumMod val="50000"/>
                  </a:schemeClr>
                </a:solidFill>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as</a:t>
            </a:r>
            <a:r>
              <a:rPr lang="en-IN" dirty="0">
                <a:solidFill>
                  <a:schemeClr val="accent6">
                    <a:lumMod val="50000"/>
                  </a:schemeClr>
                </a:solidFill>
                <a:latin typeface="Liberation Mono"/>
                <a:cs typeface="Arial" panose="020B0604020202020204" pitchFamily="34" charset="0"/>
              </a:rPr>
              <a:t> </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ea typeface="Verdana" panose="020B0604030504040204" pitchFamily="34" charset="0"/>
                <a:cs typeface="Arial" panose="020B0604020202020204" pitchFamily="34" charset="0"/>
              </a:rPr>
              <a:t>virtual</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pic>
        <p:nvPicPr>
          <p:cNvPr id="7" name="Picture 6">
            <a:extLst>
              <a:ext uri="{FF2B5EF4-FFF2-40B4-BE49-F238E27FC236}">
                <a16:creationId xmlns:a16="http://schemas.microsoft.com/office/drawing/2014/main" xmlns="" id="{C9E75663-51A9-4FAB-B301-C310C91CF86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C8096D2C-D779-4003-9580-DB6C615E972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9350128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visible / invisible columns</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xmlns="" id="{18B8FA65-62AC-479D-B0BF-F2E908D2CF43}"/>
              </a:ext>
            </a:extLst>
          </p:cNvPr>
          <p:cNvSpPr/>
          <p:nvPr/>
        </p:nvSpPr>
        <p:spPr>
          <a:xfrm>
            <a:off x="353316" y="3285004"/>
            <a:ext cx="11429782" cy="646247"/>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Columns are visible by default. To explicitly specify visibility for a new column, use a VISIBLE or INVISIBLE keyword as part of the column definition for CREATE TABLE or ALTER TABLE.</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xmlns="" id="{33F262B4-69B8-4A4E-89B3-0E81DE60D46C}"/>
              </a:ext>
            </a:extLst>
          </p:cNvPr>
          <p:cNvSpPr/>
          <p:nvPr/>
        </p:nvSpPr>
        <p:spPr>
          <a:xfrm>
            <a:off x="353315" y="4482302"/>
            <a:ext cx="11429782" cy="1538683"/>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An invisible column is normally hidden to queries, but can be accessed if explicitly referenced. Prior to MySQL 8.0.23, all columns are visible.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A table must have at least one visible column. Attempting to make all columns invisible produces an error.</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SELECT * does not include invisible columns.</a:t>
            </a:r>
          </a:p>
        </p:txBody>
      </p:sp>
      <p:pic>
        <p:nvPicPr>
          <p:cNvPr id="6" name="Picture 5">
            <a:extLst>
              <a:ext uri="{FF2B5EF4-FFF2-40B4-BE49-F238E27FC236}">
                <a16:creationId xmlns:a16="http://schemas.microsoft.com/office/drawing/2014/main" xmlns="" id="{BD6BB3B1-0A7E-4974-BD15-FFF26D37072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46CB375C-B629-430B-894F-3F29B7953C23}"/>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41413985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invisible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xmlns="" id="{B1DFC59C-88B8-4B44-B53E-C1F66AE3CC4E}"/>
              </a:ext>
            </a:extLst>
          </p:cNvPr>
          <p:cNvSpPr/>
          <p:nvPr/>
        </p:nvSpPr>
        <p:spPr>
          <a:xfrm>
            <a:off x="173162" y="1689436"/>
            <a:ext cx="5202057" cy="2031061"/>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employee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firstName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salary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commission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a:t>
            </a:r>
          </a:p>
          <a:p>
            <a:r>
              <a:rPr lang="en-IN" dirty="0">
                <a:latin typeface="Liberation Mono"/>
                <a:cs typeface="Arial" panose="020B0604020202020204" pitchFamily="34" charset="0"/>
              </a:rPr>
              <a:t>      total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DEFAULT</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salary + commission</a:t>
            </a:r>
            <a:r>
              <a:rPr lang="en-IN" dirty="0">
                <a:solidFill>
                  <a:schemeClr val="bg1">
                    <a:lumMod val="65000"/>
                  </a:schemeClr>
                </a:solidFill>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INVISIBLE</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xmlns="" id="{E122D950-8619-48F6-B61E-001A4215961E}"/>
              </a:ext>
            </a:extLst>
          </p:cNvPr>
          <p:cNvSpPr/>
          <p:nvPr/>
        </p:nvSpPr>
        <p:spPr>
          <a:xfrm>
            <a:off x="334522" y="4170973"/>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4700, -700);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3400, NULL);</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3200, 250);</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employee (firstName, salary, commission)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2600, 0);</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 (firstName, salary, commission)</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4500, 300);</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xmlns=""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INVISIBLE</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xmlns="" id="{6ECA95C0-760E-4F1E-8B51-2373B8B7181D}"/>
              </a:ext>
            </a:extLst>
          </p:cNvPr>
          <p:cNvSpPr txBox="1"/>
          <p:nvPr/>
        </p:nvSpPr>
        <p:spPr>
          <a:xfrm>
            <a:off x="334522" y="5948952"/>
            <a:ext cx="6092931" cy="369284"/>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employee</a:t>
            </a:r>
            <a:r>
              <a:rPr lang="en-IN" dirty="0">
                <a:latin typeface="Liberation Mono"/>
                <a:cs typeface="Arial" panose="020B0604020202020204" pitchFamily="34" charset="0"/>
              </a:rPr>
              <a:t>;</a:t>
            </a:r>
            <a:endParaRPr lang="en-IN" dirty="0"/>
          </a:p>
        </p:txBody>
      </p:sp>
      <p:pic>
        <p:nvPicPr>
          <p:cNvPr id="7" name="Picture 6">
            <a:extLst>
              <a:ext uri="{FF2B5EF4-FFF2-40B4-BE49-F238E27FC236}">
                <a16:creationId xmlns:a16="http://schemas.microsoft.com/office/drawing/2014/main" xmlns="" id="{72449F22-F512-41D6-BB44-FF44628F965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9AF5611B-EFE2-485C-A4E2-018B0A761771}"/>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294213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03940" y="2370722"/>
            <a:ext cx="11782532" cy="914281"/>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varbinary column</a:t>
            </a:r>
            <a:endParaRPr lang="en-US" sz="4800" dirty="0">
              <a:solidFill>
                <a:srgbClr val="DC525C"/>
              </a:solidFill>
              <a:latin typeface="Segoe UI Light" panose="020B0502040204020203" pitchFamily="34" charset="0"/>
              <a:cs typeface="Segoe UI Light" panose="020B0502040204020203" pitchFamily="34" charset="0"/>
            </a:endParaRPr>
          </a:p>
        </p:txBody>
      </p:sp>
      <p:sp>
        <p:nvSpPr>
          <p:cNvPr id="4" name="Rectangle 3">
            <a:extLst>
              <a:ext uri="{FF2B5EF4-FFF2-40B4-BE49-F238E27FC236}">
                <a16:creationId xmlns:a16="http://schemas.microsoft.com/office/drawing/2014/main" xmlns="" id="{18B8FA65-62AC-479D-B0BF-F2E908D2CF43}"/>
              </a:ext>
            </a:extLst>
          </p:cNvPr>
          <p:cNvSpPr/>
          <p:nvPr/>
        </p:nvSpPr>
        <p:spPr>
          <a:xfrm>
            <a:off x="353316" y="3285004"/>
            <a:ext cx="11429782" cy="369284"/>
          </a:xfrm>
          <a:prstGeom prst="rect">
            <a:avLst/>
          </a:prstGeom>
          <a:noFill/>
        </p:spPr>
        <p:txBody>
          <a:bodyPr wrap="square">
            <a:spAutoFit/>
          </a:bodyPr>
          <a:lstStyle/>
          <a:p>
            <a:pPr algn="just"/>
            <a:r>
              <a:rPr lang="en-US" dirty="0">
                <a:latin typeface="Palatino Linotype" panose="02040502050505030304" pitchFamily="18" charset="0"/>
                <a:cs typeface="Arial" panose="020B0604020202020204" pitchFamily="34" charset="0"/>
              </a:rPr>
              <a:t>TODO</a:t>
            </a:r>
            <a:endParaRPr lang="en-IN" dirty="0">
              <a:latin typeface="Palatino Linotype" panose="02040502050505030304" pitchFamily="18" charset="0"/>
              <a:cs typeface="Arial" panose="020B0604020202020204" pitchFamily="34" charset="0"/>
            </a:endParaRPr>
          </a:p>
        </p:txBody>
      </p:sp>
      <p:sp>
        <p:nvSpPr>
          <p:cNvPr id="5" name="Rectangle 4">
            <a:extLst>
              <a:ext uri="{FF2B5EF4-FFF2-40B4-BE49-F238E27FC236}">
                <a16:creationId xmlns:a16="http://schemas.microsoft.com/office/drawing/2014/main" xmlns="" id="{33F262B4-69B8-4A4E-89B3-0E81DE60D46C}"/>
              </a:ext>
            </a:extLst>
          </p:cNvPr>
          <p:cNvSpPr/>
          <p:nvPr/>
        </p:nvSpPr>
        <p:spPr>
          <a:xfrm>
            <a:off x="353315" y="4482302"/>
            <a:ext cx="11429782" cy="1261720"/>
          </a:xfrm>
          <a:prstGeom prst="rect">
            <a:avLst/>
          </a:prstGeom>
          <a:solidFill>
            <a:schemeClr val="bg1"/>
          </a:solidFill>
        </p:spPr>
        <p:txBody>
          <a:bodyPr wrap="square">
            <a:spAutoFit/>
          </a:bodyPr>
          <a:lstStyle/>
          <a:p>
            <a:r>
              <a:rPr lang="en-IN" sz="2200" dirty="0">
                <a:solidFill>
                  <a:srgbClr val="FF0000"/>
                </a:solidFill>
                <a:latin typeface="Arial" panose="020B0604020202020204" pitchFamily="34" charset="0"/>
                <a:cs typeface="Arial" panose="020B0604020202020204" pitchFamily="34" charset="0"/>
              </a:rPr>
              <a:t>Note:</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endParaRPr lang="en-IN" dirty="0">
              <a:solidFill>
                <a:schemeClr val="bg2">
                  <a:lumMod val="10000"/>
                </a:schemeClr>
              </a:solidFill>
              <a:latin typeface="Arial" panose="020B0604020202020204" pitchFamily="34" charset="0"/>
              <a:cs typeface="Arial" panose="020B0604020202020204" pitchFamily="34" charset="0"/>
            </a:endParaRPr>
          </a:p>
          <a:p>
            <a:pPr marL="342866" indent="-342866">
              <a:buFont typeface="Arial" panose="020B0604020202020204" pitchFamily="34" charset="0"/>
              <a:buChar char="•"/>
            </a:pPr>
            <a:r>
              <a:rPr lang="en-US" dirty="0">
                <a:solidFill>
                  <a:schemeClr val="bg2">
                    <a:lumMod val="10000"/>
                  </a:schemeClr>
                </a:solidFill>
                <a:latin typeface="Arial" panose="020B0604020202020204" pitchFamily="34" charset="0"/>
                <a:cs typeface="Arial" panose="020B0604020202020204" pitchFamily="34" charset="0"/>
              </a:rPr>
              <a:t>TODO</a:t>
            </a:r>
          </a:p>
        </p:txBody>
      </p:sp>
      <p:pic>
        <p:nvPicPr>
          <p:cNvPr id="6" name="Picture 5">
            <a:extLst>
              <a:ext uri="{FF2B5EF4-FFF2-40B4-BE49-F238E27FC236}">
                <a16:creationId xmlns:a16="http://schemas.microsoft.com/office/drawing/2014/main" xmlns="" id="{1D109597-2139-4FBF-A823-F12DD80E82F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B23BBED6-5FF0-4F2D-8ED0-EDA074658808}"/>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832331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1896815"/>
            <a:ext cx="8838049" cy="1676182"/>
          </a:xfrm>
          <a:prstGeom prst="rect">
            <a:avLst/>
          </a:prstGeom>
        </p:spPr>
        <p:txBody>
          <a:bodyPr>
            <a:noAutofit/>
          </a:bodyPr>
          <a:lstStyle>
            <a:defPPr>
              <a:defRPr lang="en-US"/>
            </a:defPPr>
            <a:lvl1pPr lvl="0" algn="ctr">
              <a:spcBef>
                <a:spcPct val="0"/>
              </a:spcBef>
              <a:defRPr sz="4800">
                <a:latin typeface="Arial" pitchFamily="34" charset="0"/>
                <a:cs typeface="Arial" pitchFamily="34" charset="0"/>
              </a:defRPr>
            </a:lvl1pPr>
          </a:lstStyle>
          <a:p>
            <a:r>
              <a:rPr lang="en-IN" dirty="0">
                <a:solidFill>
                  <a:srgbClr val="DC525C"/>
                </a:solidFill>
                <a:latin typeface="Segoe UI Light" panose="020B0502040204020203" pitchFamily="34" charset="0"/>
                <a:cs typeface="Segoe UI Light" panose="020B0502040204020203" pitchFamily="34" charset="0"/>
              </a:rPr>
              <a:t>File System </a:t>
            </a:r>
          </a:p>
          <a:p>
            <a:r>
              <a:rPr lang="en-IN" dirty="0">
                <a:solidFill>
                  <a:srgbClr val="DC525C"/>
                </a:solidFill>
                <a:latin typeface="Segoe UI Light" panose="020B0502040204020203" pitchFamily="34" charset="0"/>
                <a:cs typeface="Segoe UI Light" panose="020B0502040204020203" pitchFamily="34" charset="0"/>
              </a:rPr>
              <a:t>vs </a:t>
            </a:r>
          </a:p>
          <a:p>
            <a:r>
              <a:rPr lang="en-IN" dirty="0">
                <a:solidFill>
                  <a:srgbClr val="DC525C"/>
                </a:solidFill>
                <a:latin typeface="Segoe UI Light" panose="020B0502040204020203" pitchFamily="34" charset="0"/>
                <a:cs typeface="Segoe UI Light" panose="020B0502040204020203" pitchFamily="34" charset="0"/>
              </a:rPr>
              <a:t>DBMS</a:t>
            </a:r>
            <a:endParaRPr lang="en-US" dirty="0">
              <a:solidFill>
                <a:srgbClr val="DC525C"/>
              </a:solidFill>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xmlns="" id="{E363A54F-8C67-4BC5-9DA7-415C81521D3D}"/>
              </a:ext>
            </a:extLst>
          </p:cNvPr>
          <p:cNvSpPr/>
          <p:nvPr/>
        </p:nvSpPr>
        <p:spPr>
          <a:xfrm>
            <a:off x="804471" y="1052736"/>
            <a:ext cx="8711833" cy="400058"/>
          </a:xfrm>
          <a:prstGeom prst="rect">
            <a:avLst/>
          </a:prstGeom>
        </p:spPr>
        <p:txBody>
          <a:bodyPr wrap="square">
            <a:spAutoFit/>
          </a:bodyPr>
          <a:lstStyle/>
          <a:p>
            <a:r>
              <a:rPr lang="en-US" sz="2000" dirty="0">
                <a:solidFill>
                  <a:srgbClr val="444444"/>
                </a:solidFill>
                <a:latin typeface="Verdana" panose="020B0604030504040204" pitchFamily="34" charset="0"/>
              </a:rPr>
              <a:t>File Systems is the traditional way to keep your data organized. </a:t>
            </a:r>
            <a:endParaRPr lang="en-IN" sz="2000" dirty="0"/>
          </a:p>
        </p:txBody>
      </p:sp>
      <p:pic>
        <p:nvPicPr>
          <p:cNvPr id="5" name="Picture 4">
            <a:extLst>
              <a:ext uri="{FF2B5EF4-FFF2-40B4-BE49-F238E27FC236}">
                <a16:creationId xmlns:a16="http://schemas.microsoft.com/office/drawing/2014/main" xmlns="" id="{A8B90FD7-B8ED-42E4-A322-90E6EA33FF0F}"/>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7" name="Footer Placeholder 2">
            <a:extLst>
              <a:ext uri="{FF2B5EF4-FFF2-40B4-BE49-F238E27FC236}">
                <a16:creationId xmlns:a16="http://schemas.microsoft.com/office/drawing/2014/main" xmlns="" id="{25E03D1B-7A7D-463B-8E68-80BAD39142C2}"/>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11484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397" y="451"/>
            <a:ext cx="9141620" cy="584699"/>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varbinary column</a:t>
            </a:r>
            <a:endParaRPr lang="en-IN" sz="3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xmlns="" id="{B1DFC59C-88B8-4B44-B53E-C1F66AE3CC4E}"/>
              </a:ext>
            </a:extLst>
          </p:cNvPr>
          <p:cNvSpPr/>
          <p:nvPr/>
        </p:nvSpPr>
        <p:spPr>
          <a:xfrm>
            <a:off x="173162" y="1689435"/>
            <a:ext cx="5202057" cy="147713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cs typeface="Arial" panose="020B0604020202020204" pitchFamily="34"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cs typeface="Arial" panose="020B0604020202020204" pitchFamily="34" charset="0"/>
              </a:rPr>
              <a:t>TABLE</a:t>
            </a:r>
            <a:r>
              <a:rPr lang="en-IN" dirty="0">
                <a:latin typeface="Liberation Mono"/>
                <a:cs typeface="Arial" panose="020B0604020202020204" pitchFamily="34" charset="0"/>
              </a:rPr>
              <a:t> login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 </a:t>
            </a:r>
            <a:r>
              <a:rPr lang="en-IN" dirty="0">
                <a:solidFill>
                  <a:srgbClr val="0077AA"/>
                </a:solidFill>
                <a:latin typeface="Liberation Mono"/>
                <a:cs typeface="Arial" panose="020B0604020202020204" pitchFamily="34" charset="0"/>
              </a:rPr>
              <a:t>AUTO_INCREMENT </a:t>
            </a:r>
            <a:r>
              <a:rPr lang="en-IN" dirty="0">
                <a:solidFill>
                  <a:srgbClr val="C00000"/>
                </a:solidFill>
                <a:latin typeface="Liberation Mono"/>
                <a:cs typeface="Arial" panose="020B0604020202020204" pitchFamily="34" charset="0"/>
              </a:rPr>
              <a:t>PRIMARY 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VARBINARY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endParaRPr lang="en-IN" dirty="0">
              <a:solidFill>
                <a:srgbClr val="834689"/>
              </a:solidFill>
              <a:latin typeface="Liberation Mono"/>
              <a:cs typeface="Arial" panose="020B0604020202020204" pitchFamily="34" charset="0"/>
            </a:endParaRP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cs typeface="Arial" panose="020B0604020202020204" pitchFamily="34" charset="0"/>
            </a:endParaRPr>
          </a:p>
        </p:txBody>
      </p:sp>
      <p:sp>
        <p:nvSpPr>
          <p:cNvPr id="12" name="Rectangle 11">
            <a:extLst>
              <a:ext uri="{FF2B5EF4-FFF2-40B4-BE49-F238E27FC236}">
                <a16:creationId xmlns:a16="http://schemas.microsoft.com/office/drawing/2014/main" xmlns="" id="{E122D950-8619-48F6-B61E-001A4215961E}"/>
              </a:ext>
            </a:extLst>
          </p:cNvPr>
          <p:cNvSpPr/>
          <p:nvPr/>
        </p:nvSpPr>
        <p:spPr>
          <a:xfrm>
            <a:off x="334522" y="3357001"/>
            <a:ext cx="11160580" cy="1477136"/>
          </a:xfrm>
          <a:prstGeom prst="rect">
            <a:avLst/>
          </a:prstGeom>
        </p:spPr>
        <p:txBody>
          <a:bodyPr wrap="square">
            <a:spAutoFit/>
          </a:bodyPr>
          <a:lstStyle/>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'ram'</a:t>
            </a:r>
            <a:r>
              <a:rPr lang="en-IN" dirty="0">
                <a:latin typeface="Liberation Mono"/>
                <a:cs typeface="Arial" panose="020B0604020202020204" pitchFamily="34" charset="0"/>
              </a:rPr>
              <a:t>, </a:t>
            </a:r>
            <a:r>
              <a:rPr lang="en-IN" dirty="0">
                <a:solidFill>
                  <a:srgbClr val="669900"/>
                </a:solidFill>
                <a:latin typeface="Liberation Mono"/>
              </a:rPr>
              <a:t>'ram@123'</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'pankaj'</a:t>
            </a:r>
            <a:r>
              <a:rPr lang="en-IN" dirty="0">
                <a:latin typeface="Liberation Mono"/>
                <a:cs typeface="Arial" panose="020B0604020202020204" pitchFamily="34" charset="0"/>
              </a:rPr>
              <a:t>, </a:t>
            </a:r>
            <a:r>
              <a:rPr lang="en-IN" dirty="0">
                <a:solidFill>
                  <a:srgbClr val="669900"/>
                </a:solidFill>
                <a:latin typeface="Liberation Mono"/>
              </a:rPr>
              <a:t>'pankaj'</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'rajan'</a:t>
            </a:r>
            <a:r>
              <a:rPr lang="en-IN" dirty="0">
                <a:latin typeface="Liberation Mono"/>
                <a:cs typeface="Arial" panose="020B0604020202020204" pitchFamily="34" charset="0"/>
              </a:rPr>
              <a:t>, </a:t>
            </a:r>
            <a:r>
              <a:rPr lang="en-IN" dirty="0">
                <a:solidFill>
                  <a:srgbClr val="669900"/>
                </a:solidFill>
                <a:latin typeface="Liberation Mono"/>
              </a:rPr>
              <a:t>'rajan'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IN" dirty="0">
                <a:solidFill>
                  <a:srgbClr val="0077AA"/>
                </a:solidFill>
                <a:latin typeface="Liberation Mono"/>
                <a:cs typeface="Arial" panose="020B0604020202020204" pitchFamily="34" charset="0"/>
              </a:rPr>
              <a:t>INSERT</a:t>
            </a:r>
            <a:r>
              <a:rPr lang="en-IN" dirty="0">
                <a:latin typeface="Liberation Mono"/>
                <a:cs typeface="Arial" panose="020B0604020202020204" pitchFamily="34" charset="0"/>
              </a:rPr>
              <a:t> </a:t>
            </a:r>
            <a:r>
              <a:rPr lang="en-IN" dirty="0">
                <a:solidFill>
                  <a:srgbClr val="0077AA"/>
                </a:solidFill>
                <a:latin typeface="Liberation Mono"/>
                <a:cs typeface="Arial" panose="020B0604020202020204" pitchFamily="34" charset="0"/>
              </a:rPr>
              <a:t>INTO</a:t>
            </a:r>
            <a:r>
              <a:rPr lang="en-IN" dirty="0">
                <a:latin typeface="Liberation Mono"/>
                <a:cs typeface="Arial" panose="020B0604020202020204" pitchFamily="34" charset="0"/>
              </a:rPr>
              <a:t> login(userName, password) </a:t>
            </a:r>
            <a:r>
              <a:rPr lang="en-IN" dirty="0">
                <a:solidFill>
                  <a:srgbClr val="0077AA"/>
                </a:solidFill>
                <a:latin typeface="Liberation Mono"/>
                <a:cs typeface="Arial" panose="020B0604020202020204" pitchFamily="34" charset="0"/>
              </a:rPr>
              <a:t>VALUES</a:t>
            </a:r>
            <a:r>
              <a:rPr lang="en-IN" dirty="0">
                <a:latin typeface="Liberation Mono"/>
                <a:cs typeface="Arial" panose="020B0604020202020204" pitchFamily="34" charset="0"/>
              </a:rPr>
              <a:t>(</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 </a:t>
            </a:r>
            <a:r>
              <a:rPr lang="en-IN" dirty="0">
                <a:solidFill>
                  <a:srgbClr val="669900"/>
                </a:solidFill>
                <a:latin typeface="Liberation Mono"/>
              </a:rPr>
              <a:t>'</a:t>
            </a:r>
            <a:r>
              <a:rPr lang="en-IN" dirty="0" err="1">
                <a:solidFill>
                  <a:srgbClr val="669900"/>
                </a:solidFill>
                <a:latin typeface="Liberation Mono"/>
              </a:rPr>
              <a:t>ninad</a:t>
            </a:r>
            <a:r>
              <a:rPr lang="en-IN" dirty="0">
                <a:solidFill>
                  <a:srgbClr val="669900"/>
                </a:solidFill>
                <a:latin typeface="Liberation Mono"/>
              </a:rPr>
              <a:t>'</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INSERT</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INTO</a:t>
            </a:r>
            <a:r>
              <a:rPr lang="en-US" dirty="0">
                <a:latin typeface="Liberation Mono"/>
                <a:cs typeface="Arial" panose="020B0604020202020204" pitchFamily="34" charset="0"/>
              </a:rPr>
              <a:t> </a:t>
            </a:r>
            <a:r>
              <a:rPr lang="en-IN" dirty="0">
                <a:latin typeface="Liberation Mono"/>
                <a:cs typeface="Arial" panose="020B0604020202020204" pitchFamily="34" charset="0"/>
              </a:rPr>
              <a:t>login(userName, password)</a:t>
            </a:r>
            <a:r>
              <a:rPr lang="en-US" dirty="0">
                <a:latin typeface="Liberation Mono"/>
                <a:cs typeface="Arial" panose="020B0604020202020204" pitchFamily="34" charset="0"/>
              </a:rPr>
              <a:t> </a:t>
            </a:r>
            <a:r>
              <a:rPr lang="en-US" dirty="0">
                <a:solidFill>
                  <a:srgbClr val="0077AA"/>
                </a:solidFill>
                <a:latin typeface="Liberation Mono"/>
                <a:cs typeface="Arial" panose="020B0604020202020204" pitchFamily="34" charset="0"/>
              </a:rPr>
              <a:t>VALUES</a:t>
            </a:r>
            <a:r>
              <a:rPr lang="en-US" dirty="0">
                <a:latin typeface="Liberation Mono"/>
                <a:cs typeface="Arial" panose="020B0604020202020204" pitchFamily="34" charset="0"/>
              </a:rPr>
              <a:t>(</a:t>
            </a:r>
            <a:r>
              <a:rPr lang="en-US" dirty="0">
                <a:solidFill>
                  <a:srgbClr val="669900"/>
                </a:solidFill>
                <a:latin typeface="Liberation Mono"/>
              </a:rPr>
              <a:t>'omkar'</a:t>
            </a:r>
            <a:r>
              <a:rPr lang="en-US" dirty="0">
                <a:latin typeface="Liberation Mono"/>
                <a:cs typeface="Arial" panose="020B0604020202020204" pitchFamily="34" charset="0"/>
              </a:rPr>
              <a:t>, </a:t>
            </a:r>
            <a:r>
              <a:rPr lang="en-US" dirty="0">
                <a:solidFill>
                  <a:srgbClr val="669900"/>
                </a:solidFill>
                <a:latin typeface="Liberation Mono"/>
              </a:rPr>
              <a:t>'omkar'</a:t>
            </a:r>
            <a:r>
              <a:rPr lang="en-US" dirty="0">
                <a:latin typeface="Liberation Mono"/>
                <a:cs typeface="Arial" panose="020B0604020202020204" pitchFamily="34" charset="0"/>
              </a:rPr>
              <a:t>);</a:t>
            </a:r>
            <a:endParaRPr lang="en-IN" dirty="0">
              <a:latin typeface="Liberation Mono"/>
              <a:cs typeface="Arial" panose="020B0604020202020204" pitchFamily="34" charset="0"/>
            </a:endParaRPr>
          </a:p>
        </p:txBody>
      </p:sp>
      <p:sp>
        <p:nvSpPr>
          <p:cNvPr id="3" name="Rectangle 2">
            <a:extLst>
              <a:ext uri="{FF2B5EF4-FFF2-40B4-BE49-F238E27FC236}">
                <a16:creationId xmlns:a16="http://schemas.microsoft.com/office/drawing/2014/main" xmlns="" id="{8EFBF691-7F56-402B-B2C0-896FDDAEE4AA}"/>
              </a:ext>
            </a:extLst>
          </p:cNvPr>
          <p:cNvSpPr/>
          <p:nvPr/>
        </p:nvSpPr>
        <p:spPr>
          <a:xfrm>
            <a:off x="334524" y="909048"/>
            <a:ext cx="8787545" cy="369284"/>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dirty="0">
                <a:solidFill>
                  <a:srgbClr val="834689"/>
                </a:solidFill>
                <a:latin typeface="Liberation Mono"/>
                <a:cs typeface="Arial" panose="020B0604020202020204" pitchFamily="34" charset="0"/>
              </a:rPr>
              <a:t>VARBINARY</a:t>
            </a:r>
            <a:endParaRPr lang="en-IN" dirty="0">
              <a:solidFill>
                <a:srgbClr val="0077AA"/>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xmlns="" id="{6ECA95C0-760E-4F1E-8B51-2373B8B7181D}"/>
              </a:ext>
            </a:extLst>
          </p:cNvPr>
          <p:cNvSpPr txBox="1"/>
          <p:nvPr/>
        </p:nvSpPr>
        <p:spPr>
          <a:xfrm>
            <a:off x="334522" y="5084969"/>
            <a:ext cx="6092931" cy="646247"/>
          </a:xfrm>
          <a:prstGeom prst="rect">
            <a:avLst/>
          </a:prstGeom>
          <a:noFill/>
        </p:spPr>
        <p:txBody>
          <a:bodyPr wrap="square">
            <a:spAutoFit/>
          </a:bodyPr>
          <a:lstStyle/>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 </a:t>
            </a:r>
            <a:r>
              <a:rPr lang="en-US" dirty="0">
                <a:latin typeface="Liberation Mono"/>
                <a:cs typeface="Arial" panose="020B0604020202020204" pitchFamily="34" charset="0"/>
              </a:rPr>
              <a:t>*</a:t>
            </a:r>
            <a:r>
              <a:rPr lang="en-US" dirty="0">
                <a:solidFill>
                  <a:srgbClr val="0077AA"/>
                </a:solidFill>
                <a:latin typeface="Liberation Mono"/>
                <a:cs typeface="Arial" panose="020B0604020202020204" pitchFamily="34" charset="0"/>
              </a:rPr>
              <a:t> FROM</a:t>
            </a:r>
            <a:r>
              <a:rPr lang="en-US" dirty="0">
                <a:latin typeface="Liberation Mono"/>
                <a:cs typeface="Arial" panose="020B0604020202020204" pitchFamily="34" charset="0"/>
              </a:rPr>
              <a:t> login</a:t>
            </a:r>
            <a:r>
              <a:rPr lang="en-IN" dirty="0">
                <a:latin typeface="Liberation Mono"/>
                <a:cs typeface="Arial" panose="020B0604020202020204" pitchFamily="34" charset="0"/>
              </a:rPr>
              <a:t>;</a:t>
            </a:r>
          </a:p>
          <a:p>
            <a:pPr marL="285721" indent="-285721">
              <a:buFont typeface="Arial" panose="020B0604020202020204" pitchFamily="34" charset="0"/>
              <a:buChar char="•"/>
            </a:pPr>
            <a:r>
              <a:rPr lang="en-US" dirty="0">
                <a:solidFill>
                  <a:srgbClr val="0077AA"/>
                </a:solidFill>
                <a:latin typeface="Liberation Mono"/>
                <a:cs typeface="Arial" panose="020B0604020202020204" pitchFamily="34" charset="0"/>
              </a:rPr>
              <a:t>SELECT</a:t>
            </a:r>
            <a:r>
              <a:rPr lang="en-US" dirty="0"/>
              <a:t> username, </a:t>
            </a:r>
            <a:r>
              <a:rPr lang="en-US" dirty="0">
                <a:solidFill>
                  <a:srgbClr val="0077AA"/>
                </a:solidFill>
                <a:latin typeface="Liberation Mono"/>
                <a:cs typeface="Arial" panose="020B0604020202020204" pitchFamily="34" charset="0"/>
              </a:rPr>
              <a:t>CAST</a:t>
            </a:r>
            <a:r>
              <a:rPr lang="en-US" dirty="0"/>
              <a:t>(password as char) </a:t>
            </a:r>
            <a:r>
              <a:rPr lang="en-US" dirty="0">
                <a:solidFill>
                  <a:srgbClr val="0077AA"/>
                </a:solidFill>
                <a:latin typeface="Liberation Mono"/>
                <a:cs typeface="Arial" panose="020B0604020202020204" pitchFamily="34" charset="0"/>
              </a:rPr>
              <a:t>FROM</a:t>
            </a:r>
            <a:r>
              <a:rPr lang="en-US" dirty="0"/>
              <a:t> login;</a:t>
            </a:r>
            <a:endParaRPr lang="en-IN" dirty="0"/>
          </a:p>
        </p:txBody>
      </p:sp>
      <p:pic>
        <p:nvPicPr>
          <p:cNvPr id="7" name="Picture 6">
            <a:extLst>
              <a:ext uri="{FF2B5EF4-FFF2-40B4-BE49-F238E27FC236}">
                <a16:creationId xmlns:a16="http://schemas.microsoft.com/office/drawing/2014/main" xmlns="" id="{240920F8-3BB4-4DBA-A59B-C440656120E4}"/>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Footer Placeholder 2">
            <a:extLst>
              <a:ext uri="{FF2B5EF4-FFF2-40B4-BE49-F238E27FC236}">
                <a16:creationId xmlns:a16="http://schemas.microsoft.com/office/drawing/2014/main" xmlns="" id="{413F851D-BEBE-4E76-9CD2-54F6E02A7BB4}"/>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7531005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ERP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xmlns="" id="{DD385720-947D-4376-BE76-FA4D8AB8D45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8DCC7E0D-0824-4BF4-B109-FF1B8153C92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52185795"/>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ERP</a:t>
            </a:r>
            <a:endParaRPr lang="en-US" sz="2400" dirty="0">
              <a:solidFill>
                <a:srgbClr val="C41A1A"/>
              </a:solidFill>
            </a:endParaRPr>
          </a:p>
        </p:txBody>
      </p:sp>
      <p:sp>
        <p:nvSpPr>
          <p:cNvPr id="2" name="Rectangle 1"/>
          <p:cNvSpPr/>
          <p:nvPr/>
        </p:nvSpPr>
        <p:spPr>
          <a:xfrm>
            <a:off x="238783" y="918324"/>
            <a:ext cx="15119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EMPLOYEE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xmlns="" val="984223749"/>
              </p:ext>
            </p:extLst>
          </p:nvPr>
        </p:nvGraphicFramePr>
        <p:xfrm>
          <a:off x="255606" y="1435384"/>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rPr>
                        <a:t>namelast </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a:effectLst/>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rPr>
                        <a:t>mobile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dirty="0">
                          <a:effectLst/>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6" name="Rectangle 5"/>
          <p:cNvSpPr/>
          <p:nvPr/>
        </p:nvSpPr>
        <p:spPr>
          <a:xfrm>
            <a:off x="6476157" y="918324"/>
            <a:ext cx="1853008"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DEPARTMENT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xmlns="" val="2873845095"/>
              </p:ext>
            </p:extLst>
          </p:nvPr>
        </p:nvGraphicFramePr>
        <p:xfrm>
          <a:off x="5942827" y="1435384"/>
          <a:ext cx="5518702" cy="109728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a:effectLst/>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varchar(10)</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4" name="Rectangle 13"/>
          <p:cNvSpPr/>
          <p:nvPr/>
        </p:nvSpPr>
        <p:spPr>
          <a:xfrm>
            <a:off x="231858" y="4037852"/>
            <a:ext cx="1414170"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PRODUCT </a:t>
            </a:r>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xmlns="" val="2177511296"/>
              </p:ext>
            </p:extLst>
          </p:nvPr>
        </p:nvGraphicFramePr>
        <p:xfrm>
          <a:off x="238784" y="4559586"/>
          <a:ext cx="5518702" cy="111645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rPr>
                        <a:t>varchar(45)</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a:lnSpc>
                          <a:spcPct val="107000"/>
                        </a:lnSpc>
                        <a:spcAft>
                          <a:spcPts val="0"/>
                        </a:spcAft>
                      </a:pPr>
                      <a:r>
                        <a:rPr lang="en-IN" sz="1800" dirty="0">
                          <a:effectLst/>
                        </a:rPr>
                        <a:t>       manufacturer</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3"/>
                  </a:ext>
                </a:extLst>
              </a:tr>
            </a:tbl>
          </a:graphicData>
        </a:graphic>
      </p:graphicFrame>
      <p:sp>
        <p:nvSpPr>
          <p:cNvPr id="16" name="Rectangle 15"/>
          <p:cNvSpPr/>
          <p:nvPr/>
        </p:nvSpPr>
        <p:spPr>
          <a:xfrm>
            <a:off x="6471209" y="4037852"/>
            <a:ext cx="1191352"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REGION </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xmlns="" val="3712269912"/>
              </p:ext>
            </p:extLst>
          </p:nvPr>
        </p:nvGraphicFramePr>
        <p:xfrm>
          <a:off x="5942827" y="4559586"/>
          <a:ext cx="5518702" cy="842137"/>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dirty="0">
                          <a:effectLst/>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a:effectLst/>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a:lnSpc>
                          <a:spcPct val="107000"/>
                        </a:lnSpc>
                        <a:spcAft>
                          <a:spcPts val="0"/>
                        </a:spcAft>
                      </a:pPr>
                      <a:r>
                        <a:rPr lang="en-IN" sz="1800" dirty="0">
                          <a:effectLst/>
                        </a:rPr>
                        <a:t>         varchar(45)</a:t>
                      </a:r>
                      <a:endParaRPr lang="en-US" sz="1800" dirty="0">
                        <a:effectLst/>
                        <a:latin typeface="Arial" panose="020B0604020202020204" pitchFamily="34" charset="0"/>
                        <a:ea typeface="Calibri" panose="020F0502020204030204" pitchFamily="34" charset="0"/>
                        <a:cs typeface="Arial" panose="020B0604020202020204" pitchFamily="34" charset="0"/>
                      </a:endParaRPr>
                    </a:p>
                  </a:txBody>
                  <a:tcPr marL="68571" marR="68571" marT="0" marB="0"/>
                </a:tc>
                <a:extLst>
                  <a:ext uri="{0D108BD9-81ED-4DB2-BD59-A6C34878D82A}">
                    <a16:rowId xmlns:a16="http://schemas.microsoft.com/office/drawing/2014/main" xmlns="" val="10002"/>
                  </a:ext>
                </a:extLst>
              </a:tr>
            </a:tbl>
          </a:graphicData>
        </a:graphic>
      </p:graphicFrame>
      <p:pic>
        <p:nvPicPr>
          <p:cNvPr id="11" name="Picture 10">
            <a:extLst>
              <a:ext uri="{FF2B5EF4-FFF2-40B4-BE49-F238E27FC236}">
                <a16:creationId xmlns:a16="http://schemas.microsoft.com/office/drawing/2014/main" xmlns="" id="{6081AFE7-FDAD-4B00-B082-1B1ABCCF1EA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8" name="Footer Placeholder 2">
            <a:extLst>
              <a:ext uri="{FF2B5EF4-FFF2-40B4-BE49-F238E27FC236}">
                <a16:creationId xmlns:a16="http://schemas.microsoft.com/office/drawing/2014/main" xmlns="" id="{CFD18A89-1EF4-4C7F-AAFE-74BE46F6E2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2719694380"/>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 y="2514600"/>
            <a:ext cx="11723059" cy="707886"/>
          </a:xfrm>
          <a:prstGeom prst="rect">
            <a:avLst/>
          </a:prstGeom>
        </p:spPr>
        <p:txBody>
          <a:bodyPr wrap="square">
            <a:spAutoFit/>
          </a:bodyPr>
          <a:lstStyle/>
          <a:p>
            <a:pPr algn="ctr"/>
            <a:r>
              <a:rPr lang="en-IN" sz="4000" b="1" i="1" dirty="0">
                <a:solidFill>
                  <a:srgbClr val="C41A1A"/>
                </a:solidFill>
                <a:latin typeface="Palatino Linotype" panose="02040502050505030304" pitchFamily="18" charset="0"/>
                <a:cs typeface="Calibri" panose="020F0502020204030204" pitchFamily="34" charset="0"/>
              </a:rPr>
              <a:t>Campus Table structure</a:t>
            </a:r>
            <a:endParaRPr lang="en-US" sz="4000" dirty="0">
              <a:solidFill>
                <a:srgbClr val="C41A1A"/>
              </a:solidFill>
            </a:endParaRPr>
          </a:p>
        </p:txBody>
      </p:sp>
      <p:pic>
        <p:nvPicPr>
          <p:cNvPr id="3" name="Picture 2">
            <a:extLst>
              <a:ext uri="{FF2B5EF4-FFF2-40B4-BE49-F238E27FC236}">
                <a16:creationId xmlns:a16="http://schemas.microsoft.com/office/drawing/2014/main" xmlns="" id="{75C7AB81-9A05-412F-B8ED-207279FE5E1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4" name="Footer Placeholder 2">
            <a:extLst>
              <a:ext uri="{FF2B5EF4-FFF2-40B4-BE49-F238E27FC236}">
                <a16:creationId xmlns:a16="http://schemas.microsoft.com/office/drawing/2014/main" xmlns="" id="{2B112E58-8C5C-464C-908D-DCB5F8BB6AA7}"/>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516017654"/>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xmlns="" val="3016843937"/>
              </p:ext>
            </p:extLst>
          </p:nvPr>
        </p:nvGraphicFramePr>
        <p:xfrm>
          <a:off x="185033" y="1246976"/>
          <a:ext cx="5104736" cy="2057400"/>
        </p:xfrm>
        <a:graphic>
          <a:graphicData uri="http://schemas.openxmlformats.org/drawingml/2006/table">
            <a:tbl>
              <a:tblPr firstRow="1" firstCol="1" bandRow="1">
                <a:tableStyleId>{69C7853C-536D-4A76-A0AE-DD22124D55A5}</a:tableStyleId>
              </a:tblPr>
              <a:tblGrid>
                <a:gridCol w="2567050">
                  <a:extLst>
                    <a:ext uri="{9D8B030D-6E8A-4147-A177-3AD203B41FA5}">
                      <a16:colId xmlns:a16="http://schemas.microsoft.com/office/drawing/2014/main" xmlns="" val="20000"/>
                    </a:ext>
                  </a:extLst>
                </a:gridCol>
                <a:gridCol w="2537686">
                  <a:extLst>
                    <a:ext uri="{9D8B030D-6E8A-4147-A177-3AD203B41FA5}">
                      <a16:colId xmlns:a16="http://schemas.microsoft.com/office/drawing/2014/main" xmlns="" val="20001"/>
                    </a:ext>
                  </a:extLst>
                </a:gridCol>
              </a:tblGrid>
              <a:tr h="3962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Field Name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Datatype (size)</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39624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duration </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47244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summery</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varchar(1024)</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bl>
          </a:graphicData>
        </a:graphic>
      </p:graphicFrame>
      <p:sp>
        <p:nvSpPr>
          <p:cNvPr id="7" name="Rectangle 6"/>
          <p:cNvSpPr/>
          <p:nvPr/>
        </p:nvSpPr>
        <p:spPr>
          <a:xfrm>
            <a:off x="152381" y="801444"/>
            <a:ext cx="1208985"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COURSE</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sp>
        <p:nvSpPr>
          <p:cNvPr id="8" name="Rectangle 7"/>
          <p:cNvSpPr/>
          <p:nvPr/>
        </p:nvSpPr>
        <p:spPr>
          <a:xfrm>
            <a:off x="5986001" y="801444"/>
            <a:ext cx="133241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STUDENT</a:t>
            </a:r>
            <a:r>
              <a:rPr lang="en-IN" dirty="0">
                <a:latin typeface="Palatino Linotype" panose="02040502050505030304" pitchFamily="18" charset="0"/>
                <a:ea typeface="Calibri" panose="020F0502020204030204" pitchFamily="34" charset="0"/>
                <a:cs typeface="Calibri" panose="020F0502020204030204" pitchFamily="34" charset="0"/>
              </a:rPr>
              <a:t> </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xmlns="" val="2113558021"/>
              </p:ext>
            </p:extLst>
          </p:nvPr>
        </p:nvGraphicFramePr>
        <p:xfrm>
          <a:off x="5833621" y="124697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0" name="Rectangle 9"/>
          <p:cNvSpPr/>
          <p:nvPr/>
        </p:nvSpPr>
        <p:spPr>
          <a:xfrm>
            <a:off x="304760" y="3517736"/>
            <a:ext cx="1267206" cy="369332"/>
          </a:xfrm>
          <a:prstGeom prst="rect">
            <a:avLst/>
          </a:prstGeom>
        </p:spPr>
        <p:txBody>
          <a:bodyPr wrap="none">
            <a:spAutoFit/>
          </a:bodyPr>
          <a:lstStyle/>
          <a:p>
            <a:r>
              <a:rPr lang="en-IN" b="1" i="1" dirty="0">
                <a:latin typeface="Palatino Linotype" panose="02040502050505030304" pitchFamily="18" charset="0"/>
                <a:ea typeface="Calibri" panose="020F0502020204030204" pitchFamily="34" charset="0"/>
                <a:cs typeface="Calibri" panose="020F0502020204030204" pitchFamily="34" charset="0"/>
              </a:rPr>
              <a:t>FACULTY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xmlns="" val="3685979592"/>
              </p:ext>
            </p:extLst>
          </p:nvPr>
        </p:nvGraphicFramePr>
        <p:xfrm>
          <a:off x="161905" y="3898736"/>
          <a:ext cx="5518702" cy="2194560"/>
        </p:xfrm>
        <a:graphic>
          <a:graphicData uri="http://schemas.openxmlformats.org/drawingml/2006/table">
            <a:tbl>
              <a:tblPr firstRow="1" firstCol="1" bandRow="1">
                <a:tableStyleId>{69C7853C-536D-4A76-A0AE-DD22124D55A5}</a:tableStyleId>
              </a:tblPr>
              <a:tblGrid>
                <a:gridCol w="2775224">
                  <a:extLst>
                    <a:ext uri="{9D8B030D-6E8A-4147-A177-3AD203B41FA5}">
                      <a16:colId xmlns:a16="http://schemas.microsoft.com/office/drawing/2014/main" xmlns="" val="20000"/>
                    </a:ext>
                  </a:extLst>
                </a:gridCol>
                <a:gridCol w="2743478">
                  <a:extLst>
                    <a:ext uri="{9D8B030D-6E8A-4147-A177-3AD203B41FA5}">
                      <a16:colId xmlns:a16="http://schemas.microsoft.com/office/drawing/2014/main" xmlns="" val="20001"/>
                    </a:ext>
                  </a:extLst>
                </a:gridCol>
              </a:tblGrid>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Field Name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Datatype (size)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0"/>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ID</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int</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1"/>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namefirst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2"/>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namelast</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varchar(45)</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3"/>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DOB</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date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4"/>
                  </a:ext>
                </a:extLst>
              </a:tr>
              <a:tr h="0">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emailID</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varchar(128)</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5"/>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phone</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varchar(10)</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6"/>
                  </a:ext>
                </a:extLst>
              </a:tr>
              <a:tr h="0">
                <a:tc>
                  <a:txBody>
                    <a:bodyPr/>
                    <a:lstStyle/>
                    <a:p>
                      <a:pPr marL="457200">
                        <a:spcAft>
                          <a:spcPts val="0"/>
                        </a:spcAft>
                        <a:tabLst>
                          <a:tab pos="314325" algn="l"/>
                        </a:tabLst>
                      </a:pPr>
                      <a:r>
                        <a:rPr lang="en-IN" sz="1800" kern="150">
                          <a:effectLst/>
                          <a:latin typeface="Arial" panose="020B0604020202020204" pitchFamily="34" charset="0"/>
                          <a:cs typeface="Arial" panose="020B0604020202020204" pitchFamily="34" charset="0"/>
                        </a:rPr>
                        <a:t>address</a:t>
                      </a:r>
                      <a:endParaRPr lang="en-US" sz="1800" kern="15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tc>
                  <a:txBody>
                    <a:bodyPr/>
                    <a:lstStyle/>
                    <a:p>
                      <a:pPr marL="457200">
                        <a:spcAft>
                          <a:spcPts val="0"/>
                        </a:spcAft>
                        <a:tabLst>
                          <a:tab pos="314325" algn="l"/>
                        </a:tabLst>
                      </a:pPr>
                      <a:r>
                        <a:rPr lang="en-IN" sz="1800" kern="150" dirty="0">
                          <a:effectLst/>
                          <a:latin typeface="Arial" panose="020B0604020202020204" pitchFamily="34" charset="0"/>
                          <a:cs typeface="Arial" panose="020B0604020202020204" pitchFamily="34" charset="0"/>
                        </a:rPr>
                        <a:t>varchar(128)</a:t>
                      </a:r>
                      <a:endParaRPr lang="en-US" sz="1800" kern="150" dirty="0">
                        <a:effectLst/>
                        <a:latin typeface="Arial" panose="020B0604020202020204" pitchFamily="34" charset="0"/>
                        <a:ea typeface="SimSun" panose="02010600030101010101" pitchFamily="2" charset="-122"/>
                        <a:cs typeface="Arial" panose="020B0604020202020204" pitchFamily="34" charset="0"/>
                      </a:endParaRPr>
                    </a:p>
                  </a:txBody>
                  <a:tcPr marL="68571" marR="68571" marT="0" marB="0"/>
                </a:tc>
                <a:extLst>
                  <a:ext uri="{0D108BD9-81ED-4DB2-BD59-A6C34878D82A}">
                    <a16:rowId xmlns:a16="http://schemas.microsoft.com/office/drawing/2014/main" xmlns="" val="10007"/>
                  </a:ext>
                </a:extLst>
              </a:tr>
            </a:tbl>
          </a:graphicData>
        </a:graphic>
      </p:graphicFrame>
      <p:sp>
        <p:nvSpPr>
          <p:cNvPr id="12" name="Rectangle 11"/>
          <p:cNvSpPr/>
          <p:nvPr/>
        </p:nvSpPr>
        <p:spPr>
          <a:xfrm>
            <a:off x="238786" y="2"/>
            <a:ext cx="11723059" cy="461665"/>
          </a:xfrm>
          <a:prstGeom prst="rect">
            <a:avLst/>
          </a:prstGeom>
        </p:spPr>
        <p:txBody>
          <a:bodyPr wrap="square">
            <a:spAutoFit/>
          </a:bodyPr>
          <a:lstStyle/>
          <a:p>
            <a:pPr algn="r"/>
            <a:r>
              <a:rPr lang="en-IN" sz="2400" b="1" i="1" dirty="0">
                <a:solidFill>
                  <a:srgbClr val="C41A1A"/>
                </a:solidFill>
                <a:latin typeface="Palatino Linotype" panose="02040502050505030304" pitchFamily="18" charset="0"/>
                <a:cs typeface="Calibri" panose="020F0502020204030204" pitchFamily="34" charset="0"/>
              </a:rPr>
              <a:t>Campus</a:t>
            </a:r>
            <a:endParaRPr lang="en-US" sz="2400" dirty="0">
              <a:solidFill>
                <a:srgbClr val="C41A1A"/>
              </a:solidFill>
            </a:endParaRPr>
          </a:p>
        </p:txBody>
      </p:sp>
      <p:pic>
        <p:nvPicPr>
          <p:cNvPr id="13" name="Picture 12">
            <a:extLst>
              <a:ext uri="{FF2B5EF4-FFF2-40B4-BE49-F238E27FC236}">
                <a16:creationId xmlns:a16="http://schemas.microsoft.com/office/drawing/2014/main" xmlns="" id="{C30787CE-B516-412A-B788-E9A20D71FEF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4" name="Footer Placeholder 2">
            <a:extLst>
              <a:ext uri="{FF2B5EF4-FFF2-40B4-BE49-F238E27FC236}">
                <a16:creationId xmlns:a16="http://schemas.microsoft.com/office/drawing/2014/main" xmlns="" id="{EBC403B2-7524-4A31-A254-CA72B7DCF74B}"/>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55827210"/>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2" y="2852936"/>
            <a:ext cx="8838049" cy="914400"/>
          </a:xfrm>
          <a:prstGeom prst="rect">
            <a:avLst/>
          </a:prstGeom>
        </p:spPr>
        <p:txBody>
          <a:bodyPr>
            <a:normAutofit/>
          </a:bodyPr>
          <a:lstStyle/>
          <a:p>
            <a:pPr algn="ctr"/>
            <a:r>
              <a:rPr lang="en-US" sz="4800" dirty="0">
                <a:solidFill>
                  <a:srgbClr val="DC525C"/>
                </a:solidFill>
                <a:latin typeface="Segoe UI Light" panose="020B0502040204020203" pitchFamily="34" charset="0"/>
                <a:cs typeface="Segoe UI Light" panose="020B0502040204020203" pitchFamily="34" charset="0"/>
              </a:rPr>
              <a:t>CONSTRAINTS</a:t>
            </a:r>
          </a:p>
        </p:txBody>
      </p:sp>
      <p:sp>
        <p:nvSpPr>
          <p:cNvPr id="7" name="Rectangle 6"/>
          <p:cNvSpPr/>
          <p:nvPr/>
        </p:nvSpPr>
        <p:spPr>
          <a:xfrm>
            <a:off x="479920" y="3713977"/>
            <a:ext cx="11376720" cy="707886"/>
          </a:xfrm>
          <a:prstGeom prst="rect">
            <a:avLst/>
          </a:prstGeom>
        </p:spPr>
        <p:txBody>
          <a:bodyPr wrap="square">
            <a:spAutoFit/>
          </a:bodyPr>
          <a:lstStyle/>
          <a:p>
            <a:r>
              <a:rPr lang="en-US" sz="2000" dirty="0">
                <a:solidFill>
                  <a:schemeClr val="tx1">
                    <a:lumMod val="85000"/>
                    <a:lumOff val="15000"/>
                  </a:schemeClr>
                </a:solidFill>
                <a:latin typeface="Palatino Linotype" panose="02040502050505030304" pitchFamily="18" charset="0"/>
              </a:rPr>
              <a:t>Constraints are some set of rules used to limit the type of data that can go into a table, to maintain the accuracy and integrity of the data inside a table.</a:t>
            </a:r>
          </a:p>
        </p:txBody>
      </p:sp>
      <p:pic>
        <p:nvPicPr>
          <p:cNvPr id="8" name="Picture 7">
            <a:extLst>
              <a:ext uri="{FF2B5EF4-FFF2-40B4-BE49-F238E27FC236}">
                <a16:creationId xmlns:a16="http://schemas.microsoft.com/office/drawing/2014/main" xmlns="" id="{B69ACCA4-38E7-449A-98A5-C48CAA7E9859}"/>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9" name="Rectangle 8">
            <a:extLst>
              <a:ext uri="{FF2B5EF4-FFF2-40B4-BE49-F238E27FC236}">
                <a16:creationId xmlns:a16="http://schemas.microsoft.com/office/drawing/2014/main" xmlns="" id="{82AB1C04-BDC7-4680-BA1A-B594FBA2DD6E}"/>
              </a:ext>
            </a:extLst>
          </p:cNvPr>
          <p:cNvSpPr/>
          <p:nvPr/>
        </p:nvSpPr>
        <p:spPr>
          <a:xfrm>
            <a:off x="334566" y="1159799"/>
            <a:ext cx="9215686" cy="1415772"/>
          </a:xfrm>
          <a:prstGeom prst="rect">
            <a:avLst/>
          </a:prstGeom>
        </p:spPr>
        <p:txBody>
          <a:bodyPr wrap="square">
            <a:spAutoFit/>
          </a:bodyPr>
          <a:lstStyle/>
          <a:p>
            <a:r>
              <a:rPr lang="en-IN" sz="2200" dirty="0">
                <a:solidFill>
                  <a:srgbClr val="FF0000"/>
                </a:solidFill>
                <a:latin typeface="Palatino Linotype" panose="02040502050505030304" pitchFamily="18" charset="0"/>
              </a:rPr>
              <a:t>Remember:</a:t>
            </a:r>
          </a:p>
          <a:p>
            <a:endParaRPr lang="en-IN" sz="800" b="1" dirty="0">
              <a:latin typeface="Palatino Linotype" panose="02040502050505030304" pitchFamily="18" charset="0"/>
            </a:endParaRPr>
          </a:p>
          <a:p>
            <a:pPr marL="285750" indent="-285750">
              <a:buFont typeface="Arial" panose="020B0604020202020204" pitchFamily="34" charset="0"/>
              <a:buChar char="•"/>
            </a:pPr>
            <a:r>
              <a:rPr lang="en-IN" b="1" dirty="0">
                <a:latin typeface="Palatino Linotype" panose="02040502050505030304" pitchFamily="18" charset="0"/>
              </a:rPr>
              <a:t>PRI</a:t>
            </a:r>
            <a:r>
              <a:rPr lang="en-IN" dirty="0">
                <a:latin typeface="Palatino Linotype" panose="02040502050505030304" pitchFamily="18" charset="0"/>
              </a:rPr>
              <a:t> =&gt; primary key</a:t>
            </a:r>
          </a:p>
          <a:p>
            <a:pPr marL="285750" indent="-285750">
              <a:buFont typeface="Arial" panose="020B0604020202020204" pitchFamily="34" charset="0"/>
              <a:buChar char="•"/>
            </a:pPr>
            <a:r>
              <a:rPr lang="en-IN" b="1" dirty="0">
                <a:latin typeface="Palatino Linotype" panose="02040502050505030304" pitchFamily="18" charset="0"/>
              </a:rPr>
              <a:t>UNI</a:t>
            </a:r>
            <a:r>
              <a:rPr lang="en-IN" dirty="0">
                <a:latin typeface="Palatino Linotype" panose="02040502050505030304" pitchFamily="18" charset="0"/>
              </a:rPr>
              <a:t> =&gt; unique key</a:t>
            </a:r>
          </a:p>
          <a:p>
            <a:pPr marL="285750" indent="-285750">
              <a:buFont typeface="Arial" panose="020B0604020202020204" pitchFamily="34" charset="0"/>
              <a:buChar char="•"/>
            </a:pPr>
            <a:r>
              <a:rPr lang="en-IN" b="1" dirty="0">
                <a:latin typeface="Palatino Linotype" panose="02040502050505030304" pitchFamily="18" charset="0"/>
              </a:rPr>
              <a:t>MUL</a:t>
            </a:r>
            <a:r>
              <a:rPr lang="en-IN" dirty="0">
                <a:latin typeface="Palatino Linotype" panose="02040502050505030304" pitchFamily="18" charset="0"/>
              </a:rPr>
              <a:t>=&gt; means "multiple" because multiple occurrences of the same value are allowed.</a:t>
            </a:r>
          </a:p>
        </p:txBody>
      </p:sp>
      <p:sp>
        <p:nvSpPr>
          <p:cNvPr id="11" name="Rectangle 10">
            <a:extLst>
              <a:ext uri="{FF2B5EF4-FFF2-40B4-BE49-F238E27FC236}">
                <a16:creationId xmlns:a16="http://schemas.microsoft.com/office/drawing/2014/main" xmlns="" id="{EE04C5D2-3DF5-4942-89F9-B7AC1BBFD8B3}"/>
              </a:ext>
            </a:extLst>
          </p:cNvPr>
          <p:cNvSpPr/>
          <p:nvPr/>
        </p:nvSpPr>
        <p:spPr>
          <a:xfrm>
            <a:off x="479920" y="4720244"/>
            <a:ext cx="11376720" cy="1508105"/>
          </a:xfrm>
          <a:prstGeom prst="rect">
            <a:avLst/>
          </a:prstGeom>
          <a:noFill/>
        </p:spPr>
        <p:txBody>
          <a:bodyPr wrap="square">
            <a:spAutoFit/>
          </a:bodyPr>
          <a:lstStyle/>
          <a:p>
            <a:r>
              <a:rPr lang="en-IN" sz="2200" dirty="0">
                <a:solidFill>
                  <a:srgbClr val="FF0000"/>
                </a:solidFill>
                <a:latin typeface="Palatino Linotype" panose="02040502050505030304" pitchFamily="18" charset="0"/>
              </a:rPr>
              <a:t>Note:</a:t>
            </a:r>
          </a:p>
          <a:p>
            <a:endParaRPr lang="en-IN" sz="800" dirty="0">
              <a:solidFill>
                <a:srgbClr val="FF0000"/>
              </a:solidFill>
              <a:latin typeface="Palatino Linotype" panose="02040502050505030304" pitchFamily="18" charset="0"/>
            </a:endParaRPr>
          </a:p>
          <a:p>
            <a:pPr marL="342900" indent="-342900">
              <a:buFont typeface="Arial" panose="020B0604020202020204" pitchFamily="34" charset="0"/>
              <a:buChar char="•"/>
            </a:pPr>
            <a:r>
              <a:rPr lang="en-IN" sz="2000" dirty="0">
                <a:latin typeface="Palatino Linotype" panose="02040502050505030304" pitchFamily="18" charset="0"/>
              </a:rPr>
              <a:t>A table with a foreign key that references another table's primary key is MUL.</a:t>
            </a:r>
          </a:p>
          <a:p>
            <a:pPr marL="342900" indent="-342900">
              <a:buFont typeface="Arial" panose="020B0604020202020204" pitchFamily="34" charset="0"/>
              <a:buChar char="•"/>
            </a:pPr>
            <a:r>
              <a:rPr lang="en-IN" sz="2000" dirty="0">
                <a:latin typeface="Palatino Linotype" panose="02040502050505030304" pitchFamily="18" charset="0"/>
              </a:rPr>
              <a:t>If more than one Key is applies on a column then key with the highest priority, in the order PRI, UNI, and MUL will be considered.</a:t>
            </a:r>
          </a:p>
        </p:txBody>
      </p:sp>
      <p:sp>
        <p:nvSpPr>
          <p:cNvPr id="4" name="Rectangle 3">
            <a:extLst>
              <a:ext uri="{FF2B5EF4-FFF2-40B4-BE49-F238E27FC236}">
                <a16:creationId xmlns:a16="http://schemas.microsoft.com/office/drawing/2014/main" xmlns="" id="{C2CD5F6E-362A-4D58-902D-D3034AAE26CB}"/>
              </a:ext>
            </a:extLst>
          </p:cNvPr>
          <p:cNvSpPr/>
          <p:nvPr/>
        </p:nvSpPr>
        <p:spPr>
          <a:xfrm>
            <a:off x="9823754" y="153165"/>
            <a:ext cx="2377292" cy="1754326"/>
          </a:xfrm>
          <a:prstGeom prst="rect">
            <a:avLst/>
          </a:prstGeom>
        </p:spPr>
        <p:txBody>
          <a:bodyPr wrap="square">
            <a:spAutoFit/>
          </a:bodyPr>
          <a:lstStyle/>
          <a:p>
            <a:pPr marL="285750" indent="-285750">
              <a:buFont typeface="Arial" panose="020B0604020202020204" pitchFamily="34" charset="0"/>
              <a:buChar char="•"/>
            </a:pPr>
            <a:r>
              <a:rPr lang="en-US" dirty="0">
                <a:solidFill>
                  <a:srgbClr val="333333"/>
                </a:solidFill>
                <a:latin typeface="Palatino Linotype" panose="02040502050505030304" pitchFamily="18" charset="0"/>
              </a:rPr>
              <a:t>NOT NULL</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PRIMARY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FOREIGN KEY</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UNIQUE</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CHECK</a:t>
            </a:r>
          </a:p>
          <a:p>
            <a:pPr marL="285750" indent="-285750">
              <a:buFont typeface="Arial" panose="020B0604020202020204" pitchFamily="34" charset="0"/>
              <a:buChar char="•"/>
            </a:pPr>
            <a:r>
              <a:rPr lang="en-US" dirty="0">
                <a:solidFill>
                  <a:srgbClr val="333333"/>
                </a:solidFill>
                <a:latin typeface="Palatino Linotype" panose="02040502050505030304" pitchFamily="18" charset="0"/>
              </a:rPr>
              <a:t>DEFAULT</a:t>
            </a:r>
            <a:endParaRPr lang="en-US" b="0" i="0" dirty="0">
              <a:solidFill>
                <a:srgbClr val="333333"/>
              </a:solidFill>
              <a:effectLst/>
              <a:latin typeface="Palatino Linotype" panose="02040502050505030304" pitchFamily="18" charset="0"/>
            </a:endParaRPr>
          </a:p>
        </p:txBody>
      </p:sp>
      <p:sp>
        <p:nvSpPr>
          <p:cNvPr id="10" name="Footer Placeholder 2">
            <a:extLst>
              <a:ext uri="{FF2B5EF4-FFF2-40B4-BE49-F238E27FC236}">
                <a16:creationId xmlns:a16="http://schemas.microsoft.com/office/drawing/2014/main" xmlns="" id="{93E36ADC-F17A-4EBB-A4C9-C08AD7845BCC}"/>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33304984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676181" y="3450704"/>
            <a:ext cx="8838049" cy="914400"/>
          </a:xfrm>
          <a:prstGeom prst="rect">
            <a:avLst/>
          </a:prstGeom>
        </p:spPr>
        <p:txBody>
          <a:bodyPr>
            <a:noAutofit/>
          </a:bodyPr>
          <a:lstStyle/>
          <a:p>
            <a:pPr algn="ctr"/>
            <a:r>
              <a:rPr lang="en-IN" sz="4800" dirty="0">
                <a:solidFill>
                  <a:srgbClr val="DC525C"/>
                </a:solidFill>
                <a:latin typeface="Segoe UI Light" panose="020B0502040204020203" pitchFamily="34" charset="0"/>
                <a:cs typeface="Segoe UI Light" panose="020B0502040204020203" pitchFamily="34" charset="0"/>
              </a:rPr>
              <a:t>PRIMARY KEY constraint</a:t>
            </a:r>
            <a:endParaRPr lang="en-US" sz="4800" dirty="0">
              <a:solidFill>
                <a:srgbClr val="DC525C"/>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xmlns="" id="{3E61B6E1-D566-43B8-B9D3-B3DC84948047}"/>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graphicFrame>
        <p:nvGraphicFramePr>
          <p:cNvPr id="8" name="Table 7">
            <a:extLst>
              <a:ext uri="{FF2B5EF4-FFF2-40B4-BE49-F238E27FC236}">
                <a16:creationId xmlns:a16="http://schemas.microsoft.com/office/drawing/2014/main" xmlns="" id="{44976F04-6ED6-46E1-A614-F2FC08406386}"/>
              </a:ext>
            </a:extLst>
          </p:cNvPr>
          <p:cNvGraphicFramePr>
            <a:graphicFrameLocks noGrp="1"/>
          </p:cNvGraphicFramePr>
          <p:nvPr>
            <p:extLst>
              <p:ext uri="{D42A27DB-BD31-4B8C-83A1-F6EECF244321}">
                <p14:modId xmlns:p14="http://schemas.microsoft.com/office/powerpoint/2010/main" xmlns="" val="3078930445"/>
              </p:ext>
            </p:extLst>
          </p:nvPr>
        </p:nvGraphicFramePr>
        <p:xfrm>
          <a:off x="6887294" y="44624"/>
          <a:ext cx="5256585" cy="2880317"/>
        </p:xfrm>
        <a:graphic>
          <a:graphicData uri="http://schemas.openxmlformats.org/drawingml/2006/table">
            <a:tbl>
              <a:tblPr>
                <a:tableStyleId>{5940675A-B579-460E-94D1-54222C63F5DA}</a:tableStyleId>
              </a:tblPr>
              <a:tblGrid>
                <a:gridCol w="590960">
                  <a:extLst>
                    <a:ext uri="{9D8B030D-6E8A-4147-A177-3AD203B41FA5}">
                      <a16:colId xmlns:a16="http://schemas.microsoft.com/office/drawing/2014/main" xmlns="" val="4061340782"/>
                    </a:ext>
                  </a:extLst>
                </a:gridCol>
                <a:gridCol w="1252258">
                  <a:extLst>
                    <a:ext uri="{9D8B030D-6E8A-4147-A177-3AD203B41FA5}">
                      <a16:colId xmlns:a16="http://schemas.microsoft.com/office/drawing/2014/main" xmlns="" val="2464658650"/>
                    </a:ext>
                  </a:extLst>
                </a:gridCol>
                <a:gridCol w="1267822">
                  <a:extLst>
                    <a:ext uri="{9D8B030D-6E8A-4147-A177-3AD203B41FA5}">
                      <a16:colId xmlns:a16="http://schemas.microsoft.com/office/drawing/2014/main" xmlns="" val="1436439042"/>
                    </a:ext>
                  </a:extLst>
                </a:gridCol>
                <a:gridCol w="2145545">
                  <a:extLst>
                    <a:ext uri="{9D8B030D-6E8A-4147-A177-3AD203B41FA5}">
                      <a16:colId xmlns:a16="http://schemas.microsoft.com/office/drawing/2014/main" xmlns="" val="3706441884"/>
                    </a:ext>
                  </a:extLst>
                </a:gridCol>
              </a:tblGrid>
              <a:tr h="480053">
                <a:tc>
                  <a:txBody>
                    <a:bodyPr/>
                    <a:lstStyle/>
                    <a:p>
                      <a:pPr algn="ctr" fontAlgn="ctr"/>
                      <a:r>
                        <a:rPr lang="en-IN" sz="2000" u="none" strike="noStrike" dirty="0">
                          <a:effectLst/>
                        </a:rPr>
                        <a:t>ID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username</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password</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tc>
                  <a:txBody>
                    <a:bodyPr/>
                    <a:lstStyle/>
                    <a:p>
                      <a:pPr algn="ctr" fontAlgn="ctr"/>
                      <a:r>
                        <a:rPr lang="en-IN" sz="2000" u="none" strike="noStrike" dirty="0">
                          <a:effectLst/>
                        </a:rPr>
                        <a:t>email</a:t>
                      </a:r>
                      <a:endParaRPr lang="en-IN" sz="2000" b="1" i="0" u="none" strike="noStrike" dirty="0">
                        <a:solidFill>
                          <a:srgbClr val="000000"/>
                        </a:solidFill>
                        <a:effectLst/>
                        <a:latin typeface="Arial" panose="020B0604020202020204" pitchFamily="34" charset="0"/>
                      </a:endParaRPr>
                    </a:p>
                  </a:txBody>
                  <a:tcPr marL="9525" marR="9525" marT="9525" marB="0" anchor="ctr">
                    <a:solidFill>
                      <a:schemeClr val="accent2">
                        <a:lumMod val="20000"/>
                        <a:lumOff val="80000"/>
                      </a:schemeClr>
                    </a:solidFill>
                  </a:tcPr>
                </a:tc>
                <a:extLst>
                  <a:ext uri="{0D108BD9-81ED-4DB2-BD59-A6C34878D82A}">
                    <a16:rowId xmlns:a16="http://schemas.microsoft.com/office/drawing/2014/main" xmlns="" val="241546595"/>
                  </a:ext>
                </a:extLst>
              </a:tr>
              <a:tr h="400044">
                <a:tc>
                  <a:txBody>
                    <a:bodyPr/>
                    <a:lstStyle/>
                    <a:p>
                      <a:pPr algn="ctr" fontAlgn="ctr"/>
                      <a:r>
                        <a:rPr lang="en-IN" sz="2000" u="none" strike="noStrike" dirty="0">
                          <a:effectLst/>
                        </a:rPr>
                        <a:t>1</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ranaj123</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rajan447.gmail.com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963670527"/>
                  </a:ext>
                </a:extLst>
              </a:tr>
              <a:tr h="400044">
                <a:tc>
                  <a:txBody>
                    <a:bodyPr/>
                    <a:lstStyle/>
                    <a:p>
                      <a:pPr algn="ctr" fontAlgn="ctr"/>
                      <a:r>
                        <a:rPr lang="en-IN" sz="2000" u="none" strike="noStrike" dirty="0">
                          <a:effectLst/>
                        </a:rPr>
                        <a:t>2</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000" b="0" i="0" u="none" strike="noStrike" dirty="0">
                          <a:solidFill>
                            <a:srgbClr val="000000"/>
                          </a:solidFill>
                          <a:effectLst/>
                          <a:latin typeface="Calibri" panose="020F0502020204030204" pitchFamily="34" charset="0"/>
                        </a:rPr>
                        <a:t>raj</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590204704"/>
                  </a:ext>
                </a:extLst>
              </a:tr>
              <a:tr h="400044">
                <a:tc>
                  <a:txBody>
                    <a:bodyPr/>
                    <a:lstStyle/>
                    <a:p>
                      <a:pPr algn="ctr" fontAlgn="ctr"/>
                      <a:r>
                        <a:rPr lang="en-IN" sz="2000" b="1" u="none" strike="noStrike" dirty="0">
                          <a:effectLst/>
                        </a:rPr>
                        <a:t>NULL</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raju2020</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raju123.gmail.com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xmlns="" val="2616201498"/>
                  </a:ext>
                </a:extLst>
              </a:tr>
              <a:tr h="400044">
                <a:tc>
                  <a:txBody>
                    <a:bodyPr/>
                    <a:lstStyle/>
                    <a:p>
                      <a:pPr algn="ctr" fontAlgn="ctr"/>
                      <a:r>
                        <a:rPr lang="en-IN" sz="2000" b="1" u="none" strike="noStrike" dirty="0">
                          <a:effectLst/>
                        </a:rPr>
                        <a:t>1</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omkarK</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omkar.gmail.com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xmlns="" val="90451036"/>
                  </a:ext>
                </a:extLst>
              </a:tr>
              <a:tr h="400044">
                <a:tc>
                  <a:txBody>
                    <a:bodyPr/>
                    <a:lstStyle/>
                    <a:p>
                      <a:pPr algn="ctr" fontAlgn="ctr"/>
                      <a:r>
                        <a:rPr lang="en-IN" sz="2000" b="1" u="none" strike="noStrike" dirty="0">
                          <a:effectLst/>
                        </a:rPr>
                        <a:t>2</a:t>
                      </a:r>
                      <a:endParaRPr lang="en-IN" sz="2000" b="1"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US" sz="2000" b="0" i="0" u="none" strike="noStrike" dirty="0">
                          <a:solidFill>
                            <a:srgbClr val="000000"/>
                          </a:solidFill>
                          <a:effectLst/>
                          <a:latin typeface="Calibri" panose="020F0502020204030204" pitchFamily="34" charset="0"/>
                        </a:rPr>
                        <a:t>raju886</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tc>
                  <a:txBody>
                    <a:bodyPr/>
                    <a:lstStyle/>
                    <a:p>
                      <a:pPr algn="l" fontAlgn="b"/>
                      <a:r>
                        <a:rPr lang="en-IN" sz="2000" u="none" strike="noStrike" dirty="0">
                          <a:effectLst/>
                        </a:rPr>
                        <a:t> raju.gmail.com</a:t>
                      </a:r>
                      <a:endParaRPr lang="en-IN" sz="2000" b="0" i="0" u="none" strike="noStrike" dirty="0">
                        <a:solidFill>
                          <a:srgbClr val="000000"/>
                        </a:solidFill>
                        <a:effectLst/>
                        <a:latin typeface="Calibri" panose="020F0502020204030204" pitchFamily="34" charset="0"/>
                      </a:endParaRPr>
                    </a:p>
                  </a:txBody>
                  <a:tcPr marL="9525" marR="9525" marT="9525" marB="0" anchor="ctr">
                    <a:solidFill>
                      <a:schemeClr val="accent3">
                        <a:lumMod val="20000"/>
                        <a:lumOff val="80000"/>
                      </a:schemeClr>
                    </a:solidFill>
                  </a:tcPr>
                </a:tc>
                <a:extLst>
                  <a:ext uri="{0D108BD9-81ED-4DB2-BD59-A6C34878D82A}">
                    <a16:rowId xmlns:a16="http://schemas.microsoft.com/office/drawing/2014/main" xmlns="" val="1729326379"/>
                  </a:ext>
                </a:extLst>
              </a:tr>
              <a:tr h="400044">
                <a:tc>
                  <a:txBody>
                    <a:bodyPr/>
                    <a:lstStyle/>
                    <a:p>
                      <a:pPr algn="ctr" fontAlgn="ctr"/>
                      <a:r>
                        <a:rPr lang="en-IN" sz="2000" u="none" strike="noStrike" dirty="0">
                          <a:effectLst/>
                        </a:rPr>
                        <a:t>4</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US" sz="2000" b="0" i="0" u="none" strike="noStrike" dirty="0">
                          <a:solidFill>
                            <a:srgbClr val="000000"/>
                          </a:solidFill>
                          <a:effectLst/>
                          <a:latin typeface="Calibri" panose="020F0502020204030204" pitchFamily="34" charset="0"/>
                        </a:rPr>
                        <a:t>abn667</a:t>
                      </a:r>
                      <a:endParaRPr lang="en-IN" sz="20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l" fontAlgn="b"/>
                      <a:r>
                        <a:rPr lang="en-IN" sz="2000" u="none" strike="noStrike" dirty="0">
                          <a:effectLst/>
                        </a:rPr>
                        <a:t> rajan.gmail.com</a:t>
                      </a:r>
                      <a:endParaRPr lang="en-IN" sz="20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xmlns="" val="334552400"/>
                  </a:ext>
                </a:extLst>
              </a:tr>
            </a:tbl>
          </a:graphicData>
        </a:graphic>
      </p:graphicFrame>
      <p:sp>
        <p:nvSpPr>
          <p:cNvPr id="10" name="TextBox 9">
            <a:extLst>
              <a:ext uri="{FF2B5EF4-FFF2-40B4-BE49-F238E27FC236}">
                <a16:creationId xmlns:a16="http://schemas.microsoft.com/office/drawing/2014/main" xmlns="" id="{50270A80-E55D-414D-A389-6A5BA4F1C790}"/>
              </a:ext>
            </a:extLst>
          </p:cNvPr>
          <p:cNvSpPr txBox="1"/>
          <p:nvPr/>
        </p:nvSpPr>
        <p:spPr>
          <a:xfrm>
            <a:off x="262558" y="4725144"/>
            <a:ext cx="11593288" cy="1692771"/>
          </a:xfrm>
          <a:prstGeom prst="rect">
            <a:avLst/>
          </a:prstGeom>
          <a:solidFill>
            <a:schemeClr val="bg1"/>
          </a:solidFill>
        </p:spPr>
        <p:txBody>
          <a:bodyPr wrap="square">
            <a:spAutoFit/>
          </a:bodyPr>
          <a:lstStyle>
            <a:defPPr>
              <a:defRPr lang="en-US"/>
            </a:defPPr>
            <a:lvl1pPr marL="285750" indent="-285750">
              <a:lnSpc>
                <a:spcPct val="150000"/>
              </a:lnSpc>
              <a:buFont typeface="Arial" panose="020B0604020202020204" pitchFamily="34" charset="0"/>
              <a:buChar char="•"/>
              <a:defRPr sz="2200">
                <a:solidFill>
                  <a:schemeClr val="bg2"/>
                </a:solidFill>
                <a:latin typeface="Segoe UI Light" panose="020B0502040204020203" pitchFamily="34" charset="0"/>
                <a:cs typeface="Segoe UI Light" panose="020B0502040204020203" pitchFamily="34" charset="0"/>
              </a:defRPr>
            </a:lvl1pPr>
          </a:lstStyle>
          <a:p>
            <a:pPr marL="0" indent="0">
              <a:lnSpc>
                <a:spcPct val="100000"/>
              </a:lnSpc>
              <a:buNone/>
            </a:pPr>
            <a:r>
              <a:rPr lang="en-US" sz="2400" dirty="0">
                <a:solidFill>
                  <a:srgbClr val="FF0000"/>
                </a:solidFill>
                <a:latin typeface="Palatino Linotype" panose="02040502050505030304" pitchFamily="18" charset="0"/>
                <a:cs typeface="Arial" panose="020B0604020202020204" pitchFamily="34" charset="0"/>
              </a:rPr>
              <a:t>Note:</a:t>
            </a:r>
          </a:p>
          <a:p>
            <a:pPr marL="0" indent="0">
              <a:lnSpc>
                <a:spcPct val="100000"/>
              </a:lnSpc>
              <a:buNone/>
            </a:pPr>
            <a:endParaRPr lang="en-IN" sz="800" dirty="0">
              <a:solidFill>
                <a:schemeClr val="tx1"/>
              </a:solidFill>
              <a:latin typeface="Palatino Linotype" panose="02040502050505030304" pitchFamily="18" charset="0"/>
            </a:endParaRPr>
          </a:p>
          <a:p>
            <a:pPr>
              <a:lnSpc>
                <a:spcPct val="100000"/>
              </a:lnSpc>
            </a:pPr>
            <a:r>
              <a:rPr lang="en-IN" sz="1800" dirty="0">
                <a:solidFill>
                  <a:schemeClr val="tx1"/>
                </a:solidFill>
                <a:latin typeface="Palatino Linotype" panose="02040502050505030304" pitchFamily="18" charset="0"/>
              </a:rPr>
              <a:t>Primary key in a relation is always associated with an </a:t>
            </a:r>
            <a:r>
              <a:rPr lang="en-IN" sz="1800" b="1" i="1" dirty="0">
                <a:solidFill>
                  <a:schemeClr val="tx1"/>
                </a:solidFill>
                <a:latin typeface="Palatino Linotype" panose="02040502050505030304" pitchFamily="18" charset="0"/>
              </a:rPr>
              <a:t>INDEX</a:t>
            </a:r>
            <a:r>
              <a:rPr lang="en-IN" sz="1800" dirty="0">
                <a:solidFill>
                  <a:schemeClr val="tx1"/>
                </a:solidFill>
                <a:latin typeface="Palatino Linotype" panose="02040502050505030304" pitchFamily="18" charset="0"/>
              </a:rPr>
              <a:t> object.</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NOT</a:t>
            </a:r>
            <a:r>
              <a:rPr lang="en-IN" sz="1800" dirty="0">
                <a:solidFill>
                  <a:schemeClr val="tx1"/>
                </a:solidFill>
                <a:latin typeface="Palatino Linotype" panose="02040502050505030304" pitchFamily="18" charset="0"/>
              </a:rPr>
              <a:t> </a:t>
            </a:r>
            <a:r>
              <a:rPr lang="en-IN" sz="1800" b="1" i="1" dirty="0">
                <a:solidFill>
                  <a:schemeClr val="tx1"/>
                </a:solidFill>
                <a:latin typeface="Palatino Linotype" panose="02040502050505030304" pitchFamily="18" charset="0"/>
              </a:rPr>
              <a:t>NULL</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then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a:p>
            <a:pPr>
              <a:lnSpc>
                <a:spcPct val="100000"/>
              </a:lnSpc>
            </a:pPr>
            <a:r>
              <a:rPr lang="en-IN" sz="1800" dirty="0">
                <a:solidFill>
                  <a:schemeClr val="tx1"/>
                </a:solidFill>
                <a:latin typeface="Palatino Linotype" panose="02040502050505030304" pitchFamily="18" charset="0"/>
              </a:rPr>
              <a:t>If, we give on a column a combination of </a:t>
            </a:r>
            <a:r>
              <a:rPr lang="en-IN" sz="1800" b="1" i="1" dirty="0">
                <a:solidFill>
                  <a:schemeClr val="tx1"/>
                </a:solidFill>
                <a:latin typeface="Palatino Linotype" panose="02040502050505030304" pitchFamily="18" charset="0"/>
              </a:rPr>
              <a:t>UNIQUE</a:t>
            </a:r>
            <a:r>
              <a:rPr lang="en-IN" sz="1800" dirty="0">
                <a:solidFill>
                  <a:schemeClr val="tx1"/>
                </a:solidFill>
                <a:latin typeface="Palatino Linotype" panose="02040502050505030304" pitchFamily="18" charset="0"/>
              </a:rPr>
              <a:t> </a:t>
            </a:r>
            <a:r>
              <a:rPr lang="en-IN" sz="1800" b="1" dirty="0">
                <a:solidFill>
                  <a:schemeClr val="tx1"/>
                </a:solidFill>
                <a:latin typeface="Palatino Linotype" panose="02040502050505030304" pitchFamily="18" charset="0"/>
              </a:rPr>
              <a:t>key</a:t>
            </a:r>
            <a:r>
              <a:rPr lang="en-IN" sz="1800" dirty="0">
                <a:solidFill>
                  <a:schemeClr val="tx1"/>
                </a:solidFill>
                <a:latin typeface="Palatino Linotype" panose="02040502050505030304" pitchFamily="18" charset="0"/>
              </a:rPr>
              <a:t> &amp; </a:t>
            </a:r>
            <a:r>
              <a:rPr lang="en-IN" sz="1800" b="1" i="1" dirty="0">
                <a:solidFill>
                  <a:schemeClr val="tx1"/>
                </a:solidFill>
                <a:latin typeface="Palatino Linotype" panose="02040502050505030304" pitchFamily="18" charset="0"/>
              </a:rPr>
              <a:t>AUTO_INCREMENT </a:t>
            </a:r>
            <a:r>
              <a:rPr lang="en-IN" sz="1800" dirty="0">
                <a:solidFill>
                  <a:schemeClr val="tx1"/>
                </a:solidFill>
                <a:latin typeface="Palatino Linotype" panose="02040502050505030304" pitchFamily="18" charset="0"/>
              </a:rPr>
              <a:t>then also it behaves like a </a:t>
            </a:r>
            <a:r>
              <a:rPr lang="en-IN" sz="1800" b="1" i="1" dirty="0">
                <a:solidFill>
                  <a:schemeClr val="tx1"/>
                </a:solidFill>
                <a:latin typeface="Palatino Linotype" panose="02040502050505030304" pitchFamily="18" charset="0"/>
              </a:rPr>
              <a:t>PRIMARY </a:t>
            </a:r>
            <a:r>
              <a:rPr lang="en-IN" sz="1800" b="1" dirty="0">
                <a:solidFill>
                  <a:schemeClr val="tx1"/>
                </a:solidFill>
                <a:latin typeface="Palatino Linotype" panose="02040502050505030304" pitchFamily="18" charset="0"/>
              </a:rPr>
              <a:t>key.</a:t>
            </a:r>
          </a:p>
        </p:txBody>
      </p:sp>
      <p:sp>
        <p:nvSpPr>
          <p:cNvPr id="11" name="Rectangle 10">
            <a:extLst>
              <a:ext uri="{FF2B5EF4-FFF2-40B4-BE49-F238E27FC236}">
                <a16:creationId xmlns:a16="http://schemas.microsoft.com/office/drawing/2014/main" xmlns="" id="{63045821-95B0-4EF7-B515-933F86C0D2DA}"/>
              </a:ext>
            </a:extLst>
          </p:cNvPr>
          <p:cNvSpPr/>
          <p:nvPr/>
        </p:nvSpPr>
        <p:spPr>
          <a:xfrm>
            <a:off x="118542" y="836712"/>
            <a:ext cx="6480722" cy="2616101"/>
          </a:xfrm>
          <a:prstGeom prst="rect">
            <a:avLst/>
          </a:prstGeom>
          <a:noFill/>
        </p:spPr>
        <p:txBody>
          <a:bodyPr wrap="square">
            <a:spAutoFit/>
          </a:bodyPr>
          <a:lstStyle/>
          <a:p>
            <a:r>
              <a:rPr lang="en-US" sz="2200" dirty="0">
                <a:solidFill>
                  <a:schemeClr val="bg2">
                    <a:lumMod val="25000"/>
                  </a:schemeClr>
                </a:solidFill>
                <a:latin typeface="Palatino Linotype" panose="02040502050505030304" pitchFamily="18" charset="0"/>
              </a:rPr>
              <a:t>PRIMARY key condition must follow some rules.</a:t>
            </a:r>
          </a:p>
          <a:p>
            <a:endParaRPr lang="en-US" sz="800" dirty="0">
              <a:solidFill>
                <a:srgbClr val="FF0000"/>
              </a:solidFill>
              <a:latin typeface="Palatino Linotype" panose="02040502050505030304" pitchFamily="18" charset="0"/>
              <a:cs typeface="Arial" panose="020B0604020202020204" pitchFamily="34" charset="0"/>
            </a:endParaRPr>
          </a:p>
          <a:p>
            <a:endParaRPr lang="en-US" sz="800" dirty="0">
              <a:solidFill>
                <a:srgbClr val="FF0000"/>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cannot be NULL.</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primary key value must be unique.</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A table has only one primary key.</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values cannot be changed, if it is referred by some other column.</a:t>
            </a:r>
          </a:p>
          <a:p>
            <a:pPr marL="285750" indent="-285750">
              <a:buFont typeface="Arial" panose="020B0604020202020204" pitchFamily="34" charset="0"/>
              <a:buChar char="•"/>
            </a:pPr>
            <a:r>
              <a:rPr lang="en-IN" dirty="0">
                <a:latin typeface="Palatino Linotype" panose="02040502050505030304" pitchFamily="18" charset="0"/>
                <a:cs typeface="Segoe UI Light" panose="020B0502040204020203" pitchFamily="34" charset="0"/>
              </a:rPr>
              <a:t>The primary key must be given a value when a new record is inserted.</a:t>
            </a:r>
          </a:p>
        </p:txBody>
      </p:sp>
      <p:sp>
        <p:nvSpPr>
          <p:cNvPr id="4" name="Rectangle 3">
            <a:extLst>
              <a:ext uri="{FF2B5EF4-FFF2-40B4-BE49-F238E27FC236}">
                <a16:creationId xmlns:a16="http://schemas.microsoft.com/office/drawing/2014/main" xmlns="" id="{347C4B67-51E1-4B67-B5BE-7754EDF6C7F1}"/>
              </a:ext>
            </a:extLst>
          </p:cNvPr>
          <p:cNvSpPr/>
          <p:nvPr/>
        </p:nvSpPr>
        <p:spPr>
          <a:xfrm>
            <a:off x="3012789" y="4244536"/>
            <a:ext cx="6092825" cy="646331"/>
          </a:xfrm>
          <a:prstGeom prst="rect">
            <a:avLst/>
          </a:prstGeom>
        </p:spPr>
        <p:txBody>
          <a:bodyPr>
            <a:spAutoFit/>
          </a:bodyPr>
          <a:lstStyle/>
          <a:p>
            <a:r>
              <a:rPr lang="en-US" dirty="0">
                <a:solidFill>
                  <a:srgbClr val="222222"/>
                </a:solidFill>
                <a:latin typeface="Palatino Linotype" panose="02040502050505030304" pitchFamily="18" charset="0"/>
              </a:rPr>
              <a:t>A </a:t>
            </a:r>
            <a:r>
              <a:rPr lang="en-US" b="1" dirty="0">
                <a:solidFill>
                  <a:srgbClr val="222222"/>
                </a:solidFill>
                <a:latin typeface="Palatino Linotype" panose="02040502050505030304" pitchFamily="18" charset="0"/>
              </a:rPr>
              <a:t>PRIMARY key</a:t>
            </a:r>
            <a:r>
              <a:rPr lang="en-US" dirty="0">
                <a:solidFill>
                  <a:srgbClr val="222222"/>
                </a:solidFill>
                <a:latin typeface="Palatino Linotype" panose="02040502050505030304" pitchFamily="18" charset="0"/>
              </a:rPr>
              <a:t> </a:t>
            </a:r>
            <a:r>
              <a:rPr lang="en-US" dirty="0">
                <a:latin typeface="Palatino Linotype" panose="02040502050505030304" pitchFamily="18" charset="0"/>
              </a:rPr>
              <a:t> constraint </a:t>
            </a:r>
            <a:r>
              <a:rPr lang="en-US" dirty="0">
                <a:solidFill>
                  <a:srgbClr val="222222"/>
                </a:solidFill>
                <a:latin typeface="Palatino Linotype" panose="02040502050505030304" pitchFamily="18" charset="0"/>
              </a:rPr>
              <a:t>is a field in a table which uniquely identifies each row/record in a database table.</a:t>
            </a:r>
            <a:endParaRPr lang="en-IN" dirty="0">
              <a:latin typeface="Palatino Linotype" panose="02040502050505030304" pitchFamily="18" charset="0"/>
            </a:endParaRPr>
          </a:p>
        </p:txBody>
      </p:sp>
      <p:sp>
        <p:nvSpPr>
          <p:cNvPr id="9" name="Footer Placeholder 2">
            <a:extLst>
              <a:ext uri="{FF2B5EF4-FFF2-40B4-BE49-F238E27FC236}">
                <a16:creationId xmlns:a16="http://schemas.microsoft.com/office/drawing/2014/main" xmlns="" id="{054A8053-11C4-40A9-B8C4-3A3533100306}"/>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Tree>
    <p:extLst>
      <p:ext uri="{BB962C8B-B14F-4D97-AF65-F5344CB8AC3E}">
        <p14:creationId xmlns:p14="http://schemas.microsoft.com/office/powerpoint/2010/main" xmlns="" val="12693940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52372" y="188640"/>
            <a:ext cx="8685669" cy="646247"/>
          </a:xfrm>
          <a:prstGeom prst="rect">
            <a:avLst/>
          </a:prstGeom>
          <a:solidFill>
            <a:schemeClr val="bg1"/>
          </a:solidFill>
        </p:spPr>
        <p:txBody>
          <a:bodyPr wrap="square">
            <a:spAutoFit/>
          </a:bodyPr>
          <a:lstStyle/>
          <a:p>
            <a:pPr algn="r"/>
            <a:r>
              <a:rPr lang="en-US" sz="3600" dirty="0">
                <a:latin typeface="Arial" panose="020B0604020202020204" pitchFamily="34" charset="0"/>
                <a:cs typeface="Arial" panose="020B0604020202020204" pitchFamily="34" charset="0"/>
              </a:rPr>
              <a:t>types of Keys</a:t>
            </a:r>
            <a:r>
              <a:rPr lang="en-IN" sz="3600" dirty="0">
                <a:latin typeface="Arial" panose="020B0604020202020204" pitchFamily="34" charset="0"/>
                <a:cs typeface="Arial" panose="020B0604020202020204" pitchFamily="34" charset="0"/>
              </a:rPr>
              <a:t>?</a:t>
            </a:r>
            <a:endParaRPr lang="en-US" sz="3600" dirty="0">
              <a:latin typeface="Arial" panose="020B0604020202020204" pitchFamily="34" charset="0"/>
              <a:cs typeface="Arial" panose="020B0604020202020204" pitchFamily="34" charset="0"/>
            </a:endParaRPr>
          </a:p>
        </p:txBody>
      </p:sp>
      <p:sp>
        <p:nvSpPr>
          <p:cNvPr id="58370" name="AutoShape 2"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58372" name="AutoShape 4" descr="One-to-one entity relationship diagram"/>
          <p:cNvSpPr>
            <a:spLocks noChangeAspect="1" noChangeArrowheads="1"/>
          </p:cNvSpPr>
          <p:nvPr/>
        </p:nvSpPr>
        <p:spPr bwMode="auto">
          <a:xfrm>
            <a:off x="1679356" y="-143997"/>
            <a:ext cx="304760" cy="304761"/>
          </a:xfrm>
          <a:prstGeom prst="rect">
            <a:avLst/>
          </a:prstGeom>
          <a:noFill/>
        </p:spPr>
        <p:txBody>
          <a:bodyPr vert="horz" wrap="square" lIns="91428" tIns="45714" rIns="91428" bIns="45714" numCol="1" anchor="t" anchorCtr="0" compatLnSpc="1">
            <a:prstTxWarp prst="textNoShape">
              <a:avLst/>
            </a:prstTxWarp>
          </a:bodyPr>
          <a:lstStyle/>
          <a:p>
            <a:endParaRPr lang="en-US" dirty="0">
              <a:latin typeface="Arial" pitchFamily="34" charset="0"/>
              <a:cs typeface="Arial" pitchFamily="34" charset="0"/>
            </a:endParaRPr>
          </a:p>
        </p:txBody>
      </p:sp>
      <p:sp>
        <p:nvSpPr>
          <p:cNvPr id="8" name="TextBox 7">
            <a:extLst>
              <a:ext uri="{FF2B5EF4-FFF2-40B4-BE49-F238E27FC236}">
                <a16:creationId xmlns:a16="http://schemas.microsoft.com/office/drawing/2014/main" xmlns="" id="{64F692CE-D5CF-4EC6-AF4B-765B3FC84A13}"/>
              </a:ext>
            </a:extLst>
          </p:cNvPr>
          <p:cNvSpPr txBox="1"/>
          <p:nvPr/>
        </p:nvSpPr>
        <p:spPr>
          <a:xfrm>
            <a:off x="202497" y="704982"/>
            <a:ext cx="6875869" cy="707794"/>
          </a:xfrm>
          <a:prstGeom prst="rect">
            <a:avLst/>
          </a:prstGeom>
          <a:noFill/>
        </p:spPr>
        <p:txBody>
          <a:bodyPr wrap="square">
            <a:spAutoFit/>
          </a:bodyPr>
          <a:lstStyle/>
          <a:p>
            <a:r>
              <a:rPr lang="en-IN" sz="2000" dirty="0">
                <a:solidFill>
                  <a:schemeClr val="tx2">
                    <a:lumMod val="60000"/>
                    <a:lumOff val="40000"/>
                  </a:schemeClr>
                </a:solidFill>
                <a:latin typeface="Palatino Linotype" panose="02040502050505030304" pitchFamily="18" charset="0"/>
              </a:rPr>
              <a:t>Keys are used to establish relationships between tables and also to uniquely identify any record inside a table. </a:t>
            </a:r>
          </a:p>
        </p:txBody>
      </p:sp>
      <p:pic>
        <p:nvPicPr>
          <p:cNvPr id="4" name="Picture 3">
            <a:extLst>
              <a:ext uri="{FF2B5EF4-FFF2-40B4-BE49-F238E27FC236}">
                <a16:creationId xmlns:a16="http://schemas.microsoft.com/office/drawing/2014/main" xmlns="" id="{E84E5187-23C3-4DC4-83C5-8F36AB45EC4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5" name="Footer Placeholder 2">
            <a:extLst>
              <a:ext uri="{FF2B5EF4-FFF2-40B4-BE49-F238E27FC236}">
                <a16:creationId xmlns:a16="http://schemas.microsoft.com/office/drawing/2014/main" xmlns="" id="{FC61E44A-531B-42D9-A7FC-8F3D467A519E}"/>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10" name="Rectangle 9">
            <a:extLst>
              <a:ext uri="{FF2B5EF4-FFF2-40B4-BE49-F238E27FC236}">
                <a16:creationId xmlns:a16="http://schemas.microsoft.com/office/drawing/2014/main" xmlns="" id="{848872F8-795C-4A52-B696-E81D8CC82A94}"/>
              </a:ext>
            </a:extLst>
          </p:cNvPr>
          <p:cNvSpPr/>
          <p:nvPr/>
        </p:nvSpPr>
        <p:spPr>
          <a:xfrm>
            <a:off x="119336" y="1527175"/>
            <a:ext cx="11881320"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dirty="0">
                <a:solidFill>
                  <a:srgbClr val="570528"/>
                </a:solidFill>
                <a:latin typeface="Liberation Mono"/>
              </a:rPr>
              <a:t>r</a:t>
            </a:r>
            <a:r>
              <a:rPr lang="en-US" sz="2400" dirty="0">
                <a:solidFill>
                  <a:srgbClr val="570528"/>
                </a:solidFill>
                <a:latin typeface="Liberation Mono"/>
              </a:rPr>
              <a:t> = Employee(EmployeeID, FullName, job, salary, PAN, DateOfBirth, emailID, deptno)</a:t>
            </a:r>
          </a:p>
        </p:txBody>
      </p:sp>
      <p:sp>
        <p:nvSpPr>
          <p:cNvPr id="11" name="Rectangle 10">
            <a:extLst>
              <a:ext uri="{FF2B5EF4-FFF2-40B4-BE49-F238E27FC236}">
                <a16:creationId xmlns:a16="http://schemas.microsoft.com/office/drawing/2014/main" xmlns="" id="{6D2DD56E-1F71-45D2-9D42-4FE876E78A37}"/>
              </a:ext>
            </a:extLst>
          </p:cNvPr>
          <p:cNvSpPr/>
          <p:nvPr/>
        </p:nvSpPr>
        <p:spPr>
          <a:xfrm>
            <a:off x="143904" y="2073037"/>
            <a:ext cx="11856751" cy="4524315"/>
          </a:xfrm>
          <a:prstGeom prst="rect">
            <a:avLst/>
          </a:prstGeom>
        </p:spPr>
        <p:txBody>
          <a:bodyPr wrap="square">
            <a:spAutoFit/>
          </a:bodyPr>
          <a:lstStyle/>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Candidate Key: </a:t>
            </a:r>
            <a:r>
              <a:rPr lang="en-US" dirty="0">
                <a:solidFill>
                  <a:schemeClr val="tx1">
                    <a:lumMod val="65000"/>
                    <a:lumOff val="35000"/>
                  </a:schemeClr>
                </a:solidFill>
                <a:latin typeface="Palatino Linotype" panose="02040502050505030304" pitchFamily="18" charset="0"/>
                <a:cs typeface="Arial" panose="020B0604020202020204" pitchFamily="34" charset="0"/>
              </a:rPr>
              <a:t>are individual columns in a table that qualifies for uniqueness of all the rows. Here in Employee table EmployeeID,  PAN or emailID are Candidate keys.</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Primary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is the columns you choose to maintain uniqueness in a table. Here in Employee table you can choose either EmployeeID, PAN or emailID columns, EmployeeID is preferable choice.</a:t>
            </a:r>
          </a:p>
          <a:p>
            <a:pPr marL="285750" indent="-285750">
              <a:buFont typeface="Arial" panose="020B0604020202020204" pitchFamily="34" charset="0"/>
              <a:buChar char="•"/>
            </a:pPr>
            <a:endParaRPr lang="en-US" dirty="0">
              <a:solidFill>
                <a:schemeClr val="tx1">
                  <a:lumMod val="65000"/>
                  <a:lumOff val="35000"/>
                </a:schemeClr>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Alternate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Candidate column other the primary key column, like if EmployeeID is primary key then , PAN or emailID columns would be the Alternate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Super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you add any other column to a primary key then it become a super key, like EmployeeID + FullName is a Super Key.</a:t>
            </a:r>
          </a:p>
          <a:p>
            <a:pPr marL="285750" indent="-285750">
              <a:buFont typeface="Arial" panose="020B0604020202020204" pitchFamily="34" charset="0"/>
              <a:buChar char="•"/>
            </a:pPr>
            <a:endParaRPr lang="en-US" dirty="0">
              <a:solidFill>
                <a:srgbClr val="0089A4"/>
              </a:solidFill>
              <a:latin typeface="Palatino Linotype" panose="02040502050505030304" pitchFamily="18" charset="0"/>
              <a:cs typeface="Arial" panose="020B0604020202020204" pitchFamily="34" charset="0"/>
            </a:endParaRPr>
          </a:p>
          <a:p>
            <a:pPr marL="285750" indent="-285750">
              <a:buFont typeface="Arial" panose="020B0604020202020204" pitchFamily="34" charset="0"/>
              <a:buChar char="•"/>
            </a:pPr>
            <a:r>
              <a:rPr lang="en-US" b="1" dirty="0">
                <a:solidFill>
                  <a:srgbClr val="0089A4"/>
                </a:solidFill>
                <a:latin typeface="Palatino Linotype" panose="02040502050505030304" pitchFamily="18" charset="0"/>
                <a:cs typeface="Arial" panose="020B0604020202020204" pitchFamily="34" charset="0"/>
              </a:rPr>
              <a:t>Composite Key</a:t>
            </a:r>
            <a:r>
              <a:rPr lang="en-US" dirty="0">
                <a:solidFill>
                  <a:srgbClr val="0089A4"/>
                </a:solidFill>
                <a:latin typeface="Palatino Linotype" panose="02040502050505030304" pitchFamily="18" charset="0"/>
                <a:cs typeface="Arial" panose="020B0604020202020204" pitchFamily="34" charset="0"/>
              </a:rPr>
              <a:t>: </a:t>
            </a:r>
            <a:r>
              <a:rPr lang="en-US" dirty="0">
                <a:solidFill>
                  <a:schemeClr val="tx1">
                    <a:lumMod val="65000"/>
                    <a:lumOff val="35000"/>
                  </a:schemeClr>
                </a:solidFill>
                <a:latin typeface="Palatino Linotype" panose="02040502050505030304" pitchFamily="18" charset="0"/>
                <a:cs typeface="Arial" panose="020B0604020202020204" pitchFamily="34" charset="0"/>
              </a:rPr>
              <a:t>If a table do not have any single column that qualifies for a Candidate key, then you have to select 2 or more columns to make a row unique. Like if there is no EmployeeID, PAN or emailID columns, then you can make FullName + DateOfBirth as Composite key. But still there can be a narrow chance of duplicate row.</a:t>
            </a:r>
          </a:p>
        </p:txBody>
      </p:sp>
    </p:spTree>
    <p:extLst>
      <p:ext uri="{BB962C8B-B14F-4D97-AF65-F5344CB8AC3E}">
        <p14:creationId xmlns:p14="http://schemas.microsoft.com/office/powerpoint/2010/main" xmlns="" val="3056550928"/>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xmlns="" id="{79CB8B07-D4A7-4402-A6AB-81F1E88E5385}"/>
              </a:ext>
            </a:extLst>
          </p:cNvPr>
          <p:cNvGrpSpPr/>
          <p:nvPr/>
        </p:nvGrpSpPr>
        <p:grpSpPr>
          <a:xfrm>
            <a:off x="263318" y="333059"/>
            <a:ext cx="11663777" cy="6047194"/>
            <a:chOff x="444126" y="599782"/>
            <a:chExt cx="11130725" cy="5852863"/>
          </a:xfrm>
        </p:grpSpPr>
        <p:sp>
          <p:nvSpPr>
            <p:cNvPr id="4" name="Rectangle: Rounded Corners 3">
              <a:extLst>
                <a:ext uri="{FF2B5EF4-FFF2-40B4-BE49-F238E27FC236}">
                  <a16:creationId xmlns:a16="http://schemas.microsoft.com/office/drawing/2014/main" xmlns="" id="{2B90F09F-61B8-4543-8A4C-89D5F79F9E5A}"/>
                </a:ext>
              </a:extLst>
            </p:cNvPr>
            <p:cNvSpPr/>
            <p:nvPr/>
          </p:nvSpPr>
          <p:spPr>
            <a:xfrm>
              <a:off x="4577519" y="599782"/>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Candidate Key</a:t>
              </a:r>
              <a:endParaRPr lang="en-IN" sz="2000" b="1" dirty="0">
                <a:latin typeface="Consolas" panose="020B0609020204030204" pitchFamily="49" charset="0"/>
              </a:endParaRPr>
            </a:p>
          </p:txBody>
        </p:sp>
        <p:cxnSp>
          <p:nvCxnSpPr>
            <p:cNvPr id="10" name="Straight Arrow Connector 9">
              <a:extLst>
                <a:ext uri="{FF2B5EF4-FFF2-40B4-BE49-F238E27FC236}">
                  <a16:creationId xmlns:a16="http://schemas.microsoft.com/office/drawing/2014/main" xmlns="" id="{9FB0B868-6924-41B5-B9A2-887B0CF9C254}"/>
                </a:ext>
              </a:extLst>
            </p:cNvPr>
            <p:cNvCxnSpPr>
              <a:cxnSpLocks/>
            </p:cNvCxnSpPr>
            <p:nvPr/>
          </p:nvCxnSpPr>
          <p:spPr>
            <a:xfrm flipV="1">
              <a:off x="1631504" y="1225778"/>
              <a:ext cx="3807254" cy="93038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xmlns="" id="{EF43D452-2760-417B-B8A8-B61DF4721225}"/>
                </a:ext>
              </a:extLst>
            </p:cNvPr>
            <p:cNvCxnSpPr>
              <a:cxnSpLocks/>
            </p:cNvCxnSpPr>
            <p:nvPr/>
          </p:nvCxnSpPr>
          <p:spPr>
            <a:xfrm flipV="1">
              <a:off x="5758263" y="1180219"/>
              <a:ext cx="150377" cy="107363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C7058753-D94C-46AE-A02C-2081B27D1AF0}"/>
                </a:ext>
              </a:extLst>
            </p:cNvPr>
            <p:cNvCxnSpPr>
              <a:cxnSpLocks/>
            </p:cNvCxnSpPr>
            <p:nvPr/>
          </p:nvCxnSpPr>
          <p:spPr>
            <a:xfrm flipH="1" flipV="1">
              <a:off x="7243228" y="1183468"/>
              <a:ext cx="1445001" cy="1007252"/>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xmlns="" id="{6CE3D398-390F-4DD2-A007-B10467FFC3CA}"/>
                </a:ext>
              </a:extLst>
            </p:cNvPr>
            <p:cNvSpPr/>
            <p:nvPr/>
          </p:nvSpPr>
          <p:spPr>
            <a:xfrm>
              <a:off x="444126" y="1054505"/>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Primary Key</a:t>
              </a:r>
              <a:endParaRPr lang="en-IN" sz="2000" b="1" dirty="0">
                <a:latin typeface="Consolas" panose="020B0609020204030204" pitchFamily="49" charset="0"/>
              </a:endParaRPr>
            </a:p>
          </p:txBody>
        </p:sp>
        <p:cxnSp>
          <p:nvCxnSpPr>
            <p:cNvPr id="31" name="Straight Arrow Connector 30">
              <a:extLst>
                <a:ext uri="{FF2B5EF4-FFF2-40B4-BE49-F238E27FC236}">
                  <a16:creationId xmlns:a16="http://schemas.microsoft.com/office/drawing/2014/main" xmlns="" id="{07E001A5-6582-402F-A4A7-F54FF358E726}"/>
                </a:ext>
              </a:extLst>
            </p:cNvPr>
            <p:cNvCxnSpPr>
              <a:cxnSpLocks/>
            </p:cNvCxnSpPr>
            <p:nvPr/>
          </p:nvCxnSpPr>
          <p:spPr>
            <a:xfrm flipH="1" flipV="1">
              <a:off x="1386328" y="1640223"/>
              <a:ext cx="3" cy="525943"/>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xmlns="" id="{6BCB3A6A-BE1C-413D-8822-90EA58D6B130}"/>
                </a:ext>
              </a:extLst>
            </p:cNvPr>
            <p:cNvSpPr/>
            <p:nvPr/>
          </p:nvSpPr>
          <p:spPr>
            <a:xfrm>
              <a:off x="5438759" y="5691739"/>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Alternate Key</a:t>
              </a:r>
              <a:endParaRPr lang="en-IN" sz="2000" b="1" dirty="0">
                <a:latin typeface="Consolas" panose="020B0609020204030204" pitchFamily="49" charset="0"/>
              </a:endParaRPr>
            </a:p>
          </p:txBody>
        </p:sp>
        <p:cxnSp>
          <p:nvCxnSpPr>
            <p:cNvPr id="38" name="Straight Arrow Connector 37">
              <a:extLst>
                <a:ext uri="{FF2B5EF4-FFF2-40B4-BE49-F238E27FC236}">
                  <a16:creationId xmlns:a16="http://schemas.microsoft.com/office/drawing/2014/main" xmlns="" id="{09E14941-7EA7-403A-83ED-801D8C360D7A}"/>
                </a:ext>
              </a:extLst>
            </p:cNvPr>
            <p:cNvCxnSpPr>
              <a:cxnSpLocks/>
            </p:cNvCxnSpPr>
            <p:nvPr/>
          </p:nvCxnSpPr>
          <p:spPr>
            <a:xfrm flipH="1" flipV="1">
              <a:off x="5612711" y="4663300"/>
              <a:ext cx="295929" cy="1014481"/>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xmlns="" id="{809E4745-0214-4040-8636-AFE0480DED19}"/>
                </a:ext>
              </a:extLst>
            </p:cNvPr>
            <p:cNvCxnSpPr>
              <a:cxnSpLocks/>
            </p:cNvCxnSpPr>
            <p:nvPr/>
          </p:nvCxnSpPr>
          <p:spPr>
            <a:xfrm flipV="1">
              <a:off x="7747226" y="4624973"/>
              <a:ext cx="437006" cy="105280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xmlns="" id="{1E054AEE-DC97-4901-B4CA-499842C1571A}"/>
                </a:ext>
              </a:extLst>
            </p:cNvPr>
            <p:cNvPicPr>
              <a:picLocks noChangeAspect="1"/>
            </p:cNvPicPr>
            <p:nvPr/>
          </p:nvPicPr>
          <p:blipFill>
            <a:blip r:embed="rId2"/>
            <a:stretch>
              <a:fillRect/>
            </a:stretch>
          </p:blipFill>
          <p:spPr>
            <a:xfrm>
              <a:off x="617148" y="2232545"/>
              <a:ext cx="10957703" cy="2392909"/>
            </a:xfrm>
            <a:prstGeom prst="rect">
              <a:avLst/>
            </a:prstGeom>
          </p:spPr>
        </p:pic>
        <p:sp>
          <p:nvSpPr>
            <p:cNvPr id="63" name="Rectangle: Rounded Corners 62">
              <a:extLst>
                <a:ext uri="{FF2B5EF4-FFF2-40B4-BE49-F238E27FC236}">
                  <a16:creationId xmlns:a16="http://schemas.microsoft.com/office/drawing/2014/main" xmlns="" id="{9772D65D-092B-4C05-97CE-7AF57ED1B0A8}"/>
                </a:ext>
              </a:extLst>
            </p:cNvPr>
            <p:cNvSpPr/>
            <p:nvPr/>
          </p:nvSpPr>
          <p:spPr>
            <a:xfrm>
              <a:off x="444126" y="5388817"/>
              <a:ext cx="3076718" cy="504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Consolas" panose="020B0609020204030204" pitchFamily="49" charset="0"/>
                </a:rPr>
                <a:t>Composite Key</a:t>
              </a:r>
              <a:endParaRPr lang="en-IN" sz="2000" b="1" dirty="0">
                <a:latin typeface="Consolas" panose="020B0609020204030204" pitchFamily="49" charset="0"/>
              </a:endParaRPr>
            </a:p>
          </p:txBody>
        </p:sp>
        <p:cxnSp>
          <p:nvCxnSpPr>
            <p:cNvPr id="72" name="Straight Arrow Connector 71">
              <a:extLst>
                <a:ext uri="{FF2B5EF4-FFF2-40B4-BE49-F238E27FC236}">
                  <a16:creationId xmlns:a16="http://schemas.microsoft.com/office/drawing/2014/main" xmlns="" id="{0FB45BE9-1D64-4A6D-8A7F-D7AE28E35E43}"/>
                </a:ext>
              </a:extLst>
            </p:cNvPr>
            <p:cNvCxnSpPr>
              <a:cxnSpLocks/>
            </p:cNvCxnSpPr>
            <p:nvPr/>
          </p:nvCxnSpPr>
          <p:spPr>
            <a:xfrm flipV="1">
              <a:off x="1386328" y="4663300"/>
              <a:ext cx="0" cy="725517"/>
            </a:xfrm>
            <a:prstGeom prst="straightConnector1">
              <a:avLst/>
            </a:prstGeom>
            <a:ln w="38100">
              <a:solidFill>
                <a:srgbClr val="AC26AF"/>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xmlns="" id="{DA08283F-58A4-4745-8EA8-75817A6684FD}"/>
                </a:ext>
              </a:extLst>
            </p:cNvPr>
            <p:cNvCxnSpPr>
              <a:cxnSpLocks/>
            </p:cNvCxnSpPr>
            <p:nvPr/>
          </p:nvCxnSpPr>
          <p:spPr>
            <a:xfrm>
              <a:off x="1631504" y="5943767"/>
              <a:ext cx="0" cy="504057"/>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xmlns="" id="{47AE7B8D-0C26-43D0-9050-B87B957EAC17}"/>
                </a:ext>
              </a:extLst>
            </p:cNvPr>
            <p:cNvCxnSpPr>
              <a:cxnSpLocks/>
            </p:cNvCxnSpPr>
            <p:nvPr/>
          </p:nvCxnSpPr>
          <p:spPr>
            <a:xfrm>
              <a:off x="1617436" y="6452645"/>
              <a:ext cx="9447116" cy="0"/>
            </a:xfrm>
            <a:prstGeom prst="line">
              <a:avLst/>
            </a:prstGeom>
            <a:ln w="38100">
              <a:solidFill>
                <a:srgbClr val="AC26A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xmlns="" id="{A84D9AF0-3C32-4C63-A493-423D64B5B966}"/>
                </a:ext>
              </a:extLst>
            </p:cNvPr>
            <p:cNvCxnSpPr>
              <a:cxnSpLocks/>
            </p:cNvCxnSpPr>
            <p:nvPr/>
          </p:nvCxnSpPr>
          <p:spPr>
            <a:xfrm>
              <a:off x="11045896" y="4663300"/>
              <a:ext cx="0" cy="1784524"/>
            </a:xfrm>
            <a:prstGeom prst="line">
              <a:avLst/>
            </a:prstGeom>
            <a:ln w="38100">
              <a:solidFill>
                <a:srgbClr val="AC26A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xmlns="" val="25260843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3802" y="3"/>
            <a:ext cx="9142810" cy="646331"/>
          </a:xfrm>
          <a:prstGeom prst="rect">
            <a:avLst/>
          </a:prstGeom>
          <a:solidFill>
            <a:schemeClr val="bg1"/>
          </a:solidFill>
        </p:spPr>
        <p:txBody>
          <a:bodyPr wrap="square">
            <a:spAutoFit/>
          </a:bodyPr>
          <a:lstStyle/>
          <a:p>
            <a:pPr algn="r"/>
            <a:r>
              <a:rPr lang="en-IN" sz="3600" dirty="0">
                <a:latin typeface="Arial" panose="020B0604020202020204" pitchFamily="34" charset="0"/>
                <a:cs typeface="Arial" panose="020B0604020202020204" pitchFamily="34" charset="0"/>
              </a:rPr>
              <a:t>Constraints – Add Primary Key</a:t>
            </a:r>
          </a:p>
        </p:txBody>
      </p:sp>
      <p:sp>
        <p:nvSpPr>
          <p:cNvPr id="6" name="Rectangle 5"/>
          <p:cNvSpPr/>
          <p:nvPr/>
        </p:nvSpPr>
        <p:spPr>
          <a:xfrm>
            <a:off x="289951" y="1628800"/>
            <a:ext cx="8990430" cy="369332"/>
          </a:xfrm>
          <a:prstGeom prst="rect">
            <a:avLst/>
          </a:prstGeom>
        </p:spPr>
        <p:txBody>
          <a:bodyPr wrap="square">
            <a:spAutoFit/>
          </a:bodyPr>
          <a:lstStyle/>
          <a:p>
            <a:r>
              <a:rPr lang="en-IN" dirty="0">
                <a:latin typeface="Palatino Linotype" panose="02040502050505030304" pitchFamily="18" charset="0"/>
                <a:cs typeface="Arial" panose="020B0604020202020204" pitchFamily="34" charset="0"/>
              </a:rPr>
              <a:t>The following example creates </a:t>
            </a:r>
            <a:r>
              <a:rPr lang="en-IN" b="1" dirty="0">
                <a:latin typeface="Palatino Linotype" panose="02040502050505030304" pitchFamily="18" charset="0"/>
                <a:cs typeface="Arial" panose="020B0604020202020204" pitchFamily="34" charset="0"/>
              </a:rPr>
              <a:t>USERS</a:t>
            </a:r>
            <a:r>
              <a:rPr lang="en-IN" dirty="0">
                <a:latin typeface="Palatino Linotype" panose="02040502050505030304" pitchFamily="18" charset="0"/>
                <a:cs typeface="Arial" panose="020B0604020202020204" pitchFamily="34" charset="0"/>
              </a:rPr>
              <a:t> table with </a:t>
            </a:r>
            <a:r>
              <a:rPr lang="en-IN" b="1" dirty="0">
                <a:latin typeface="Palatino Linotype" panose="02040502050505030304" pitchFamily="18" charset="0"/>
                <a:cs typeface="Arial" panose="020B0604020202020204" pitchFamily="34" charset="0"/>
              </a:rPr>
              <a:t>PRIMARY KEY</a:t>
            </a:r>
            <a:r>
              <a:rPr lang="en-IN" dirty="0">
                <a:latin typeface="Palatino Linotype" panose="02040502050505030304" pitchFamily="18" charset="0"/>
                <a:cs typeface="Arial" panose="020B0604020202020204" pitchFamily="34" charset="0"/>
              </a:rPr>
              <a:t> column.</a:t>
            </a:r>
          </a:p>
        </p:txBody>
      </p:sp>
      <p:sp>
        <p:nvSpPr>
          <p:cNvPr id="14" name="Rectangle 13">
            <a:extLst>
              <a:ext uri="{FF2B5EF4-FFF2-40B4-BE49-F238E27FC236}">
                <a16:creationId xmlns:a16="http://schemas.microsoft.com/office/drawing/2014/main" xmlns="" id="{484CE300-2050-49A3-BDFF-69F18BC5022A}"/>
              </a:ext>
            </a:extLst>
          </p:cNvPr>
          <p:cNvSpPr/>
          <p:nvPr/>
        </p:nvSpPr>
        <p:spPr>
          <a:xfrm>
            <a:off x="406574" y="2204864"/>
            <a:ext cx="3717023"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5" name="Rectangle 14">
            <a:extLst>
              <a:ext uri="{FF2B5EF4-FFF2-40B4-BE49-F238E27FC236}">
                <a16:creationId xmlns:a16="http://schemas.microsoft.com/office/drawing/2014/main" xmlns="" id="{9FE8A1EC-13C5-412B-9334-51E47824F4E4}"/>
              </a:ext>
            </a:extLst>
          </p:cNvPr>
          <p:cNvSpPr/>
          <p:nvPr/>
        </p:nvSpPr>
        <p:spPr>
          <a:xfrm>
            <a:off x="5231110" y="2207366"/>
            <a:ext cx="3403063"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17" name="Rectangle 16">
            <a:extLst>
              <a:ext uri="{FF2B5EF4-FFF2-40B4-BE49-F238E27FC236}">
                <a16:creationId xmlns:a16="http://schemas.microsoft.com/office/drawing/2014/main" xmlns="" id="{1054FA30-BD90-42A6-A67E-D1D783D1FA59}"/>
              </a:ext>
            </a:extLst>
          </p:cNvPr>
          <p:cNvSpPr/>
          <p:nvPr/>
        </p:nvSpPr>
        <p:spPr>
          <a:xfrm>
            <a:off x="406574" y="4350003"/>
            <a:ext cx="4176464" cy="2031325"/>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      </a:t>
            </a:r>
            <a:r>
              <a:rPr lang="en-IN" dirty="0">
                <a:solidFill>
                  <a:schemeClr val="accent6">
                    <a:lumMod val="50000"/>
                  </a:schemeClr>
                </a:solidFill>
                <a:latin typeface="Liberation Mono"/>
                <a:cs typeface="Arial" panose="020B0604020202020204" pitchFamily="34" charset="0"/>
              </a:rPr>
              <a:t>constraint</a:t>
            </a:r>
            <a:r>
              <a:rPr lang="en-IN" dirty="0">
                <a:latin typeface="Liberation Mono"/>
                <a:cs typeface="Arial" panose="020B0604020202020204" pitchFamily="34" charset="0"/>
              </a:rPr>
              <a:t> pk_id </a:t>
            </a:r>
            <a:r>
              <a:rPr lang="en-IN" dirty="0">
                <a:solidFill>
                  <a:schemeClr val="accent5">
                    <a:lumMod val="60000"/>
                    <a:lumOff val="40000"/>
                  </a:schemeClr>
                </a:solidFill>
                <a:latin typeface="Liberation Mono"/>
                <a:cs typeface="Arial" panose="020B0604020202020204" pitchFamily="34" charset="0"/>
              </a:rPr>
              <a:t>primary</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ID</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sp>
        <p:nvSpPr>
          <p:cNvPr id="8" name="Rectangle 7">
            <a:extLst>
              <a:ext uri="{FF2B5EF4-FFF2-40B4-BE49-F238E27FC236}">
                <a16:creationId xmlns:a16="http://schemas.microsoft.com/office/drawing/2014/main" xmlns="" id="{E73B5432-08BA-4B78-9A3B-49BC90877669}"/>
              </a:ext>
            </a:extLst>
          </p:cNvPr>
          <p:cNvSpPr/>
          <p:nvPr/>
        </p:nvSpPr>
        <p:spPr>
          <a:xfrm>
            <a:off x="5231110" y="4350003"/>
            <a:ext cx="3528392" cy="1754326"/>
          </a:xfrm>
          <a:prstGeom prst="rect">
            <a:avLst/>
          </a:prstGeom>
        </p:spPr>
        <p:txBody>
          <a:bodyPr wrap="square">
            <a:spAutoFit/>
          </a:bodyPr>
          <a:lstStyle/>
          <a:p>
            <a:r>
              <a:rPr lang="en-IN" dirty="0">
                <a:solidFill>
                  <a:srgbClr val="0077AA"/>
                </a:solidFill>
                <a:latin typeface="Liberation Mono"/>
                <a:ea typeface="Times New Roman" panose="02020603050405020304" pitchFamily="18" charset="0"/>
              </a:rPr>
              <a:t>CREATE</a:t>
            </a:r>
            <a:r>
              <a:rPr lang="en-IN" dirty="0">
                <a:latin typeface="Liberation Mono"/>
                <a:cs typeface="Arial" panose="020B0604020202020204" pitchFamily="34" charset="0"/>
              </a:rPr>
              <a:t> </a:t>
            </a:r>
            <a:r>
              <a:rPr lang="en-IN" dirty="0">
                <a:solidFill>
                  <a:srgbClr val="0077AA"/>
                </a:solidFill>
                <a:latin typeface="Liberation Mono"/>
                <a:ea typeface="Times New Roman" panose="02020603050405020304" pitchFamily="18" charset="0"/>
              </a:rPr>
              <a:t>TABLE</a:t>
            </a:r>
            <a:r>
              <a:rPr lang="en-IN" dirty="0">
                <a:latin typeface="Liberation Mono"/>
                <a:cs typeface="Arial" panose="020B0604020202020204" pitchFamily="34" charset="0"/>
              </a:rPr>
              <a:t> users </a:t>
            </a:r>
            <a:r>
              <a:rPr lang="en-IN" dirty="0">
                <a:solidFill>
                  <a:schemeClr val="bg1">
                    <a:lumMod val="65000"/>
                  </a:schemeClr>
                </a:solidFill>
                <a:latin typeface="Liberation Mono"/>
                <a:cs typeface="Arial" panose="020B0604020202020204" pitchFamily="34" charset="0"/>
              </a:rPr>
              <a:t>(</a:t>
            </a:r>
          </a:p>
          <a:p>
            <a:r>
              <a:rPr lang="en-IN" dirty="0">
                <a:latin typeface="Liberation Mono"/>
                <a:cs typeface="Arial" panose="020B0604020202020204" pitchFamily="34" charset="0"/>
              </a:rPr>
              <a:t>      ID </a:t>
            </a:r>
            <a:r>
              <a:rPr lang="en-IN" dirty="0">
                <a:solidFill>
                  <a:srgbClr val="834689"/>
                </a:solidFill>
                <a:latin typeface="Liberation Mono"/>
                <a:cs typeface="Arial" panose="020B0604020202020204" pitchFamily="34" charset="0"/>
              </a:rPr>
              <a:t>int</a:t>
            </a:r>
            <a:r>
              <a:rPr lang="en-IN" dirty="0">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not</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null</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unique</a:t>
            </a:r>
            <a:r>
              <a:rPr lang="en-IN" dirty="0">
                <a:solidFill>
                  <a:srgbClr val="C00000"/>
                </a:solidFill>
                <a:latin typeface="Liberation Mono"/>
                <a:cs typeface="Arial" panose="020B0604020202020204" pitchFamily="34" charset="0"/>
              </a:rPr>
              <a:t> </a:t>
            </a:r>
            <a:r>
              <a:rPr lang="en-IN" dirty="0">
                <a:solidFill>
                  <a:schemeClr val="accent5">
                    <a:lumMod val="60000"/>
                    <a:lumOff val="40000"/>
                  </a:schemeClr>
                </a:solidFill>
                <a:latin typeface="Liberation Mono"/>
                <a:cs typeface="Arial" panose="020B0604020202020204" pitchFamily="34" charset="0"/>
              </a:rPr>
              <a:t>key</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username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40</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password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 </a:t>
            </a:r>
          </a:p>
          <a:p>
            <a:r>
              <a:rPr lang="en-IN" dirty="0">
                <a:latin typeface="Liberation Mono"/>
                <a:cs typeface="Arial" panose="020B0604020202020204" pitchFamily="34" charset="0"/>
              </a:rPr>
              <a:t>      email </a:t>
            </a:r>
            <a:r>
              <a:rPr lang="en-IN" dirty="0">
                <a:solidFill>
                  <a:srgbClr val="834689"/>
                </a:solidFill>
                <a:latin typeface="Liberation Mono"/>
                <a:cs typeface="Arial" panose="020B0604020202020204" pitchFamily="34" charset="0"/>
              </a:rPr>
              <a:t>varchar</a:t>
            </a:r>
            <a:r>
              <a:rPr lang="en-IN" dirty="0">
                <a:solidFill>
                  <a:schemeClr val="bg1">
                    <a:lumMod val="65000"/>
                  </a:schemeClr>
                </a:solidFill>
                <a:latin typeface="Liberation Mono"/>
                <a:cs typeface="Arial" panose="020B0604020202020204" pitchFamily="34" charset="0"/>
              </a:rPr>
              <a:t>(</a:t>
            </a:r>
            <a:r>
              <a:rPr lang="en-IN" dirty="0">
                <a:latin typeface="Liberation Mono"/>
                <a:cs typeface="Arial" panose="020B0604020202020204" pitchFamily="34" charset="0"/>
              </a:rPr>
              <a:t>255</a:t>
            </a:r>
            <a:r>
              <a:rPr lang="en-IN" dirty="0">
                <a:solidFill>
                  <a:schemeClr val="bg1">
                    <a:lumMod val="65000"/>
                  </a:schemeClr>
                </a:solidFill>
                <a:latin typeface="Liberation Mono"/>
                <a:cs typeface="Arial" panose="020B0604020202020204" pitchFamily="34" charset="0"/>
              </a:rPr>
              <a:t>)</a:t>
            </a:r>
          </a:p>
          <a:p>
            <a:r>
              <a:rPr lang="en-IN" dirty="0">
                <a:solidFill>
                  <a:schemeClr val="bg1">
                    <a:lumMod val="65000"/>
                  </a:schemeClr>
                </a:solidFill>
                <a:latin typeface="Liberation Mono"/>
                <a:cs typeface="Arial" panose="020B0604020202020204" pitchFamily="34" charset="0"/>
              </a:rPr>
              <a:t>)</a:t>
            </a:r>
            <a:r>
              <a:rPr lang="en-US" dirty="0">
                <a:latin typeface="Liberation Mono"/>
                <a:ea typeface="Times New Roman" panose="02020603050405020304" pitchFamily="18" charset="0"/>
                <a:cs typeface="Arial" panose="020B0604020202020204" pitchFamily="34" charset="0"/>
              </a:rPr>
              <a:t> ;</a:t>
            </a:r>
            <a:endParaRPr lang="en-IN" dirty="0">
              <a:latin typeface="Liberation Mono"/>
            </a:endParaRPr>
          </a:p>
        </p:txBody>
      </p:sp>
      <p:pic>
        <p:nvPicPr>
          <p:cNvPr id="9" name="Picture 8">
            <a:extLst>
              <a:ext uri="{FF2B5EF4-FFF2-40B4-BE49-F238E27FC236}">
                <a16:creationId xmlns:a16="http://schemas.microsoft.com/office/drawing/2014/main" xmlns="" id="{44130628-5382-4302-B4FF-D9189966826A}"/>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18542" y="116632"/>
            <a:ext cx="1371859" cy="445150"/>
          </a:xfrm>
          <a:prstGeom prst="rect">
            <a:avLst/>
          </a:prstGeom>
        </p:spPr>
      </p:pic>
      <p:sp>
        <p:nvSpPr>
          <p:cNvPr id="10" name="Footer Placeholder 2">
            <a:extLst>
              <a:ext uri="{FF2B5EF4-FFF2-40B4-BE49-F238E27FC236}">
                <a16:creationId xmlns:a16="http://schemas.microsoft.com/office/drawing/2014/main" xmlns="" id="{F9FBD49F-1D74-4B16-93C5-071B95B5C6E9}"/>
              </a:ext>
            </a:extLst>
          </p:cNvPr>
          <p:cNvSpPr txBox="1">
            <a:spLocks/>
          </p:cNvSpPr>
          <p:nvPr/>
        </p:nvSpPr>
        <p:spPr>
          <a:xfrm>
            <a:off x="3237431" y="6523037"/>
            <a:ext cx="5400600" cy="365125"/>
          </a:xfrm>
          <a:prstGeom prst="rect">
            <a:avLst/>
          </a:prstGeom>
        </p:spPr>
        <p:txBody>
          <a:bodyPr/>
          <a:lstStyle>
            <a:defPPr>
              <a:defRPr lang="en-US"/>
            </a:defPPr>
            <a:lvl1pPr marL="0" algn="l" defTabSz="914400" rtl="0" eaLnBrk="1" latinLnBrk="0" hangingPunct="1">
              <a:defRPr sz="10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Infoway Technologies, 3rd  Floor Commerce Centre, Rambaug Colony, Paud Road Pune 411038</a:t>
            </a:r>
            <a:endParaRPr lang="en-IN" dirty="0"/>
          </a:p>
          <a:p>
            <a:endParaRPr lang="en-US" dirty="0"/>
          </a:p>
        </p:txBody>
      </p:sp>
      <p:sp>
        <p:nvSpPr>
          <p:cNvPr id="2" name="Rectangle 1">
            <a:extLst>
              <a:ext uri="{FF2B5EF4-FFF2-40B4-BE49-F238E27FC236}">
                <a16:creationId xmlns:a16="http://schemas.microsoft.com/office/drawing/2014/main" xmlns="" id="{9FA218B7-6727-4335-98F8-259B40ADED6A}"/>
              </a:ext>
            </a:extLst>
          </p:cNvPr>
          <p:cNvSpPr/>
          <p:nvPr/>
        </p:nvSpPr>
        <p:spPr>
          <a:xfrm>
            <a:off x="334567" y="908720"/>
            <a:ext cx="8788689" cy="369332"/>
          </a:xfrm>
          <a:prstGeom prst="rect">
            <a:avLst/>
          </a:prstGeom>
        </p:spPr>
        <p:txBody>
          <a:bodyPr wrap="square">
            <a:spAutoFit/>
          </a:bodyPr>
          <a:lstStyle/>
          <a:p>
            <a:r>
              <a:rPr lang="en-US" dirty="0">
                <a:solidFill>
                  <a:schemeClr val="tx1">
                    <a:lumMod val="85000"/>
                    <a:lumOff val="15000"/>
                  </a:schemeClr>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col_name</a:t>
            </a:r>
            <a:r>
              <a:rPr lang="en-IN" dirty="0">
                <a:solidFill>
                  <a:srgbClr val="000000"/>
                </a:solidFill>
                <a:latin typeface="Arial" panose="020B0604020202020204" pitchFamily="34" charset="0"/>
                <a:cs typeface="Arial" panose="020B0604020202020204" pitchFamily="34" charset="0"/>
              </a:rPr>
              <a:t> </a:t>
            </a:r>
            <a:r>
              <a:rPr lang="en-IN" i="1" dirty="0">
                <a:solidFill>
                  <a:srgbClr val="000000"/>
                </a:solidFill>
                <a:latin typeface="Arial" panose="020B0604020202020204" pitchFamily="34" charset="0"/>
                <a:cs typeface="Arial" panose="020B0604020202020204" pitchFamily="34" charset="0"/>
              </a:rPr>
              <a:t>data_type</a:t>
            </a:r>
            <a:r>
              <a:rPr lang="en-IN" dirty="0">
                <a:solidFill>
                  <a:srgbClr val="000000"/>
                </a:solidFill>
                <a:latin typeface="Arial" panose="020B0604020202020204" pitchFamily="34" charset="0"/>
                <a:cs typeface="Arial" panose="020B0604020202020204" pitchFamily="34" charset="0"/>
              </a:rPr>
              <a:t> </a:t>
            </a:r>
            <a:r>
              <a:rPr lang="en-US" dirty="0">
                <a:solidFill>
                  <a:srgbClr val="0077AA"/>
                </a:solidFill>
                <a:latin typeface="Arial" panose="020B0604020202020204" pitchFamily="34" charset="0"/>
                <a:cs typeface="Arial" panose="020B0604020202020204" pitchFamily="34" charset="0"/>
              </a:rPr>
              <a:t>PRIMARY KEY</a:t>
            </a:r>
            <a:endParaRPr lang="en-IN" dirty="0">
              <a:solidFill>
                <a:srgbClr val="0077AA"/>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xmlns="" val="29154489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55579</TotalTime>
  <Words>54099</Words>
  <Application>Microsoft Office PowerPoint</Application>
  <PresentationFormat>Custom</PresentationFormat>
  <Paragraphs>7499</Paragraphs>
  <Slides>636</Slides>
  <Notes>38</Notes>
  <HiddenSlides>66</HiddenSlides>
  <MMClips>0</MMClips>
  <ScaleCrop>false</ScaleCrop>
  <HeadingPairs>
    <vt:vector size="4" baseType="variant">
      <vt:variant>
        <vt:lpstr>Theme</vt:lpstr>
      </vt:variant>
      <vt:variant>
        <vt:i4>1</vt:i4>
      </vt:variant>
      <vt:variant>
        <vt:lpstr>Slide Titles</vt:lpstr>
      </vt:variant>
      <vt:variant>
        <vt:i4>636</vt:i4>
      </vt:variant>
    </vt:vector>
  </HeadingPairs>
  <TitlesOfParts>
    <vt:vector size="637" baseType="lpstr">
      <vt:lpstr>Office Theme</vt:lpstr>
      <vt:lpstr>Database Technologies - MySQL</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Entity Relationship Diagram (ER Diagram)</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SHOW ENGINES Syntax</vt:lpstr>
      <vt:lpstr>ENGINES</vt:lpstr>
      <vt:lpstr>Slide 68</vt:lpstr>
      <vt:lpstr>SHOW DATABASES Syntax</vt:lpstr>
      <vt:lpstr>Slide 70</vt:lpstr>
      <vt:lpstr>USE DATABASES Syntax</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Slide 140</vt:lpstr>
      <vt:lpstr>Slide 141</vt:lpstr>
      <vt:lpstr>Slide 142</vt:lpstr>
      <vt:lpstr>Slide 143</vt:lpstr>
      <vt:lpstr>Slide 144</vt:lpstr>
      <vt:lpstr>Slide 145</vt:lpstr>
      <vt:lpstr>Slide 146</vt:lpstr>
      <vt:lpstr>Slide 147</vt:lpstr>
      <vt:lpstr>Slide 148</vt:lpstr>
      <vt:lpstr>Slide 149</vt:lpstr>
      <vt:lpstr>Slide 150</vt:lpstr>
      <vt:lpstr>Slide 151</vt:lpstr>
      <vt:lpstr>Slide 152</vt:lpstr>
      <vt:lpstr>Slide 153</vt:lpstr>
      <vt:lpstr>Slide 154</vt:lpstr>
      <vt:lpstr>Slide 155</vt:lpstr>
      <vt:lpstr>Slide 156</vt:lpstr>
      <vt:lpstr>Slide 157</vt:lpstr>
      <vt:lpstr>Slide 158</vt:lpstr>
      <vt:lpstr>Slide 159</vt:lpstr>
      <vt:lpstr>Slide 160</vt:lpstr>
      <vt:lpstr>Slide 161</vt:lpstr>
      <vt:lpstr>Slide 162</vt:lpstr>
      <vt:lpstr>Slide 163</vt:lpstr>
      <vt:lpstr>Slide 164</vt:lpstr>
      <vt:lpstr>Slide 165</vt:lpstr>
      <vt:lpstr>Slide 166</vt:lpstr>
      <vt:lpstr>Slide 167</vt:lpstr>
      <vt:lpstr>Slide 168</vt:lpstr>
      <vt:lpstr>Slide 169</vt:lpstr>
      <vt:lpstr>Slide 170</vt:lpstr>
      <vt:lpstr>Slide 171</vt:lpstr>
      <vt:lpstr>Slide 172</vt:lpstr>
      <vt:lpstr>Slide 173</vt:lpstr>
      <vt:lpstr>Slide 174</vt:lpstr>
      <vt:lpstr>SHOW CREATE VIEW Syntax</vt:lpstr>
      <vt:lpstr>Slide 176</vt:lpstr>
      <vt:lpstr>Slide 177</vt:lpstr>
      <vt:lpstr>Slide 178</vt:lpstr>
      <vt:lpstr>Slide 179</vt:lpstr>
      <vt:lpstr>Slide 180</vt:lpstr>
      <vt:lpstr>SHOW INDEX Syntax</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Slide 194</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SELECT CLAUSE</vt:lpstr>
      <vt:lpstr>Capabilities of    SELECT Statement</vt:lpstr>
      <vt:lpstr>Capabilities of    SELECT Statement</vt:lpstr>
      <vt:lpstr>Capabilities of    SELECT Statement</vt:lpstr>
      <vt:lpstr>Capabilities of    SELECT Statement</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Slide 242</vt:lpstr>
      <vt:lpstr>Slide 243</vt:lpstr>
      <vt:lpstr>Slide 244</vt:lpstr>
      <vt:lpstr>Slide 245</vt:lpstr>
      <vt:lpstr>Slide 246</vt:lpstr>
      <vt:lpstr>Slide 247</vt:lpstr>
      <vt:lpstr>Slide 248</vt:lpstr>
      <vt:lpstr>Slide 249</vt:lpstr>
      <vt:lpstr>Slide 250</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Slide 269</vt:lpstr>
      <vt:lpstr>Slide 270</vt:lpstr>
      <vt:lpstr>Slide 271</vt:lpstr>
      <vt:lpstr>Slide 272</vt:lpstr>
      <vt:lpstr>Slide 273</vt:lpstr>
      <vt:lpstr>Slide 274</vt:lpstr>
      <vt:lpstr>Slide 275</vt:lpstr>
      <vt:lpstr>Slide 276</vt:lpstr>
      <vt:lpstr>Slide 277</vt:lpstr>
      <vt:lpstr>Slide 278</vt:lpstr>
      <vt:lpstr>Slide 279</vt:lpstr>
      <vt:lpstr>Slide 280</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lpstr>Slide 315</vt:lpstr>
      <vt:lpstr>Slide 316</vt:lpstr>
      <vt:lpstr>Slide 317</vt:lpstr>
      <vt:lpstr>Slide 318</vt:lpstr>
      <vt:lpstr>Slide 319</vt:lpstr>
      <vt:lpstr>Slide 320</vt:lpstr>
      <vt:lpstr>Slide 321</vt:lpstr>
      <vt:lpstr>Slide 322</vt:lpstr>
      <vt:lpstr>Slide 323</vt:lpstr>
      <vt:lpstr>Slide 324</vt:lpstr>
      <vt:lpstr>Slide 325</vt:lpstr>
      <vt:lpstr>Slide 326</vt:lpstr>
      <vt:lpstr>Slide 327</vt:lpstr>
      <vt:lpstr>Slide 328</vt:lpstr>
      <vt:lpstr>Slide 329</vt:lpstr>
      <vt:lpstr>Slide 330</vt:lpstr>
      <vt:lpstr>Slide 331</vt:lpstr>
      <vt:lpstr>Slide 332</vt:lpstr>
      <vt:lpstr>Slide 333</vt:lpstr>
      <vt:lpstr>Slide 334</vt:lpstr>
      <vt:lpstr>Slide 335</vt:lpstr>
      <vt:lpstr>Slide 336</vt:lpstr>
      <vt:lpstr>Slide 337</vt:lpstr>
      <vt:lpstr>Slide 338</vt:lpstr>
      <vt:lpstr>Slide 339</vt:lpstr>
      <vt:lpstr>Slide 340</vt:lpstr>
      <vt:lpstr>Slide 341</vt:lpstr>
      <vt:lpstr>Slide 342</vt:lpstr>
      <vt:lpstr>Slide 343</vt:lpstr>
      <vt:lpstr>Slide 344</vt:lpstr>
      <vt:lpstr>Slide 345</vt:lpstr>
      <vt:lpstr>Slide 346</vt:lpstr>
      <vt:lpstr>Slide 347</vt:lpstr>
      <vt:lpstr>Slide 348</vt:lpstr>
      <vt:lpstr>Slide 349</vt:lpstr>
      <vt:lpstr>Slide 350</vt:lpstr>
      <vt:lpstr>Slide 351</vt:lpstr>
      <vt:lpstr>Slide 352</vt:lpstr>
      <vt:lpstr>Slide 353</vt:lpstr>
      <vt:lpstr>Slide 354</vt:lpstr>
      <vt:lpstr>Slide 355</vt:lpstr>
      <vt:lpstr>Slide 356</vt:lpstr>
      <vt:lpstr>Slide 357</vt:lpstr>
      <vt:lpstr>Slide 358</vt:lpstr>
      <vt:lpstr>Slide 359</vt:lpstr>
      <vt:lpstr>Slide 360</vt:lpstr>
      <vt:lpstr>Slide 361</vt:lpstr>
      <vt:lpstr>Slide 362</vt:lpstr>
      <vt:lpstr>Slide 363</vt:lpstr>
      <vt:lpstr>Slide 364</vt:lpstr>
      <vt:lpstr>Slide 365</vt:lpstr>
      <vt:lpstr>Slide 366</vt:lpstr>
      <vt:lpstr>Slide 367</vt:lpstr>
      <vt:lpstr>Slide 368</vt:lpstr>
      <vt:lpstr>Slide 369</vt:lpstr>
      <vt:lpstr>Slide 370</vt:lpstr>
      <vt:lpstr>Slide 371</vt:lpstr>
      <vt:lpstr>Slide 372</vt:lpstr>
      <vt:lpstr>Slide 373</vt:lpstr>
      <vt:lpstr>Slide 374</vt:lpstr>
      <vt:lpstr>Slide 375</vt:lpstr>
      <vt:lpstr>Slide 376</vt:lpstr>
      <vt:lpstr>Slide 377</vt:lpstr>
      <vt:lpstr>Slide 378</vt:lpstr>
      <vt:lpstr>Slide 379</vt:lpstr>
      <vt:lpstr>Slide 380</vt:lpstr>
      <vt:lpstr>Slide 381</vt:lpstr>
      <vt:lpstr>Slide 382</vt:lpstr>
      <vt:lpstr>Slide 383</vt:lpstr>
      <vt:lpstr>Slide 384</vt:lpstr>
      <vt:lpstr>Slide 385</vt:lpstr>
      <vt:lpstr>Slide 386</vt:lpstr>
      <vt:lpstr>Slide 387</vt:lpstr>
      <vt:lpstr>Slide 388</vt:lpstr>
      <vt:lpstr>Slide 389</vt:lpstr>
      <vt:lpstr>Slide 390</vt:lpstr>
      <vt:lpstr>Slide 391</vt:lpstr>
      <vt:lpstr>Slide 392</vt:lpstr>
      <vt:lpstr>Slide 393</vt:lpstr>
      <vt:lpstr>Slide 394</vt:lpstr>
      <vt:lpstr>Slide 395</vt:lpstr>
      <vt:lpstr>Slide 396</vt:lpstr>
      <vt:lpstr>Slide 397</vt:lpstr>
      <vt:lpstr>Slide 398</vt:lpstr>
      <vt:lpstr>Slide 399</vt:lpstr>
      <vt:lpstr>Slide 400</vt:lpstr>
      <vt:lpstr>Slide 401</vt:lpstr>
      <vt:lpstr>Slide 402</vt:lpstr>
      <vt:lpstr>Slide 403</vt:lpstr>
      <vt:lpstr>Slide 404</vt:lpstr>
      <vt:lpstr>Slide 405</vt:lpstr>
      <vt:lpstr>Slide 406</vt:lpstr>
      <vt:lpstr>Slide 407</vt:lpstr>
      <vt:lpstr>Slide 408</vt:lpstr>
      <vt:lpstr>Slide 409</vt:lpstr>
      <vt:lpstr>Slide 410</vt:lpstr>
      <vt:lpstr>Slide 411</vt:lpstr>
      <vt:lpstr>Slide 412</vt:lpstr>
      <vt:lpstr>Slide 413</vt:lpstr>
      <vt:lpstr>Slide 414</vt:lpstr>
      <vt:lpstr>Slide 415</vt:lpstr>
      <vt:lpstr>Slide 416</vt:lpstr>
      <vt:lpstr>Slide 417</vt:lpstr>
      <vt:lpstr>Slide 418</vt:lpstr>
      <vt:lpstr>Slide 419</vt:lpstr>
      <vt:lpstr>Slide 420</vt:lpstr>
      <vt:lpstr>Slide 421</vt:lpstr>
      <vt:lpstr>Slide 422</vt:lpstr>
      <vt:lpstr>Slide 423</vt:lpstr>
      <vt:lpstr>Slide 424</vt:lpstr>
      <vt:lpstr>Slide 425</vt:lpstr>
      <vt:lpstr>Slide 426</vt:lpstr>
      <vt:lpstr>Slide 427</vt:lpstr>
      <vt:lpstr>Slide 428</vt:lpstr>
      <vt:lpstr>Slide 429</vt:lpstr>
      <vt:lpstr>Slide 430</vt:lpstr>
      <vt:lpstr>Slide 431</vt:lpstr>
      <vt:lpstr>Slide 432</vt:lpstr>
      <vt:lpstr>Slide 433</vt:lpstr>
      <vt:lpstr>Slide 434</vt:lpstr>
      <vt:lpstr>Slide 435</vt:lpstr>
      <vt:lpstr>Slide 436</vt:lpstr>
      <vt:lpstr>Slide 437</vt:lpstr>
      <vt:lpstr>Slide 438</vt:lpstr>
      <vt:lpstr>Slide 439</vt:lpstr>
      <vt:lpstr>Slide 440</vt:lpstr>
      <vt:lpstr>Slide 441</vt:lpstr>
      <vt:lpstr>Slide 442</vt:lpstr>
      <vt:lpstr>Slide 443</vt:lpstr>
      <vt:lpstr>Slide 444</vt:lpstr>
      <vt:lpstr>Slide 445</vt:lpstr>
      <vt:lpstr>Slide 446</vt:lpstr>
      <vt:lpstr>Slide 447</vt:lpstr>
      <vt:lpstr>Slide 448</vt:lpstr>
      <vt:lpstr>Slide 449</vt:lpstr>
      <vt:lpstr>Slide 450</vt:lpstr>
      <vt:lpstr>Slide 451</vt:lpstr>
      <vt:lpstr>Slide 452</vt:lpstr>
      <vt:lpstr>Slide 453</vt:lpstr>
      <vt:lpstr>Slide 454</vt:lpstr>
      <vt:lpstr>Slide 455</vt:lpstr>
      <vt:lpstr>Slide 456</vt:lpstr>
      <vt:lpstr>Slide 457</vt:lpstr>
      <vt:lpstr>Slide 458</vt:lpstr>
      <vt:lpstr>Slide 459</vt:lpstr>
      <vt:lpstr>Slide 460</vt:lpstr>
      <vt:lpstr>Slide 461</vt:lpstr>
      <vt:lpstr>Slide 462</vt:lpstr>
      <vt:lpstr>Slide 463</vt:lpstr>
      <vt:lpstr>Slide 464</vt:lpstr>
      <vt:lpstr>Slide 465</vt:lpstr>
      <vt:lpstr>Slide 466</vt:lpstr>
      <vt:lpstr>Slide 467</vt:lpstr>
      <vt:lpstr>Slide 468</vt:lpstr>
      <vt:lpstr>Slide 469</vt:lpstr>
      <vt:lpstr>Slide 470</vt:lpstr>
      <vt:lpstr>Slide 471</vt:lpstr>
      <vt:lpstr>Slide 472</vt:lpstr>
      <vt:lpstr>Slide 473</vt:lpstr>
      <vt:lpstr>Slide 474</vt:lpstr>
      <vt:lpstr>Slide 475</vt:lpstr>
      <vt:lpstr>Slide 476</vt:lpstr>
      <vt:lpstr>Slide 477</vt:lpstr>
      <vt:lpstr>Slide 478</vt:lpstr>
      <vt:lpstr>Slide 479</vt:lpstr>
      <vt:lpstr>Slide 480</vt:lpstr>
      <vt:lpstr>Slide 481</vt:lpstr>
      <vt:lpstr>Slide 482</vt:lpstr>
      <vt:lpstr>Slide 483</vt:lpstr>
      <vt:lpstr>Slide 484</vt:lpstr>
      <vt:lpstr>Slide 485</vt:lpstr>
      <vt:lpstr>Slide 486</vt:lpstr>
      <vt:lpstr>Slide 487</vt:lpstr>
      <vt:lpstr>Slide 488</vt:lpstr>
      <vt:lpstr>Slide 489</vt:lpstr>
      <vt:lpstr>Slide 490</vt:lpstr>
      <vt:lpstr>Slide 491</vt:lpstr>
      <vt:lpstr>Slide 492</vt:lpstr>
      <vt:lpstr>Slide 493</vt:lpstr>
      <vt:lpstr>Slide 494</vt:lpstr>
      <vt:lpstr>Slide 495</vt:lpstr>
      <vt:lpstr>Slide 496</vt:lpstr>
      <vt:lpstr>Slide 497</vt:lpstr>
      <vt:lpstr>Slide 498</vt:lpstr>
      <vt:lpstr>Slide 499</vt:lpstr>
      <vt:lpstr>Slide 500</vt:lpstr>
      <vt:lpstr>Slide 501</vt:lpstr>
      <vt:lpstr>Slide 502</vt:lpstr>
      <vt:lpstr>Slide 503</vt:lpstr>
      <vt:lpstr>Slide 504</vt:lpstr>
      <vt:lpstr>Slide 505</vt:lpstr>
      <vt:lpstr>Slide 506</vt:lpstr>
      <vt:lpstr>Slide 507</vt:lpstr>
      <vt:lpstr>Slide 508</vt:lpstr>
      <vt:lpstr>Slide 509</vt:lpstr>
      <vt:lpstr>Slide 510</vt:lpstr>
      <vt:lpstr>Slide 511</vt:lpstr>
      <vt:lpstr>Slide 512</vt:lpstr>
      <vt:lpstr>Slide 513</vt:lpstr>
      <vt:lpstr>Slide 514</vt:lpstr>
      <vt:lpstr>Slide 515</vt:lpstr>
      <vt:lpstr>Slide 516</vt:lpstr>
      <vt:lpstr>Slide 517</vt:lpstr>
      <vt:lpstr>Slide 518</vt:lpstr>
      <vt:lpstr>Slide 519</vt:lpstr>
      <vt:lpstr>Slide 520</vt:lpstr>
      <vt:lpstr>Slide 521</vt:lpstr>
      <vt:lpstr>Slide 522</vt:lpstr>
      <vt:lpstr>Slide 523</vt:lpstr>
      <vt:lpstr>Slide 524</vt:lpstr>
      <vt:lpstr>Slide 525</vt:lpstr>
      <vt:lpstr>Slide 526</vt:lpstr>
      <vt:lpstr>Slide 527</vt:lpstr>
      <vt:lpstr>Slide 528</vt:lpstr>
      <vt:lpstr>Slide 529</vt:lpstr>
      <vt:lpstr>Slide 530</vt:lpstr>
      <vt:lpstr>Slide 531</vt:lpstr>
      <vt:lpstr>Slide 532</vt:lpstr>
      <vt:lpstr>Slide 533</vt:lpstr>
      <vt:lpstr>Slide 534</vt:lpstr>
      <vt:lpstr>Slide 535</vt:lpstr>
      <vt:lpstr>Slide 536</vt:lpstr>
      <vt:lpstr>Slide 537</vt:lpstr>
      <vt:lpstr>Slide 538</vt:lpstr>
      <vt:lpstr>Slide 539</vt:lpstr>
      <vt:lpstr>Slide 540</vt:lpstr>
      <vt:lpstr>Slide 541</vt:lpstr>
      <vt:lpstr>Slide 542</vt:lpstr>
      <vt:lpstr>Slide 543</vt:lpstr>
      <vt:lpstr>Slide 544</vt:lpstr>
      <vt:lpstr>Slide 545</vt:lpstr>
      <vt:lpstr>Slide 546</vt:lpstr>
      <vt:lpstr>Slide 547</vt:lpstr>
      <vt:lpstr>Slide 548</vt:lpstr>
      <vt:lpstr>Slide 549</vt:lpstr>
      <vt:lpstr>Slide 550</vt:lpstr>
      <vt:lpstr>Slide 551</vt:lpstr>
      <vt:lpstr>Slide 552</vt:lpstr>
      <vt:lpstr>Slide 553</vt:lpstr>
      <vt:lpstr>Slide 554</vt:lpstr>
      <vt:lpstr>Slide 555</vt:lpstr>
      <vt:lpstr>Slide 556</vt:lpstr>
      <vt:lpstr>Slide 557</vt:lpstr>
      <vt:lpstr>Slide 558</vt:lpstr>
      <vt:lpstr>Slide 559</vt:lpstr>
      <vt:lpstr>Slide 560</vt:lpstr>
      <vt:lpstr>Slide 561</vt:lpstr>
      <vt:lpstr>Slide 562</vt:lpstr>
      <vt:lpstr>Slide 563</vt:lpstr>
      <vt:lpstr>Slide 564</vt:lpstr>
      <vt:lpstr>Slide 565</vt:lpstr>
      <vt:lpstr>Slide 566</vt:lpstr>
      <vt:lpstr>Slide 567</vt:lpstr>
      <vt:lpstr>Slide 568</vt:lpstr>
      <vt:lpstr>Slide 569</vt:lpstr>
      <vt:lpstr>Slide 570</vt:lpstr>
      <vt:lpstr>Slide 571</vt:lpstr>
      <vt:lpstr>Slide 572</vt:lpstr>
      <vt:lpstr>Slide 573</vt:lpstr>
      <vt:lpstr>Slide 574</vt:lpstr>
      <vt:lpstr>Slide 575</vt:lpstr>
      <vt:lpstr>Slide 576</vt:lpstr>
      <vt:lpstr>Slide 577</vt:lpstr>
      <vt:lpstr>Slide 578</vt:lpstr>
      <vt:lpstr>Slide 579</vt:lpstr>
      <vt:lpstr>Slide 580</vt:lpstr>
      <vt:lpstr>Slide 581</vt:lpstr>
      <vt:lpstr>Slide 582</vt:lpstr>
      <vt:lpstr>Slide 583</vt:lpstr>
      <vt:lpstr>Slide 584</vt:lpstr>
      <vt:lpstr>Slide 585</vt:lpstr>
      <vt:lpstr>Slide 586</vt:lpstr>
      <vt:lpstr>Slide 587</vt:lpstr>
      <vt:lpstr>Slide 588</vt:lpstr>
      <vt:lpstr>Slide 589</vt:lpstr>
      <vt:lpstr>Slide 590</vt:lpstr>
      <vt:lpstr>Slide 591</vt:lpstr>
      <vt:lpstr>Slide 592</vt:lpstr>
      <vt:lpstr>Slide 593</vt:lpstr>
      <vt:lpstr>Slide 594</vt:lpstr>
      <vt:lpstr>Slide 595</vt:lpstr>
      <vt:lpstr>Slide 596</vt:lpstr>
      <vt:lpstr>Slide 597</vt:lpstr>
      <vt:lpstr>Slide 598</vt:lpstr>
      <vt:lpstr>Slide 599</vt:lpstr>
      <vt:lpstr>Slide 600</vt:lpstr>
      <vt:lpstr>Slide 601</vt:lpstr>
      <vt:lpstr>Slide 602</vt:lpstr>
      <vt:lpstr>Slide 603</vt:lpstr>
      <vt:lpstr>Slide 604</vt:lpstr>
      <vt:lpstr>Slide 605</vt:lpstr>
      <vt:lpstr>Slide 606</vt:lpstr>
      <vt:lpstr>Slide 607</vt:lpstr>
      <vt:lpstr>Slide 608</vt:lpstr>
      <vt:lpstr>Slide 609</vt:lpstr>
      <vt:lpstr>Slide 610</vt:lpstr>
      <vt:lpstr>Slide 611</vt:lpstr>
      <vt:lpstr>Slide 612</vt:lpstr>
      <vt:lpstr>Slide 613</vt:lpstr>
      <vt:lpstr>Slide 614</vt:lpstr>
      <vt:lpstr>Slide 615</vt:lpstr>
      <vt:lpstr>Slide 616</vt:lpstr>
      <vt:lpstr>Slide 617</vt:lpstr>
      <vt:lpstr>Slide 618</vt:lpstr>
      <vt:lpstr>Slide 619</vt:lpstr>
      <vt:lpstr>Slide 620</vt:lpstr>
      <vt:lpstr>Slide 621</vt:lpstr>
      <vt:lpstr>Slide 622</vt:lpstr>
      <vt:lpstr>Slide 623</vt:lpstr>
      <vt:lpstr>Slide 624</vt:lpstr>
      <vt:lpstr>Slide 625</vt:lpstr>
      <vt:lpstr>Slide 626</vt:lpstr>
      <vt:lpstr>Slide 627</vt:lpstr>
      <vt:lpstr>Slide 628</vt:lpstr>
      <vt:lpstr>Slide 629</vt:lpstr>
      <vt:lpstr>Slide 630</vt:lpstr>
      <vt:lpstr>Slide 631</vt:lpstr>
      <vt:lpstr>Slide 632</vt:lpstr>
      <vt:lpstr>Slide 633</vt:lpstr>
      <vt:lpstr>Slide 634</vt:lpstr>
      <vt:lpstr>Slide 635</vt:lpstr>
      <vt:lpstr>Slide 636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saleel</dc:creator>
  <cp:lastModifiedBy>administrator</cp:lastModifiedBy>
  <cp:revision>3699</cp:revision>
  <dcterms:created xsi:type="dcterms:W3CDTF">2019-04-24T09:11:59Z</dcterms:created>
  <dcterms:modified xsi:type="dcterms:W3CDTF">2021-10-19T08:18:01Z</dcterms:modified>
</cp:coreProperties>
</file>